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 id="2147483685" r:id="rId2"/>
  </p:sldMasterIdLst>
  <p:notesMasterIdLst>
    <p:notesMasterId r:id="rId52"/>
  </p:notesMasterIdLst>
  <p:sldIdLst>
    <p:sldId id="256" r:id="rId3"/>
    <p:sldId id="3650" r:id="rId4"/>
    <p:sldId id="3653" r:id="rId5"/>
    <p:sldId id="3652" r:id="rId6"/>
    <p:sldId id="3655" r:id="rId7"/>
    <p:sldId id="3657" r:id="rId8"/>
    <p:sldId id="3656" r:id="rId9"/>
    <p:sldId id="3654" r:id="rId10"/>
    <p:sldId id="261" r:id="rId11"/>
    <p:sldId id="307" r:id="rId12"/>
    <p:sldId id="3664" r:id="rId13"/>
    <p:sldId id="315" r:id="rId14"/>
    <p:sldId id="259" r:id="rId15"/>
    <p:sldId id="296" r:id="rId16"/>
    <p:sldId id="277" r:id="rId17"/>
    <p:sldId id="3672" r:id="rId18"/>
    <p:sldId id="299" r:id="rId19"/>
    <p:sldId id="298" r:id="rId20"/>
    <p:sldId id="290" r:id="rId21"/>
    <p:sldId id="281" r:id="rId22"/>
    <p:sldId id="284" r:id="rId23"/>
    <p:sldId id="289" r:id="rId24"/>
    <p:sldId id="288" r:id="rId25"/>
    <p:sldId id="300" r:id="rId26"/>
    <p:sldId id="302" r:id="rId27"/>
    <p:sldId id="305" r:id="rId28"/>
    <p:sldId id="306" r:id="rId29"/>
    <p:sldId id="3658" r:id="rId30"/>
    <p:sldId id="3662" r:id="rId31"/>
    <p:sldId id="3673" r:id="rId32"/>
    <p:sldId id="304" r:id="rId33"/>
    <p:sldId id="3668" r:id="rId34"/>
    <p:sldId id="3669" r:id="rId35"/>
    <p:sldId id="308" r:id="rId36"/>
    <p:sldId id="3660" r:id="rId37"/>
    <p:sldId id="3670" r:id="rId38"/>
    <p:sldId id="3663" r:id="rId39"/>
    <p:sldId id="3671" r:id="rId40"/>
    <p:sldId id="3661" r:id="rId41"/>
    <p:sldId id="311" r:id="rId42"/>
    <p:sldId id="3679" r:id="rId43"/>
    <p:sldId id="309" r:id="rId44"/>
    <p:sldId id="319" r:id="rId45"/>
    <p:sldId id="318" r:id="rId46"/>
    <p:sldId id="3674" r:id="rId47"/>
    <p:sldId id="3675" r:id="rId48"/>
    <p:sldId id="3676" r:id="rId49"/>
    <p:sldId id="3678" r:id="rId50"/>
    <p:sldId id="320" r:id="rId51"/>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agnosis Plus" initials="DP" lastIdx="1" clrIdx="0">
    <p:extLst>
      <p:ext uri="{19B8F6BF-5375-455C-9EA6-DF929625EA0E}">
        <p15:presenceInfo xmlns:p15="http://schemas.microsoft.com/office/powerpoint/2012/main" userId="94a3510eeef8e9f8" providerId="Windows Live"/>
      </p:ext>
    </p:extLst>
  </p:cmAuthor>
  <p:cmAuthor id="2" name="dwert1@mindspring.com" initials="d" lastIdx="1" clrIdx="1">
    <p:extLst>
      <p:ext uri="{19B8F6BF-5375-455C-9EA6-DF929625EA0E}">
        <p15:presenceInfo xmlns:p15="http://schemas.microsoft.com/office/powerpoint/2012/main" userId="c5604e44b10ddf2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45" d="100"/>
          <a:sy n="45" d="100"/>
        </p:scale>
        <p:origin x="79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F37C12A1-53F2-4EE9-A949-0B329B38C5F0}" type="datetimeFigureOut">
              <a:rPr lang="en-US" smtClean="0"/>
              <a:t>3/18/2021</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3ECBEA3-1E4D-4FB1-BCDB-6D85838A16CB}" type="slidenum">
              <a:rPr lang="en-US" smtClean="0"/>
              <a:t>‹#›</a:t>
            </a:fld>
            <a:endParaRPr lang="en-US" dirty="0"/>
          </a:p>
        </p:txBody>
      </p:sp>
    </p:spTree>
    <p:extLst>
      <p:ext uri="{BB962C8B-B14F-4D97-AF65-F5344CB8AC3E}">
        <p14:creationId xmlns:p14="http://schemas.microsoft.com/office/powerpoint/2010/main" val="2655686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FAA37E-AFEB-47E8-8BD6-A0559624D59F}" type="datetime1">
              <a:rPr lang="en-US" smtClean="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4418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B473E5-231A-4A97-A633-344237E17C23}" type="datetime1">
              <a:rPr lang="en-US" smtClean="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3503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664BC1-B2A6-48E8-BCFB-88B5251D94D3}" type="datetime1">
              <a:rPr lang="en-US" smtClean="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92939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BC5A12-6593-45DD-8127-CC4C49BB97D1}" type="datetime1">
              <a:rPr lang="en-US" smtClean="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7401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FBFA12-93D6-4C8A-9AB1-534BC72C4C20}" type="datetime1">
              <a:rPr lang="en-US" smtClean="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92943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1B4FE0-6AA7-449E-A029-A32E0F411442}" type="datetime1">
              <a:rPr lang="en-US" smtClean="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5214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D731F1-02FD-47AE-9015-BE2DF66AD831}" type="datetime1">
              <a:rPr lang="en-US" smtClean="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5776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07D32D-B650-4A6A-B1F5-F87D2C6BFECC}" type="datetime1">
              <a:rPr lang="en-US" smtClean="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8144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5BFB10-E7AA-4085-BC55-609B2AC295C3}" type="datetime1">
              <a:rPr lang="en-US" smtClean="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33520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4A9E0C-484E-4A7E-B96D-820666A9CD5C}" type="datetime1">
              <a:rPr lang="en-US" smtClean="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82541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AEFAA0-F86A-43EC-892E-747DF1FE2D5D}" type="datetime1">
              <a:rPr lang="en-US" smtClean="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2352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9E7889-2276-4586-BF86-79964732AF81}" type="datetime1">
              <a:rPr lang="en-US" smtClean="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17012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7EB7B1-E747-4822-AAC5-A7EABF0C466D}" type="datetime1">
              <a:rPr lang="en-US" smtClean="0"/>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46774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8BC26F-A281-4214-8B14-80E189FDCF89}" type="datetime1">
              <a:rPr lang="en-US" smtClean="0"/>
              <a:t>3/18/2021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85352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E04372-930F-42DB-9C1A-A0BEDC76A1DE}" type="datetime1">
              <a:rPr lang="en-US" smtClean="0"/>
              <a:t>3/18/2021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70928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D39EF17-AFD1-4DDB-8255-EB77EFCD892E}" type="datetime1">
              <a:rPr lang="en-US" smtClean="0"/>
              <a:t>3/18/2021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559423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B0A3B2-050C-45C4-9EB0-6BE046CA7591}" type="datetime1">
              <a:rPr lang="en-US" smtClean="0"/>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602181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C2D40A-57AD-4198-A478-4B1A5413EA08}" type="datetime1">
              <a:rPr lang="en-US" smtClean="0"/>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01415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338D76-98ED-488F-9BFC-B9CE19F434D9}" type="datetime1">
              <a:rPr lang="en-US" smtClean="0"/>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235374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23887D-73D8-4483-B173-90D4F8CE5368}" type="datetime1">
              <a:rPr lang="en-US" smtClean="0"/>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812435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85A059-90C4-44FC-A9E2-FBE0D68BBCFF}" type="datetime1">
              <a:rPr lang="en-US" smtClean="0"/>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7673598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D354C9-C31C-434A-8D94-8FFC0924B30B}" type="datetime1">
              <a:rPr lang="en-US" smtClean="0"/>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51110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E1D26B-2A1B-40AA-A6B0-C5B745A1241D}" type="datetime1">
              <a:rPr lang="en-US" smtClean="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61890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626E35D-63E8-498D-88FA-E0F7A8857E89}" type="datetime1">
              <a:rPr lang="en-US" smtClean="0"/>
              <a:t>3/18/2021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33696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105691A-2765-4A4C-B738-02A12D882F0A}" type="datetime1">
              <a:rPr lang="en-US" smtClean="0"/>
              <a:t>3/18/2021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132055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FFCEC5-7D6D-46AA-A8EE-6452CA41E1BB}" type="datetime1">
              <a:rPr lang="en-US" smtClean="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443827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2D03A8B6-E1D6-4CAB-B2A8-2985094C2581}" type="datetime1">
              <a:rPr lang="en-US" smtClean="0"/>
              <a:t>3/18/2021</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2235477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0B4E4B8-8065-47DE-8351-7C242C8C551F}"/>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4" name="Picture 14" descr="hfma_v4one_line_logo_cmyk.jpg">
            <a:extLst>
              <a:ext uri="{FF2B5EF4-FFF2-40B4-BE49-F238E27FC236}">
                <a16:creationId xmlns:a16="http://schemas.microsoft.com/office/drawing/2014/main" id="{652A9463-DFDE-478E-A4D4-8EDC2245FEE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5" name="Slide Number Placeholder 2">
            <a:extLst>
              <a:ext uri="{FF2B5EF4-FFF2-40B4-BE49-F238E27FC236}">
                <a16:creationId xmlns:a16="http://schemas.microsoft.com/office/drawing/2014/main" id="{3BCB206A-F6B6-4706-9DA9-6012B645BB79}"/>
              </a:ext>
            </a:extLst>
          </p:cNvPr>
          <p:cNvSpPr>
            <a:spLocks noGrp="1"/>
          </p:cNvSpPr>
          <p:nvPr>
            <p:ph type="sldNum" sz="quarter" idx="10"/>
          </p:nvPr>
        </p:nvSpPr>
        <p:spPr>
          <a:xfrm>
            <a:off x="9448800" y="6364289"/>
            <a:ext cx="2540000" cy="365125"/>
          </a:xfrm>
        </p:spPr>
        <p:txBody>
          <a:bodyPr/>
          <a:lstStyle>
            <a:lvl1pPr algn="ctr">
              <a:defRPr sz="904">
                <a:solidFill>
                  <a:srgbClr val="006699"/>
                </a:solidFill>
              </a:defRPr>
            </a:lvl1pPr>
          </a:lstStyle>
          <a:p>
            <a:pPr>
              <a:defRPr/>
            </a:pPr>
            <a:fld id="{3ADF3380-05CC-4AE9-BC1C-5E0338138A59}" type="slidenum">
              <a:rPr lang="en-US"/>
              <a:pPr>
                <a:defRPr/>
              </a:pPr>
              <a:t>‹#›</a:t>
            </a:fld>
            <a:endParaRPr lang="en-US" dirty="0"/>
          </a:p>
        </p:txBody>
      </p:sp>
    </p:spTree>
    <p:extLst>
      <p:ext uri="{BB962C8B-B14F-4D97-AF65-F5344CB8AC3E}">
        <p14:creationId xmlns:p14="http://schemas.microsoft.com/office/powerpoint/2010/main" val="1339331922"/>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A393AA5-707C-4545-8BDF-593D584D6389}"/>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descr="hfma_v4one_line_logo_cmyk.jpg">
            <a:extLst>
              <a:ext uri="{FF2B5EF4-FFF2-40B4-BE49-F238E27FC236}">
                <a16:creationId xmlns:a16="http://schemas.microsoft.com/office/drawing/2014/main" id="{31A49FBA-966F-4C77-A157-88E6F5E259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dirty="0"/>
          </a:p>
        </p:txBody>
      </p:sp>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8A0D731E-0168-48E4-B388-9265A6DF9FD5}"/>
              </a:ext>
            </a:extLst>
          </p:cNvPr>
          <p:cNvSpPr>
            <a:spLocks noGrp="1"/>
          </p:cNvSpPr>
          <p:nvPr>
            <p:ph type="sldNum" sz="quarter" idx="12"/>
          </p:nvPr>
        </p:nvSpPr>
        <p:spPr>
          <a:xfrm>
            <a:off x="9448800" y="6364289"/>
            <a:ext cx="2540000" cy="365125"/>
          </a:xfrm>
        </p:spPr>
        <p:txBody>
          <a:bodyPr/>
          <a:lstStyle>
            <a:lvl1pPr algn="ctr">
              <a:defRPr sz="904">
                <a:solidFill>
                  <a:srgbClr val="006699"/>
                </a:solidFill>
              </a:defRPr>
            </a:lvl1pPr>
          </a:lstStyle>
          <a:p>
            <a:pPr>
              <a:defRPr/>
            </a:pPr>
            <a:fld id="{5DBC1D5D-4E2E-423B-8835-48F9C2D7534A}" type="slidenum">
              <a:rPr lang="en-US"/>
              <a:pPr>
                <a:defRPr/>
              </a:pPr>
              <a:t>‹#›</a:t>
            </a:fld>
            <a:endParaRPr lang="en-US" dirty="0"/>
          </a:p>
        </p:txBody>
      </p:sp>
    </p:spTree>
    <p:extLst>
      <p:ext uri="{BB962C8B-B14F-4D97-AF65-F5344CB8AC3E}">
        <p14:creationId xmlns:p14="http://schemas.microsoft.com/office/powerpoint/2010/main" val="3362283714"/>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B24AD6-286B-43FB-A4B9-BAE49D80143E}" type="datetime1">
              <a:rPr lang="en-US" smtClean="0"/>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5015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F1C26F-C1BE-4DFC-9DB9-C7A2FD3426EB}" type="datetime1">
              <a:rPr lang="en-US" smtClean="0"/>
              <a:t>3/18/2021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2972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3C6EBB-179E-4158-9FAE-43D4EC966230}" type="datetime1">
              <a:rPr lang="en-US" smtClean="0"/>
              <a:t>3/18/2021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6758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6355E3-ED4B-48B5-88F7-546020CCCB05}" type="datetime1">
              <a:rPr lang="en-US" smtClean="0"/>
              <a:t>3/18/2021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0923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B270B2-F3D4-405F-AC16-273FDB42C945}" type="datetime1">
              <a:rPr lang="en-US" smtClean="0"/>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7134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23D2B4-AC32-40D2-905F-68C916340CFA}" type="datetime1">
              <a:rPr lang="en-US" smtClean="0"/>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5883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image" Target="../media/image1.pn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5E4A4D3-87A1-4907-8943-81A60FAD393E}" type="datetime1">
              <a:rPr lang="en-US" smtClean="0"/>
              <a:t>3/18/2021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060022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1">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DB67799-E3D3-4903-A32C-EBD8056FC8EC}" type="datetime1">
              <a:rPr lang="en-US" smtClean="0"/>
              <a:t>3/18/2021</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2106932859"/>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diagnosisplus1@live.com" TargetMode="External"/><Relationship Id="rId2" Type="http://schemas.openxmlformats.org/officeDocument/2006/relationships/hyperlink" Target="mailto:daylee1@mindspring.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493AE-4D50-46F5-BB04-C1E7AA8A266C}"/>
              </a:ext>
            </a:extLst>
          </p:cNvPr>
          <p:cNvSpPr>
            <a:spLocks noGrp="1"/>
          </p:cNvSpPr>
          <p:nvPr>
            <p:ph type="ctrTitle"/>
          </p:nvPr>
        </p:nvSpPr>
        <p:spPr>
          <a:xfrm>
            <a:off x="-1" y="3103137"/>
            <a:ext cx="12063663" cy="1359015"/>
          </a:xfrm>
        </p:spPr>
        <p:txBody>
          <a:bodyPr>
            <a:normAutofit fontScale="90000"/>
          </a:bodyPr>
          <a:lstStyle/>
          <a:p>
            <a:pPr algn="ctr">
              <a:lnSpc>
                <a:spcPct val="90000"/>
              </a:lnSpc>
            </a:pPr>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2021 Changes to E&amp;M Office Visits</a:t>
            </a:r>
            <a:b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US" sz="3200" dirty="0">
                <a:latin typeface="Arial" panose="020B0604020202020204" pitchFamily="34" charset="0"/>
                <a:cs typeface="Arial" panose="020B0604020202020204" pitchFamily="34" charset="0"/>
              </a:rPr>
            </a:br>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Audit Risk, Financial Impact &amp; Documentation Guidelines </a:t>
            </a:r>
          </a:p>
        </p:txBody>
      </p:sp>
      <p:sp>
        <p:nvSpPr>
          <p:cNvPr id="3" name="Subtitle 2">
            <a:extLst>
              <a:ext uri="{FF2B5EF4-FFF2-40B4-BE49-F238E27FC236}">
                <a16:creationId xmlns:a16="http://schemas.microsoft.com/office/drawing/2014/main" id="{982F7019-9600-4930-85FD-D9ED8E78C729}"/>
              </a:ext>
            </a:extLst>
          </p:cNvPr>
          <p:cNvSpPr>
            <a:spLocks noGrp="1"/>
          </p:cNvSpPr>
          <p:nvPr>
            <p:ph type="subTitle" idx="1"/>
          </p:nvPr>
        </p:nvSpPr>
        <p:spPr>
          <a:xfrm>
            <a:off x="1751012" y="5101389"/>
            <a:ext cx="8676222" cy="1137065"/>
          </a:xfrm>
        </p:spPr>
        <p:txBody>
          <a:bodyPr>
            <a:noAutofit/>
          </a:bodyPr>
          <a:lstStyle/>
          <a:p>
            <a:pPr>
              <a:lnSpc>
                <a:spcPct val="90000"/>
              </a:lnSpc>
            </a:pPr>
            <a:r>
              <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Day Egusquiza, President</a:t>
            </a:r>
          </a:p>
          <a:p>
            <a:pPr>
              <a:lnSpc>
                <a:spcPct val="90000"/>
              </a:lnSpc>
            </a:pPr>
            <a:r>
              <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 Systems, Inc. &amp; Patient Financial Navigator Foundation, Inc.</a:t>
            </a:r>
          </a:p>
          <a:p>
            <a:pPr>
              <a:lnSpc>
                <a:spcPct val="90000"/>
              </a:lnSpc>
            </a:pPr>
            <a:r>
              <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Karen Kvarfordt, RHIA, CCS-P, CCDS</a:t>
            </a:r>
          </a:p>
          <a:p>
            <a:pPr>
              <a:lnSpc>
                <a:spcPct val="90000"/>
              </a:lnSpc>
            </a:pPr>
            <a:r>
              <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President, DiagnosisPlus, Inc.</a:t>
            </a:r>
          </a:p>
        </p:txBody>
      </p:sp>
      <p:pic>
        <p:nvPicPr>
          <p:cNvPr id="5" name="Picture 4">
            <a:extLst>
              <a:ext uri="{FF2B5EF4-FFF2-40B4-BE49-F238E27FC236}">
                <a16:creationId xmlns:a16="http://schemas.microsoft.com/office/drawing/2014/main" id="{0F1738D0-CCD6-4B56-B4C3-7B1EB4CCC7EB}"/>
              </a:ext>
            </a:extLst>
          </p:cNvPr>
          <p:cNvPicPr>
            <a:picLocks noChangeAspect="1"/>
          </p:cNvPicPr>
          <p:nvPr/>
        </p:nvPicPr>
        <p:blipFill rotWithShape="1">
          <a:blip r:embed="rId3"/>
          <a:srcRect t="45238" b="2246"/>
          <a:stretch/>
        </p:blipFill>
        <p:spPr>
          <a:xfrm>
            <a:off x="20" y="10"/>
            <a:ext cx="12191980" cy="3057328"/>
          </a:xfrm>
          <a:prstGeom prst="rect">
            <a:avLst/>
          </a:prstGeom>
        </p:spPr>
      </p:pic>
      <p:sp>
        <p:nvSpPr>
          <p:cNvPr id="4" name="Slide Number Placeholder 3">
            <a:extLst>
              <a:ext uri="{FF2B5EF4-FFF2-40B4-BE49-F238E27FC236}">
                <a16:creationId xmlns:a16="http://schemas.microsoft.com/office/drawing/2014/main" id="{25EB5A0D-6FF3-40F6-A89E-646F3D98A17F}"/>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557295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A17DE-EF9B-45E7-82CF-436D7BE14ED2}"/>
              </a:ext>
            </a:extLst>
          </p:cNvPr>
          <p:cNvSpPr>
            <a:spLocks noGrp="1"/>
          </p:cNvSpPr>
          <p:nvPr>
            <p:ph type="title"/>
          </p:nvPr>
        </p:nvSpPr>
        <p:spPr/>
        <p:txBody>
          <a:bodyPr>
            <a:normAutofit/>
          </a:bodyPr>
          <a:lstStyle/>
          <a:p>
            <a:pPr algn="ct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Medical Team Documentation </a:t>
            </a:r>
            <a:b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‘CMS Final Rule 2021’</a:t>
            </a:r>
          </a:p>
        </p:txBody>
      </p:sp>
      <p:sp>
        <p:nvSpPr>
          <p:cNvPr id="3" name="Content Placeholder 2">
            <a:extLst>
              <a:ext uri="{FF2B5EF4-FFF2-40B4-BE49-F238E27FC236}">
                <a16:creationId xmlns:a16="http://schemas.microsoft.com/office/drawing/2014/main" id="{A0DDB50D-7283-4418-8A77-FA84A43D0D80}"/>
              </a:ext>
            </a:extLst>
          </p:cNvPr>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“To reduce burden, we are finalizing broad modifications to the documentation policy so that physicians, physician assistants, and advanced practice registered nurses (APRNs – nurse practitioners, clinical nurse specialists, certified nurse-midwives and certified registered nurse anesthetists) can review and verify (sign and date), rather than re-documenting, notes made in the medical record by other physicians, residents, physician assistant, and APRN students, therapists nurses, or other members of the medical team”.</a:t>
            </a:r>
          </a:p>
        </p:txBody>
      </p:sp>
      <p:sp>
        <p:nvSpPr>
          <p:cNvPr id="4" name="Slide Number Placeholder 3">
            <a:extLst>
              <a:ext uri="{FF2B5EF4-FFF2-40B4-BE49-F238E27FC236}">
                <a16:creationId xmlns:a16="http://schemas.microsoft.com/office/drawing/2014/main" id="{A77E9026-6BB0-4F14-9C8E-5D33C139438A}"/>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624767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6E99-90B4-405A-91ED-28D71D8E407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940A2B7-AF4C-4E20-AC5A-639811B2C831}"/>
              </a:ext>
            </a:extLst>
          </p:cNvPr>
          <p:cNvSpPr>
            <a:spLocks noGrp="1"/>
          </p:cNvSpPr>
          <p:nvPr>
            <p:ph idx="1"/>
          </p:nvPr>
        </p:nvSpPr>
        <p:spPr>
          <a:xfrm>
            <a:off x="536895" y="1359017"/>
            <a:ext cx="8737107" cy="4682345"/>
          </a:xfrm>
        </p:spPr>
        <p:txBody>
          <a:bodyPr>
            <a:normAutofit lnSpcReduction="10000"/>
          </a:bodyPr>
          <a:lstStyle/>
          <a:p>
            <a:r>
              <a:rPr lang="en-US" sz="2800" dirty="0">
                <a:latin typeface="Arial" panose="020B0604020202020204" pitchFamily="34" charset="0"/>
                <a:cs typeface="Arial" panose="020B0604020202020204" pitchFamily="34" charset="0"/>
              </a:rPr>
              <a:t>For E&amp;M visits, providers will not be required to re-enter information about the patient’s chief complaint and history that a staff member has already entered.  Instead, the provider can indicate in the medical record that the information has been “reviewed and verified”.</a:t>
            </a:r>
          </a:p>
          <a:p>
            <a:r>
              <a:rPr lang="en-US" sz="2800" dirty="0">
                <a:latin typeface="Arial" panose="020B0604020202020204" pitchFamily="34" charset="0"/>
                <a:cs typeface="Arial" panose="020B0604020202020204" pitchFamily="34" charset="0"/>
              </a:rPr>
              <a:t>For established office visits, providers can focus their documentation on changes since the last visit and “need not re-record the defined list of required elements if there is evidence” that the provider has already done so.</a:t>
            </a:r>
          </a:p>
          <a:p>
            <a:endParaRPr lang="en-US" dirty="0"/>
          </a:p>
        </p:txBody>
      </p:sp>
      <p:sp>
        <p:nvSpPr>
          <p:cNvPr id="4" name="Slide Number Placeholder 3">
            <a:extLst>
              <a:ext uri="{FF2B5EF4-FFF2-40B4-BE49-F238E27FC236}">
                <a16:creationId xmlns:a16="http://schemas.microsoft.com/office/drawing/2014/main" id="{9193DCDC-5E1E-4F76-A8A5-4AAEB624DCF3}"/>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1578066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22DB9-C5B4-454B-B64E-49C543E61EF0}"/>
              </a:ext>
            </a:extLst>
          </p:cNvPr>
          <p:cNvSpPr>
            <a:spLocks noGrp="1"/>
          </p:cNvSpPr>
          <p:nvPr>
            <p:ph type="title"/>
          </p:nvPr>
        </p:nvSpPr>
        <p:spPr>
          <a:xfrm>
            <a:off x="677334" y="1"/>
            <a:ext cx="8596668" cy="946484"/>
          </a:xfrm>
        </p:spPr>
        <p:txBody>
          <a:bodyPr>
            <a:normAutofit/>
          </a:bodyPr>
          <a:lstStyle/>
          <a:p>
            <a:pPr algn="ct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2021 New Coding Guidelines </a:t>
            </a:r>
          </a:p>
        </p:txBody>
      </p:sp>
      <p:sp>
        <p:nvSpPr>
          <p:cNvPr id="3" name="Content Placeholder 2">
            <a:extLst>
              <a:ext uri="{FF2B5EF4-FFF2-40B4-BE49-F238E27FC236}">
                <a16:creationId xmlns:a16="http://schemas.microsoft.com/office/drawing/2014/main" id="{8365BB9D-5E98-4C20-A871-83FAD7568B72}"/>
              </a:ext>
            </a:extLst>
          </p:cNvPr>
          <p:cNvSpPr>
            <a:spLocks noGrp="1"/>
          </p:cNvSpPr>
          <p:nvPr>
            <p:ph idx="1"/>
          </p:nvPr>
        </p:nvSpPr>
        <p:spPr>
          <a:xfrm>
            <a:off x="360728" y="946485"/>
            <a:ext cx="9177556" cy="5094878"/>
          </a:xfrm>
        </p:spPr>
        <p:txBody>
          <a:bodyPr>
            <a:noAutofit/>
          </a:bodyPr>
          <a:lstStyle/>
          <a:p>
            <a:pPr>
              <a:buFont typeface="+mj-lt"/>
              <a:buAutoNum type="arabicPeriod"/>
            </a:pP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99201</a:t>
            </a:r>
            <a:r>
              <a:rPr lang="en-US" sz="2400" dirty="0">
                <a:latin typeface="Arial" panose="020B0604020202020204" pitchFamily="34" charset="0"/>
                <a:cs typeface="Arial" panose="020B0604020202020204" pitchFamily="34" charset="0"/>
              </a:rPr>
              <a:t> (new office patient) deleted in 2021 because both 99201 and 99202 are straightforward MDM and is duplication.  </a:t>
            </a:r>
          </a:p>
          <a:p>
            <a:pPr>
              <a:buFont typeface="+mj-lt"/>
              <a:buAutoNum type="arabicPeriod"/>
            </a:pP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99211</a:t>
            </a:r>
            <a:r>
              <a:rPr lang="en-US" sz="2400" dirty="0">
                <a:latin typeface="Arial" panose="020B0604020202020204" pitchFamily="34" charset="0"/>
                <a:cs typeface="Arial" panose="020B0604020202020204" pitchFamily="34" charset="0"/>
              </a:rPr>
              <a:t> (established office patient) will still be available, but its code descriptor will not include a time reference.  </a:t>
            </a:r>
            <a:r>
              <a:rPr lang="en-US" sz="2400" strike="sngStrike" dirty="0">
                <a:latin typeface="Arial" panose="020B0604020202020204" pitchFamily="34" charset="0"/>
                <a:cs typeface="Arial" panose="020B0604020202020204" pitchFamily="34" charset="0"/>
              </a:rPr>
              <a:t>Typically, 5 min are spent performing or supervision these services</a:t>
            </a:r>
            <a:r>
              <a:rPr lang="en-US" sz="2400" dirty="0">
                <a:latin typeface="Arial" panose="020B0604020202020204" pitchFamily="34" charset="0"/>
                <a:cs typeface="Arial" panose="020B0604020202020204" pitchFamily="34" charset="0"/>
              </a:rPr>
              <a:t>.</a:t>
            </a:r>
          </a:p>
          <a:p>
            <a:pPr>
              <a:buFont typeface="+mj-lt"/>
              <a:buAutoNum type="arabicPeriod"/>
            </a:pPr>
            <a:r>
              <a:rPr lang="en-US" sz="2400" dirty="0">
                <a:latin typeface="Arial" panose="020B0604020202020204" pitchFamily="34" charset="0"/>
                <a:cs typeface="Arial" panose="020B0604020202020204" pitchFamily="34" charset="0"/>
              </a:rPr>
              <a:t>History and physical exam are no longer key components and do not affect the level of care.  Wow!</a:t>
            </a:r>
          </a:p>
          <a:p>
            <a:pPr>
              <a:buFont typeface="+mj-lt"/>
              <a:buAutoNum type="arabicPeriod"/>
            </a:pPr>
            <a:r>
              <a:rPr lang="en-US" sz="2400" dirty="0">
                <a:latin typeface="Arial" panose="020B0604020202020204" pitchFamily="34" charset="0"/>
                <a:cs typeface="Arial" panose="020B0604020202020204" pitchFamily="34" charset="0"/>
              </a:rPr>
              <a:t>Time will include </a:t>
            </a: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face-to-face</a:t>
            </a:r>
            <a:r>
              <a:rPr lang="en-US" sz="2400" dirty="0">
                <a:latin typeface="Arial" panose="020B0604020202020204" pitchFamily="34" charset="0"/>
                <a:cs typeface="Arial" panose="020B0604020202020204" pitchFamily="34" charset="0"/>
              </a:rPr>
              <a:t> and </a:t>
            </a: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non-face-to-face</a:t>
            </a:r>
            <a:r>
              <a:rPr lang="en-US" sz="2400" dirty="0">
                <a:latin typeface="Arial" panose="020B0604020202020204" pitchFamily="34" charset="0"/>
                <a:cs typeface="Arial" panose="020B0604020202020204" pitchFamily="34" charset="0"/>
              </a:rPr>
              <a:t> time on the date of the visit.</a:t>
            </a:r>
          </a:p>
          <a:p>
            <a:pPr>
              <a:buFont typeface="+mj-lt"/>
              <a:buAutoNum type="arabicPeriod"/>
            </a:pPr>
            <a:r>
              <a:rPr lang="en-US" sz="2400" dirty="0">
                <a:latin typeface="Arial" panose="020B0604020202020204" pitchFamily="34" charset="0"/>
                <a:cs typeface="Arial" panose="020B0604020202020204" pitchFamily="34" charset="0"/>
              </a:rPr>
              <a:t>Level of care is selected based on time or based on the MDM required for the visit.</a:t>
            </a:r>
          </a:p>
          <a:p>
            <a:pPr>
              <a:buFont typeface="+mj-lt"/>
              <a:buAutoNum type="arabicPeriod"/>
            </a:pPr>
            <a:r>
              <a:rPr lang="en-US" sz="2400" dirty="0">
                <a:latin typeface="Arial" panose="020B0604020202020204" pitchFamily="34" charset="0"/>
                <a:cs typeface="Arial" panose="020B0604020202020204" pitchFamily="34" charset="0"/>
              </a:rPr>
              <a:t>New table for calculating the MDM &amp; revision of Table of Risk.</a:t>
            </a:r>
          </a:p>
        </p:txBody>
      </p:sp>
      <p:sp>
        <p:nvSpPr>
          <p:cNvPr id="4" name="Slide Number Placeholder 3">
            <a:extLst>
              <a:ext uri="{FF2B5EF4-FFF2-40B4-BE49-F238E27FC236}">
                <a16:creationId xmlns:a16="http://schemas.microsoft.com/office/drawing/2014/main" id="{59CE45FA-259F-49B4-BA90-89F89E0726B9}"/>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1799334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E1DDC-EBCB-401A-AF50-5100DD1763EC}"/>
              </a:ext>
            </a:extLst>
          </p:cNvPr>
          <p:cNvSpPr>
            <a:spLocks noGrp="1"/>
          </p:cNvSpPr>
          <p:nvPr>
            <p:ph type="title"/>
          </p:nvPr>
        </p:nvSpPr>
        <p:spPr>
          <a:xfrm>
            <a:off x="677334" y="336884"/>
            <a:ext cx="8596668" cy="1090863"/>
          </a:xfrm>
        </p:spPr>
        <p:txBody>
          <a:bodyPr>
            <a:normAutofit/>
          </a:bodyPr>
          <a:lstStyle/>
          <a:p>
            <a:pPr algn="ctr"/>
            <a: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History &amp; Exam 2021</a:t>
            </a:r>
          </a:p>
        </p:txBody>
      </p:sp>
      <p:sp>
        <p:nvSpPr>
          <p:cNvPr id="3" name="Content Placeholder 2">
            <a:extLst>
              <a:ext uri="{FF2B5EF4-FFF2-40B4-BE49-F238E27FC236}">
                <a16:creationId xmlns:a16="http://schemas.microsoft.com/office/drawing/2014/main" id="{8A2C0FE4-E760-402C-8DFE-CD4C51ED054B}"/>
              </a:ext>
            </a:extLst>
          </p:cNvPr>
          <p:cNvSpPr>
            <a:spLocks noGrp="1"/>
          </p:cNvSpPr>
          <p:nvPr>
            <p:ph idx="1"/>
          </p:nvPr>
        </p:nvSpPr>
        <p:spPr>
          <a:xfrm>
            <a:off x="425116" y="1427747"/>
            <a:ext cx="9071810" cy="4613616"/>
          </a:xfrm>
        </p:spPr>
        <p:txBody>
          <a:bodyPr>
            <a:normAutofit lnSpcReduction="10000"/>
          </a:bodyPr>
          <a:lstStyle/>
          <a:p>
            <a:r>
              <a:rPr lang="en-US" sz="2400" dirty="0">
                <a:latin typeface="Arial" panose="020B0604020202020204" pitchFamily="34" charset="0"/>
                <a:cs typeface="Arial" panose="020B0604020202020204" pitchFamily="34" charset="0"/>
              </a:rPr>
              <a:t>The “extent” of the history and physical examination are no longer used to select the E&amp;M level.  </a:t>
            </a:r>
          </a:p>
          <a:p>
            <a:r>
              <a:rPr lang="en-US" sz="2400" dirty="0">
                <a:latin typeface="Arial" panose="020B0604020202020204" pitchFamily="34" charset="0"/>
                <a:cs typeface="Arial" panose="020B0604020202020204" pitchFamily="34" charset="0"/>
              </a:rPr>
              <a:t>Should include a </a:t>
            </a: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medically appropriate </a:t>
            </a:r>
            <a:r>
              <a:rPr lang="en-US" sz="2400" dirty="0">
                <a:latin typeface="Arial" panose="020B0604020202020204" pitchFamily="34" charset="0"/>
                <a:cs typeface="Arial" panose="020B0604020202020204" pitchFamily="34" charset="0"/>
              </a:rPr>
              <a:t>history and exam as determined by the physician</a:t>
            </a:r>
          </a:p>
          <a:p>
            <a:r>
              <a:rPr lang="en-US" sz="2400" dirty="0">
                <a:latin typeface="Arial" panose="020B0604020202020204" pitchFamily="34" charset="0"/>
                <a:cs typeface="Arial" panose="020B0604020202020204" pitchFamily="34" charset="0"/>
              </a:rPr>
              <a:t>Perform when clinically appropriate</a:t>
            </a:r>
          </a:p>
          <a:p>
            <a:r>
              <a:rPr lang="en-US" sz="2400" dirty="0">
                <a:latin typeface="Arial" panose="020B0604020202020204" pitchFamily="34" charset="0"/>
                <a:cs typeface="Arial" panose="020B0604020202020204" pitchFamily="34" charset="0"/>
              </a:rPr>
              <a:t>Number of systems reviewed no longer apply</a:t>
            </a:r>
          </a:p>
          <a:p>
            <a:r>
              <a:rPr lang="en-US" sz="2400" dirty="0">
                <a:latin typeface="Arial" panose="020B0604020202020204" pitchFamily="34" charset="0"/>
                <a:cs typeface="Arial" panose="020B0604020202020204" pitchFamily="34" charset="0"/>
              </a:rPr>
              <a:t>Remember…it’s all about telling the patient’s story so these services should still be documented.  It’s up the physician to perform and document whatever history and/or physical exam they think is necessary to take good medical care of the patient.</a:t>
            </a:r>
          </a:p>
        </p:txBody>
      </p:sp>
      <p:pic>
        <p:nvPicPr>
          <p:cNvPr id="4" name="Picture 3">
            <a:extLst>
              <a:ext uri="{FF2B5EF4-FFF2-40B4-BE49-F238E27FC236}">
                <a16:creationId xmlns:a16="http://schemas.microsoft.com/office/drawing/2014/main" id="{F926B7D1-E924-4E3E-805A-36ACCAE07954}"/>
              </a:ext>
            </a:extLst>
          </p:cNvPr>
          <p:cNvPicPr>
            <a:picLocks noChangeAspect="1"/>
          </p:cNvPicPr>
          <p:nvPr/>
        </p:nvPicPr>
        <p:blipFill>
          <a:blip r:embed="rId2"/>
          <a:stretch>
            <a:fillRect/>
          </a:stretch>
        </p:blipFill>
        <p:spPr>
          <a:xfrm>
            <a:off x="4328719" y="5595457"/>
            <a:ext cx="1451295" cy="1115736"/>
          </a:xfrm>
          <a:prstGeom prst="rect">
            <a:avLst/>
          </a:prstGeom>
        </p:spPr>
      </p:pic>
      <p:sp>
        <p:nvSpPr>
          <p:cNvPr id="5" name="Slide Number Placeholder 4">
            <a:extLst>
              <a:ext uri="{FF2B5EF4-FFF2-40B4-BE49-F238E27FC236}">
                <a16:creationId xmlns:a16="http://schemas.microsoft.com/office/drawing/2014/main" id="{B85AC6FC-B25B-467B-A00A-F88BA66170EF}"/>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2004437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28BCA-6AAE-4601-872B-7E3601079B6C}"/>
              </a:ext>
            </a:extLst>
          </p:cNvPr>
          <p:cNvSpPr>
            <a:spLocks noGrp="1"/>
          </p:cNvSpPr>
          <p:nvPr>
            <p:ph type="title"/>
          </p:nvPr>
        </p:nvSpPr>
        <p:spPr>
          <a:xfrm>
            <a:off x="677334" y="176169"/>
            <a:ext cx="8596668" cy="960335"/>
          </a:xfrm>
        </p:spPr>
        <p:txBody>
          <a:bodyPr>
            <a:normAutofit/>
          </a:bodyPr>
          <a:lstStyle/>
          <a:p>
            <a:pPr algn="ct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Medical Decision Making Changes</a:t>
            </a:r>
          </a:p>
        </p:txBody>
      </p:sp>
      <p:sp>
        <p:nvSpPr>
          <p:cNvPr id="3" name="Content Placeholder 2">
            <a:extLst>
              <a:ext uri="{FF2B5EF4-FFF2-40B4-BE49-F238E27FC236}">
                <a16:creationId xmlns:a16="http://schemas.microsoft.com/office/drawing/2014/main" id="{71936307-E0DE-41D9-B164-EE1C058C54A7}"/>
              </a:ext>
            </a:extLst>
          </p:cNvPr>
          <p:cNvSpPr>
            <a:spLocks noGrp="1"/>
          </p:cNvSpPr>
          <p:nvPr>
            <p:ph idx="1"/>
          </p:nvPr>
        </p:nvSpPr>
        <p:spPr>
          <a:xfrm>
            <a:off x="184558" y="947956"/>
            <a:ext cx="10268125" cy="5093407"/>
          </a:xfrm>
        </p:spPr>
        <p:txBody>
          <a:bodyPr>
            <a:noAutofit/>
          </a:bodyPr>
          <a:lstStyle/>
          <a:p>
            <a:r>
              <a:rPr lang="en-US" sz="2400" dirty="0">
                <a:latin typeface="Arial" panose="020B0604020202020204" pitchFamily="34" charset="0"/>
                <a:cs typeface="Arial" panose="020B0604020202020204" pitchFamily="34" charset="0"/>
              </a:rPr>
              <a:t>New definitions for problems, injuries and illnesses</a:t>
            </a:r>
          </a:p>
          <a:p>
            <a:pPr lvl="1"/>
            <a:r>
              <a:rPr lang="en-US" sz="2400" dirty="0">
                <a:latin typeface="Arial" panose="020B0604020202020204" pitchFamily="34" charset="0"/>
                <a:cs typeface="Arial" panose="020B0604020202020204" pitchFamily="34" charset="0"/>
              </a:rPr>
              <a:t>Removed ambiguous terms, i.e., “mild”.  </a:t>
            </a:r>
          </a:p>
          <a:p>
            <a:pPr lvl="2"/>
            <a:r>
              <a:rPr lang="en-US" sz="2200" dirty="0">
                <a:latin typeface="Arial" panose="020B0604020202020204" pitchFamily="34" charset="0"/>
                <a:cs typeface="Arial" panose="020B0604020202020204" pitchFamily="34" charset="0"/>
              </a:rPr>
              <a:t>Refer to CPT® book for specific definitions, i.e.., acute, acute complicated, chronic, etc.</a:t>
            </a:r>
          </a:p>
          <a:p>
            <a:r>
              <a:rPr lang="en-US" sz="2400" dirty="0">
                <a:latin typeface="Arial" panose="020B0604020202020204" pitchFamily="34" charset="0"/>
                <a:cs typeface="Arial" panose="020B0604020202020204" pitchFamily="34" charset="0"/>
              </a:rPr>
              <a:t>Changes in component scoring used for the Amount and/or Complexity of Data</a:t>
            </a:r>
          </a:p>
          <a:p>
            <a:r>
              <a:rPr lang="en-US" sz="2400" dirty="0">
                <a:latin typeface="Arial" panose="020B0604020202020204" pitchFamily="34" charset="0"/>
                <a:cs typeface="Arial" panose="020B0604020202020204" pitchFamily="34" charset="0"/>
              </a:rPr>
              <a:t>CMS Table of Risk used as foundation to create level of Medical Decision Making table</a:t>
            </a:r>
          </a:p>
          <a:p>
            <a:r>
              <a:rPr lang="en-US" sz="2400" dirty="0">
                <a:latin typeface="Arial" panose="020B0604020202020204" pitchFamily="34" charset="0"/>
                <a:cs typeface="Arial" panose="020B0604020202020204" pitchFamily="34" charset="0"/>
              </a:rPr>
              <a:t>Includes four levels of MDM (unchanged from previous MDM levels)</a:t>
            </a:r>
          </a:p>
          <a:p>
            <a:pPr lvl="2"/>
            <a:r>
              <a:rPr lang="en-US" sz="2200" dirty="0">
                <a:latin typeface="Arial" panose="020B0604020202020204" pitchFamily="34" charset="0"/>
                <a:cs typeface="Arial" panose="020B0604020202020204" pitchFamily="34" charset="0"/>
              </a:rPr>
              <a:t>Straightforward</a:t>
            </a:r>
          </a:p>
          <a:p>
            <a:pPr lvl="2"/>
            <a:r>
              <a:rPr lang="en-US" sz="2200" dirty="0">
                <a:latin typeface="Arial" panose="020B0604020202020204" pitchFamily="34" charset="0"/>
                <a:cs typeface="Arial" panose="020B0604020202020204" pitchFamily="34" charset="0"/>
              </a:rPr>
              <a:t>Low </a:t>
            </a:r>
          </a:p>
          <a:p>
            <a:pPr lvl="2"/>
            <a:r>
              <a:rPr lang="en-US" sz="2200" dirty="0">
                <a:latin typeface="Arial" panose="020B0604020202020204" pitchFamily="34" charset="0"/>
                <a:cs typeface="Arial" panose="020B0604020202020204" pitchFamily="34" charset="0"/>
              </a:rPr>
              <a:t>Moderate </a:t>
            </a:r>
          </a:p>
          <a:p>
            <a:pPr lvl="2"/>
            <a:r>
              <a:rPr lang="en-US" sz="2200" dirty="0">
                <a:latin typeface="Arial" panose="020B0604020202020204" pitchFamily="34" charset="0"/>
                <a:cs typeface="Arial" panose="020B0604020202020204" pitchFamily="34" charset="0"/>
              </a:rPr>
              <a:t>High</a:t>
            </a:r>
          </a:p>
        </p:txBody>
      </p:sp>
      <p:sp>
        <p:nvSpPr>
          <p:cNvPr id="4" name="Slide Number Placeholder 3">
            <a:extLst>
              <a:ext uri="{FF2B5EF4-FFF2-40B4-BE49-F238E27FC236}">
                <a16:creationId xmlns:a16="http://schemas.microsoft.com/office/drawing/2014/main" id="{657F957F-E309-408F-B705-850E0DEA8422}"/>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1396513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E89B6-C86A-444C-BD3E-7C696306A0C6}"/>
              </a:ext>
            </a:extLst>
          </p:cNvPr>
          <p:cNvSpPr>
            <a:spLocks noGrp="1"/>
          </p:cNvSpPr>
          <p:nvPr>
            <p:ph type="title"/>
          </p:nvPr>
        </p:nvSpPr>
        <p:spPr>
          <a:xfrm>
            <a:off x="429872" y="626511"/>
            <a:ext cx="8837774" cy="1168733"/>
          </a:xfrm>
        </p:spPr>
        <p:txBody>
          <a:bodyPr>
            <a:normAutofit/>
          </a:bodyPr>
          <a:lstStyle/>
          <a:p>
            <a:pPr algn="ctr"/>
            <a:r>
              <a:rPr lang="en-US"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MDM Table </a:t>
            </a:r>
          </a:p>
        </p:txBody>
      </p:sp>
      <p:graphicFrame>
        <p:nvGraphicFramePr>
          <p:cNvPr id="4" name="Table 4">
            <a:extLst>
              <a:ext uri="{FF2B5EF4-FFF2-40B4-BE49-F238E27FC236}">
                <a16:creationId xmlns:a16="http://schemas.microsoft.com/office/drawing/2014/main" id="{38533F44-5942-49DC-BB16-88D46FE2CE43}"/>
              </a:ext>
            </a:extLst>
          </p:cNvPr>
          <p:cNvGraphicFramePr>
            <a:graphicFrameLocks noGrp="1"/>
          </p:cNvGraphicFramePr>
          <p:nvPr>
            <p:ph idx="1"/>
            <p:extLst>
              <p:ext uri="{D42A27DB-BD31-4B8C-83A1-F6EECF244321}">
                <p14:modId xmlns:p14="http://schemas.microsoft.com/office/powerpoint/2010/main" val="827342260"/>
              </p:ext>
            </p:extLst>
          </p:nvPr>
        </p:nvGraphicFramePr>
        <p:xfrm>
          <a:off x="260059" y="1795244"/>
          <a:ext cx="4362275" cy="4006847"/>
        </p:xfrm>
        <a:graphic>
          <a:graphicData uri="http://schemas.openxmlformats.org/drawingml/2006/table">
            <a:tbl>
              <a:tblPr firstRow="1" bandRow="1">
                <a:tableStyleId>{5C22544A-7EE6-4342-B048-85BDC9FD1C3A}</a:tableStyleId>
              </a:tblPr>
              <a:tblGrid>
                <a:gridCol w="4362275">
                  <a:extLst>
                    <a:ext uri="{9D8B030D-6E8A-4147-A177-3AD203B41FA5}">
                      <a16:colId xmlns:a16="http://schemas.microsoft.com/office/drawing/2014/main" val="1542435466"/>
                    </a:ext>
                  </a:extLst>
                </a:gridCol>
              </a:tblGrid>
              <a:tr h="527888">
                <a:tc>
                  <a:txBody>
                    <a:bodyPr/>
                    <a:lstStyle/>
                    <a:p>
                      <a:pPr algn="ctr"/>
                      <a:r>
                        <a:rPr lang="en-US" sz="2000" dirty="0">
                          <a:latin typeface="Arial" panose="020B0604020202020204" pitchFamily="34" charset="0"/>
                          <a:cs typeface="Arial" panose="020B0604020202020204" pitchFamily="34" charset="0"/>
                        </a:rPr>
                        <a:t>MDM 2020 (Based on 95/97) </a:t>
                      </a:r>
                    </a:p>
                  </a:txBody>
                  <a:tcPr/>
                </a:tc>
                <a:extLst>
                  <a:ext uri="{0D108BD9-81ED-4DB2-BD59-A6C34878D82A}">
                    <a16:rowId xmlns:a16="http://schemas.microsoft.com/office/drawing/2014/main" val="1118390941"/>
                  </a:ext>
                </a:extLst>
              </a:tr>
              <a:tr h="824373">
                <a:tc>
                  <a:txBody>
                    <a:bodyPr/>
                    <a:lstStyle/>
                    <a:p>
                      <a:pPr algn="ctr"/>
                      <a:r>
                        <a:rPr lang="en-US" sz="2000" dirty="0">
                          <a:latin typeface="Arial" panose="020B0604020202020204" pitchFamily="34" charset="0"/>
                          <a:cs typeface="Arial" panose="020B0604020202020204" pitchFamily="34" charset="0"/>
                        </a:rPr>
                        <a:t>Number of Diagnoses or </a:t>
                      </a:r>
                    </a:p>
                    <a:p>
                      <a:pPr algn="ctr"/>
                      <a:r>
                        <a:rPr lang="en-US" sz="2000" dirty="0">
                          <a:latin typeface="Arial" panose="020B0604020202020204" pitchFamily="34" charset="0"/>
                          <a:cs typeface="Arial" panose="020B0604020202020204" pitchFamily="34" charset="0"/>
                        </a:rPr>
                        <a:t>Management Options</a:t>
                      </a:r>
                    </a:p>
                  </a:txBody>
                  <a:tcPr/>
                </a:tc>
                <a:extLst>
                  <a:ext uri="{0D108BD9-81ED-4DB2-BD59-A6C34878D82A}">
                    <a16:rowId xmlns:a16="http://schemas.microsoft.com/office/drawing/2014/main" val="786239234"/>
                  </a:ext>
                </a:extLst>
              </a:tr>
              <a:tr h="824373">
                <a:tc>
                  <a:txBody>
                    <a:bodyPr/>
                    <a:lstStyle/>
                    <a:p>
                      <a:pPr algn="ctr"/>
                      <a:r>
                        <a:rPr lang="en-US" sz="2000" dirty="0">
                          <a:latin typeface="Arial" panose="020B0604020202020204" pitchFamily="34" charset="0"/>
                          <a:cs typeface="Arial" panose="020B0604020202020204" pitchFamily="34" charset="0"/>
                        </a:rPr>
                        <a:t>Amount and/or Complexity of Data </a:t>
                      </a:r>
                    </a:p>
                    <a:p>
                      <a:pPr algn="ctr"/>
                      <a:r>
                        <a:rPr lang="en-US" sz="2000" dirty="0">
                          <a:latin typeface="Arial" panose="020B0604020202020204" pitchFamily="34" charset="0"/>
                          <a:cs typeface="Arial" panose="020B0604020202020204" pitchFamily="34" charset="0"/>
                        </a:rPr>
                        <a:t>to be Reviewed</a:t>
                      </a:r>
                    </a:p>
                  </a:txBody>
                  <a:tcPr/>
                </a:tc>
                <a:extLst>
                  <a:ext uri="{0D108BD9-81ED-4DB2-BD59-A6C34878D82A}">
                    <a16:rowId xmlns:a16="http://schemas.microsoft.com/office/drawing/2014/main" val="291958291"/>
                  </a:ext>
                </a:extLst>
              </a:tr>
              <a:tr h="824373">
                <a:tc>
                  <a:txBody>
                    <a:bodyPr/>
                    <a:lstStyle/>
                    <a:p>
                      <a:pPr algn="ctr"/>
                      <a:r>
                        <a:rPr lang="en-US" sz="2000" dirty="0">
                          <a:latin typeface="Arial" panose="020B0604020202020204" pitchFamily="34" charset="0"/>
                          <a:cs typeface="Arial" panose="020B0604020202020204" pitchFamily="34" charset="0"/>
                        </a:rPr>
                        <a:t>Risk of Complications and/or </a:t>
                      </a:r>
                    </a:p>
                    <a:p>
                      <a:pPr algn="ctr"/>
                      <a:r>
                        <a:rPr lang="en-US" sz="2000" dirty="0">
                          <a:latin typeface="Arial" panose="020B0604020202020204" pitchFamily="34" charset="0"/>
                          <a:cs typeface="Arial" panose="020B0604020202020204" pitchFamily="34" charset="0"/>
                        </a:rPr>
                        <a:t>Morbidity or Mortality</a:t>
                      </a:r>
                    </a:p>
                  </a:txBody>
                  <a:tcPr/>
                </a:tc>
                <a:extLst>
                  <a:ext uri="{0D108BD9-81ED-4DB2-BD59-A6C34878D82A}">
                    <a16:rowId xmlns:a16="http://schemas.microsoft.com/office/drawing/2014/main" val="2424135941"/>
                  </a:ext>
                </a:extLst>
              </a:tr>
              <a:tr h="824373">
                <a:tc>
                  <a:txBody>
                    <a:bodyPr/>
                    <a:lstStyle/>
                    <a:p>
                      <a:pPr algn="ctr"/>
                      <a:r>
                        <a:rPr lang="en-US" sz="2000" b="1" dirty="0">
                          <a:solidFill>
                            <a:schemeClr val="accent2"/>
                          </a:solidFill>
                          <a:latin typeface="Arial" panose="020B0604020202020204" pitchFamily="34" charset="0"/>
                          <a:cs typeface="Arial" panose="020B0604020202020204" pitchFamily="34" charset="0"/>
                        </a:rPr>
                        <a:t>Typical</a:t>
                      </a:r>
                      <a:r>
                        <a:rPr lang="en-US" sz="2000" dirty="0">
                          <a:latin typeface="Arial" panose="020B0604020202020204" pitchFamily="34" charset="0"/>
                          <a:cs typeface="Arial" panose="020B0604020202020204" pitchFamily="34" charset="0"/>
                        </a:rPr>
                        <a:t> time with summary of face-to-face counseling/coordination of care</a:t>
                      </a:r>
                    </a:p>
                  </a:txBody>
                  <a:tcPr/>
                </a:tc>
                <a:extLst>
                  <a:ext uri="{0D108BD9-81ED-4DB2-BD59-A6C34878D82A}">
                    <a16:rowId xmlns:a16="http://schemas.microsoft.com/office/drawing/2014/main" val="3764081607"/>
                  </a:ext>
                </a:extLst>
              </a:tr>
            </a:tbl>
          </a:graphicData>
        </a:graphic>
      </p:graphicFrame>
      <p:graphicFrame>
        <p:nvGraphicFramePr>
          <p:cNvPr id="11" name="Table 11">
            <a:extLst>
              <a:ext uri="{FF2B5EF4-FFF2-40B4-BE49-F238E27FC236}">
                <a16:creationId xmlns:a16="http://schemas.microsoft.com/office/drawing/2014/main" id="{B4FDA4AE-B709-4582-9003-6A1ADDB0E80D}"/>
              </a:ext>
            </a:extLst>
          </p:cNvPr>
          <p:cNvGraphicFramePr>
            <a:graphicFrameLocks noGrp="1"/>
          </p:cNvGraphicFramePr>
          <p:nvPr>
            <p:extLst>
              <p:ext uri="{D42A27DB-BD31-4B8C-83A1-F6EECF244321}">
                <p14:modId xmlns:p14="http://schemas.microsoft.com/office/powerpoint/2010/main" val="917477653"/>
              </p:ext>
            </p:extLst>
          </p:nvPr>
        </p:nvGraphicFramePr>
        <p:xfrm>
          <a:off x="4790114" y="1795243"/>
          <a:ext cx="4597168" cy="4011972"/>
        </p:xfrm>
        <a:graphic>
          <a:graphicData uri="http://schemas.openxmlformats.org/drawingml/2006/table">
            <a:tbl>
              <a:tblPr firstRow="1" bandRow="1">
                <a:tableStyleId>{5C22544A-7EE6-4342-B048-85BDC9FD1C3A}</a:tableStyleId>
              </a:tblPr>
              <a:tblGrid>
                <a:gridCol w="4597168">
                  <a:extLst>
                    <a:ext uri="{9D8B030D-6E8A-4147-A177-3AD203B41FA5}">
                      <a16:colId xmlns:a16="http://schemas.microsoft.com/office/drawing/2014/main" val="1391569801"/>
                    </a:ext>
                  </a:extLst>
                </a:gridCol>
              </a:tblGrid>
              <a:tr h="560283">
                <a:tc>
                  <a:txBody>
                    <a:bodyPr/>
                    <a:lstStyle/>
                    <a:p>
                      <a:pPr algn="ctr"/>
                      <a:r>
                        <a:rPr lang="en-US" sz="2000" dirty="0">
                          <a:latin typeface="Arial" panose="020B0604020202020204" pitchFamily="34" charset="0"/>
                          <a:cs typeface="Arial" panose="020B0604020202020204" pitchFamily="34" charset="0"/>
                        </a:rPr>
                        <a:t>MDM 2021</a:t>
                      </a:r>
                    </a:p>
                  </a:txBody>
                  <a:tcPr/>
                </a:tc>
                <a:extLst>
                  <a:ext uri="{0D108BD9-81ED-4DB2-BD59-A6C34878D82A}">
                    <a16:rowId xmlns:a16="http://schemas.microsoft.com/office/drawing/2014/main" val="3397427516"/>
                  </a:ext>
                </a:extLst>
              </a:tr>
              <a:tr h="819247">
                <a:tc>
                  <a:txBody>
                    <a:bodyPr/>
                    <a:lstStyle/>
                    <a:p>
                      <a:pPr algn="ctr"/>
                      <a:r>
                        <a:rPr lang="en-US" sz="2000" dirty="0">
                          <a:latin typeface="Arial" panose="020B0604020202020204" pitchFamily="34" charset="0"/>
                          <a:cs typeface="Arial" panose="020B0604020202020204" pitchFamily="34" charset="0"/>
                        </a:rPr>
                        <a:t>Number and</a:t>
                      </a:r>
                      <a:r>
                        <a:rPr lang="en-US" sz="2000" b="1" dirty="0">
                          <a:effectLst/>
                          <a:latin typeface="Arial" panose="020B0604020202020204" pitchFamily="34" charset="0"/>
                          <a:cs typeface="Arial" panose="020B0604020202020204" pitchFamily="34" charset="0"/>
                        </a:rPr>
                        <a:t> </a:t>
                      </a:r>
                      <a:r>
                        <a:rPr lang="en-US" sz="2000" b="1" i="0" u="none" dirty="0">
                          <a:solidFill>
                            <a:schemeClr val="accent2"/>
                          </a:solidFill>
                          <a:effectLst/>
                          <a:latin typeface="Arial" panose="020B0604020202020204" pitchFamily="34" charset="0"/>
                          <a:cs typeface="Arial" panose="020B0604020202020204" pitchFamily="34" charset="0"/>
                        </a:rPr>
                        <a:t>Complexity</a:t>
                      </a:r>
                      <a:r>
                        <a:rPr lang="en-US" sz="2000" b="1" dirty="0">
                          <a:solidFill>
                            <a:schemeClr val="accent2"/>
                          </a:solidFill>
                          <a:effectLst/>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of Problems </a:t>
                      </a:r>
                    </a:p>
                    <a:p>
                      <a:pPr algn="ctr"/>
                      <a:r>
                        <a:rPr lang="en-US" sz="2000" dirty="0">
                          <a:latin typeface="Arial" panose="020B0604020202020204" pitchFamily="34" charset="0"/>
                          <a:cs typeface="Arial" panose="020B0604020202020204" pitchFamily="34" charset="0"/>
                        </a:rPr>
                        <a:t>Addressed </a:t>
                      </a:r>
                      <a:r>
                        <a:rPr lang="en-US" sz="2000" b="1" u="none" dirty="0">
                          <a:solidFill>
                            <a:schemeClr val="accent2"/>
                          </a:solidFill>
                          <a:effectLst/>
                          <a:latin typeface="Arial" panose="020B0604020202020204" pitchFamily="34" charset="0"/>
                          <a:cs typeface="Arial" panose="020B0604020202020204" pitchFamily="34" charset="0"/>
                        </a:rPr>
                        <a:t>at the Encounter</a:t>
                      </a:r>
                    </a:p>
                  </a:txBody>
                  <a:tcPr/>
                </a:tc>
                <a:extLst>
                  <a:ext uri="{0D108BD9-81ED-4DB2-BD59-A6C34878D82A}">
                    <a16:rowId xmlns:a16="http://schemas.microsoft.com/office/drawing/2014/main" val="3477841757"/>
                  </a:ext>
                </a:extLst>
              </a:tr>
              <a:tr h="819247">
                <a:tc>
                  <a:txBody>
                    <a:bodyPr/>
                    <a:lstStyle/>
                    <a:p>
                      <a:pPr algn="ctr"/>
                      <a:r>
                        <a:rPr lang="en-US" sz="2000" dirty="0">
                          <a:latin typeface="Arial" panose="020B0604020202020204" pitchFamily="34" charset="0"/>
                          <a:cs typeface="Arial" panose="020B0604020202020204" pitchFamily="34" charset="0"/>
                        </a:rPr>
                        <a:t>Amount and/or Complexity of Data </a:t>
                      </a:r>
                    </a:p>
                    <a:p>
                      <a:pPr algn="ctr"/>
                      <a:r>
                        <a:rPr lang="en-US" sz="2000" dirty="0">
                          <a:latin typeface="Arial" panose="020B0604020202020204" pitchFamily="34" charset="0"/>
                          <a:cs typeface="Arial" panose="020B0604020202020204" pitchFamily="34" charset="0"/>
                        </a:rPr>
                        <a:t>to be Reviewed and Analyzed</a:t>
                      </a:r>
                    </a:p>
                  </a:txBody>
                  <a:tcPr/>
                </a:tc>
                <a:extLst>
                  <a:ext uri="{0D108BD9-81ED-4DB2-BD59-A6C34878D82A}">
                    <a16:rowId xmlns:a16="http://schemas.microsoft.com/office/drawing/2014/main" val="3421348796"/>
                  </a:ext>
                </a:extLst>
              </a:tr>
              <a:tr h="819247">
                <a:tc>
                  <a:txBody>
                    <a:bodyPr/>
                    <a:lstStyle/>
                    <a:p>
                      <a:pPr algn="ctr"/>
                      <a:r>
                        <a:rPr lang="en-US" sz="2000" dirty="0">
                          <a:latin typeface="Arial" panose="020B0604020202020204" pitchFamily="34" charset="0"/>
                          <a:cs typeface="Arial" panose="020B0604020202020204" pitchFamily="34" charset="0"/>
                        </a:rPr>
                        <a:t>Risk of Complications and/or </a:t>
                      </a:r>
                    </a:p>
                    <a:p>
                      <a:pPr algn="ctr"/>
                      <a:r>
                        <a:rPr lang="en-US" sz="2000" dirty="0">
                          <a:latin typeface="Arial" panose="020B0604020202020204" pitchFamily="34" charset="0"/>
                          <a:cs typeface="Arial" panose="020B0604020202020204" pitchFamily="34" charset="0"/>
                        </a:rPr>
                        <a:t>Morbidity or Mortality of Patient Management</a:t>
                      </a:r>
                    </a:p>
                  </a:txBody>
                  <a:tcPr/>
                </a:tc>
                <a:extLst>
                  <a:ext uri="{0D108BD9-81ED-4DB2-BD59-A6C34878D82A}">
                    <a16:rowId xmlns:a16="http://schemas.microsoft.com/office/drawing/2014/main" val="2431026972"/>
                  </a:ext>
                </a:extLst>
              </a:tr>
              <a:tr h="807355">
                <a:tc>
                  <a:txBody>
                    <a:bodyPr/>
                    <a:lstStyle/>
                    <a:p>
                      <a:pPr algn="ctr"/>
                      <a:r>
                        <a:rPr lang="en-US" sz="2000" b="1" dirty="0">
                          <a:solidFill>
                            <a:schemeClr val="accent2"/>
                          </a:solidFill>
                          <a:latin typeface="Arial" panose="020B0604020202020204" pitchFamily="34" charset="0"/>
                          <a:cs typeface="Arial" panose="020B0604020202020204" pitchFamily="34" charset="0"/>
                        </a:rPr>
                        <a:t>Total</a:t>
                      </a:r>
                      <a:r>
                        <a:rPr lang="en-US" sz="2000" dirty="0">
                          <a:latin typeface="Arial" panose="020B0604020202020204" pitchFamily="34" charset="0"/>
                          <a:cs typeface="Arial" panose="020B0604020202020204" pitchFamily="34" charset="0"/>
                        </a:rPr>
                        <a:t> Time</a:t>
                      </a:r>
                    </a:p>
                  </a:txBody>
                  <a:tcPr/>
                </a:tc>
                <a:extLst>
                  <a:ext uri="{0D108BD9-81ED-4DB2-BD59-A6C34878D82A}">
                    <a16:rowId xmlns:a16="http://schemas.microsoft.com/office/drawing/2014/main" val="1469652268"/>
                  </a:ext>
                </a:extLst>
              </a:tr>
            </a:tbl>
          </a:graphicData>
        </a:graphic>
      </p:graphicFrame>
      <p:sp>
        <p:nvSpPr>
          <p:cNvPr id="3" name="Slide Number Placeholder 2">
            <a:extLst>
              <a:ext uri="{FF2B5EF4-FFF2-40B4-BE49-F238E27FC236}">
                <a16:creationId xmlns:a16="http://schemas.microsoft.com/office/drawing/2014/main" id="{D6BBE8A5-FE3F-4A3B-A88F-431BEAF87C76}"/>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300989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E931D-FD3B-47EE-BFC2-91D16BC86EF6}"/>
              </a:ext>
            </a:extLst>
          </p:cNvPr>
          <p:cNvSpPr>
            <a:spLocks noGrp="1"/>
          </p:cNvSpPr>
          <p:nvPr>
            <p:ph type="title"/>
          </p:nvPr>
        </p:nvSpPr>
        <p:spPr>
          <a:xfrm>
            <a:off x="677334" y="310394"/>
            <a:ext cx="8596668" cy="1166070"/>
          </a:xfrm>
        </p:spPr>
        <p:txBody>
          <a:bodyPr>
            <a:normAutofit/>
          </a:bodyPr>
          <a:lstStyle/>
          <a:p>
            <a:pPr algn="ctr"/>
            <a: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MDM Elements</a:t>
            </a:r>
          </a:p>
        </p:txBody>
      </p:sp>
      <p:sp>
        <p:nvSpPr>
          <p:cNvPr id="3" name="Content Placeholder 2">
            <a:extLst>
              <a:ext uri="{FF2B5EF4-FFF2-40B4-BE49-F238E27FC236}">
                <a16:creationId xmlns:a16="http://schemas.microsoft.com/office/drawing/2014/main" id="{1606BFD3-99C4-49A8-8C93-ABDC8B633D97}"/>
              </a:ext>
            </a:extLst>
          </p:cNvPr>
          <p:cNvSpPr>
            <a:spLocks noGrp="1"/>
          </p:cNvSpPr>
          <p:nvPr>
            <p:ph idx="1"/>
          </p:nvPr>
        </p:nvSpPr>
        <p:spPr>
          <a:xfrm>
            <a:off x="453006" y="1476462"/>
            <a:ext cx="9387280" cy="5469621"/>
          </a:xfrm>
        </p:spPr>
        <p:txBody>
          <a:bodyPr>
            <a:normAutofit fontScale="25000" lnSpcReduction="20000"/>
          </a:bodyPr>
          <a:lstStyle/>
          <a:p>
            <a:r>
              <a:rPr lang="en-US" sz="9800" u="sng" dirty="0">
                <a:latin typeface="Arial" panose="020B0604020202020204" pitchFamily="34" charset="0"/>
                <a:cs typeface="Arial" panose="020B0604020202020204" pitchFamily="34" charset="0"/>
              </a:rPr>
              <a:t>Number and complexity of problem(s) addressed during current encounter</a:t>
            </a:r>
          </a:p>
          <a:p>
            <a:pPr lvl="1"/>
            <a:r>
              <a:rPr lang="en-US" sz="9800" dirty="0">
                <a:latin typeface="Arial" panose="020B0604020202020204" pitchFamily="34" charset="0"/>
                <a:cs typeface="Arial" panose="020B0604020202020204" pitchFamily="34" charset="0"/>
              </a:rPr>
              <a:t>Meaning, no longer necessary to document every diagnosis patient has received – just those being addressed during the current visit</a:t>
            </a:r>
          </a:p>
          <a:p>
            <a:r>
              <a:rPr lang="en-US" sz="9800" u="sng" dirty="0">
                <a:latin typeface="Arial" panose="020B0604020202020204" pitchFamily="34" charset="0"/>
                <a:cs typeface="Arial" panose="020B0604020202020204" pitchFamily="34" charset="0"/>
              </a:rPr>
              <a:t>Amount of complexity of data to be reviewed and analyzed</a:t>
            </a:r>
          </a:p>
          <a:p>
            <a:pPr lvl="1"/>
            <a:r>
              <a:rPr lang="en-US" sz="9800" dirty="0">
                <a:latin typeface="Arial" panose="020B0604020202020204" pitchFamily="34" charset="0"/>
                <a:cs typeface="Arial" panose="020B0604020202020204" pitchFamily="34" charset="0"/>
              </a:rPr>
              <a:t>Reduces cut &amp; paste, removes “voluminous” repetitive test data which may be irrelevant for the purpose of the current visit</a:t>
            </a:r>
          </a:p>
          <a:p>
            <a:r>
              <a:rPr lang="en-US" sz="9800" u="sng" dirty="0">
                <a:latin typeface="Arial" panose="020B0604020202020204" pitchFamily="34" charset="0"/>
                <a:cs typeface="Arial" panose="020B0604020202020204" pitchFamily="34" charset="0"/>
              </a:rPr>
              <a:t>Risk of complications or morbidity of patient management</a:t>
            </a:r>
          </a:p>
          <a:p>
            <a:pPr lvl="1"/>
            <a:r>
              <a:rPr lang="en-US" sz="9800" dirty="0">
                <a:latin typeface="Arial" panose="020B0604020202020204" pitchFamily="34" charset="0"/>
                <a:cs typeface="Arial" panose="020B0604020202020204" pitchFamily="34" charset="0"/>
              </a:rPr>
              <a:t>Includes social determinants of health, other reasons behind management decision</a:t>
            </a:r>
          </a:p>
          <a:p>
            <a:pPr lvl="1"/>
            <a:endParaRPr lang="en-US" sz="4500" dirty="0">
              <a:latin typeface="Arial" panose="020B0604020202020204" pitchFamily="34" charset="0"/>
              <a:cs typeface="Arial" panose="020B0604020202020204" pitchFamily="34" charset="0"/>
            </a:endParaRPr>
          </a:p>
          <a:p>
            <a:pPr marL="457200" lvl="1" indent="0">
              <a:buNone/>
            </a:pPr>
            <a:endParaRPr lang="en-US" dirty="0"/>
          </a:p>
        </p:txBody>
      </p:sp>
      <p:sp>
        <p:nvSpPr>
          <p:cNvPr id="4" name="Slide Number Placeholder 3">
            <a:extLst>
              <a:ext uri="{FF2B5EF4-FFF2-40B4-BE49-F238E27FC236}">
                <a16:creationId xmlns:a16="http://schemas.microsoft.com/office/drawing/2014/main" id="{1AD8F262-26E9-4253-A4D3-4851E5C7DA6D}"/>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2572976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273DD-5567-45EA-801B-F589F8ED08BF}"/>
              </a:ext>
            </a:extLst>
          </p:cNvPr>
          <p:cNvSpPr>
            <a:spLocks noGrp="1"/>
          </p:cNvSpPr>
          <p:nvPr>
            <p:ph type="title"/>
          </p:nvPr>
        </p:nvSpPr>
        <p:spPr>
          <a:xfrm>
            <a:off x="677334" y="251670"/>
            <a:ext cx="8596668" cy="1367405"/>
          </a:xfrm>
        </p:spPr>
        <p:txBody>
          <a:bodyPr>
            <a:normAutofit fontScale="90000"/>
          </a:bodyPr>
          <a:lstStyle/>
          <a:p>
            <a:pPr algn="ct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MDM:  Number and Complexity of Problem(s) Addressed at the Encounter</a:t>
            </a:r>
          </a:p>
        </p:txBody>
      </p:sp>
      <p:sp>
        <p:nvSpPr>
          <p:cNvPr id="3" name="Content Placeholder 2">
            <a:extLst>
              <a:ext uri="{FF2B5EF4-FFF2-40B4-BE49-F238E27FC236}">
                <a16:creationId xmlns:a16="http://schemas.microsoft.com/office/drawing/2014/main" id="{D546FAD2-E2C6-4D35-A45E-D4BA48ADDD6D}"/>
              </a:ext>
            </a:extLst>
          </p:cNvPr>
          <p:cNvSpPr>
            <a:spLocks noGrp="1"/>
          </p:cNvSpPr>
          <p:nvPr>
            <p:ph idx="1"/>
          </p:nvPr>
        </p:nvSpPr>
        <p:spPr>
          <a:xfrm>
            <a:off x="520117" y="1828801"/>
            <a:ext cx="9076889" cy="4949504"/>
          </a:xfrm>
        </p:spPr>
        <p:txBody>
          <a:bodyPr>
            <a:noAutofit/>
          </a:bodyPr>
          <a:lstStyle/>
          <a:p>
            <a:r>
              <a:rPr lang="en-US" sz="2800" dirty="0">
                <a:latin typeface="Arial" panose="020B0604020202020204" pitchFamily="34" charset="0"/>
                <a:cs typeface="Arial" panose="020B0604020202020204" pitchFamily="34" charset="0"/>
              </a:rPr>
              <a:t>Includes only </a:t>
            </a:r>
            <a:r>
              <a:rPr lang="en-US" sz="2800" u="sng" dirty="0">
                <a:latin typeface="Arial" panose="020B0604020202020204" pitchFamily="34" charset="0"/>
                <a:cs typeface="Arial" panose="020B0604020202020204" pitchFamily="34" charset="0"/>
              </a:rPr>
              <a:t>problems addressed</a:t>
            </a:r>
            <a:r>
              <a:rPr lang="en-US" sz="2800" dirty="0">
                <a:latin typeface="Arial" panose="020B0604020202020204" pitchFamily="34" charset="0"/>
                <a:cs typeface="Arial" panose="020B0604020202020204" pitchFamily="34" charset="0"/>
              </a:rPr>
              <a:t> “today” (clinically relevant) and/or at the time of the visit as opposed to historical information.  </a:t>
            </a:r>
          </a:p>
          <a:p>
            <a:r>
              <a:rPr lang="en-US" sz="2800" dirty="0">
                <a:latin typeface="Arial" panose="020B0604020202020204" pitchFamily="34" charset="0"/>
                <a:cs typeface="Arial" panose="020B0604020202020204" pitchFamily="34" charset="0"/>
              </a:rPr>
              <a:t>Notation that another provider is managing one or more problems without additional assessment by the current provider, does not count as being addressed.</a:t>
            </a:r>
          </a:p>
          <a:p>
            <a:r>
              <a:rPr lang="en-US" sz="2800" dirty="0">
                <a:latin typeface="Arial" panose="020B0604020202020204" pitchFamily="34" charset="0"/>
                <a:cs typeface="Arial" panose="020B0604020202020204" pitchFamily="34" charset="0"/>
              </a:rPr>
              <a:t>Multiple new or established problems may be addressed and contribute to the overall </a:t>
            </a:r>
            <a:r>
              <a:rPr lang="en-US" sz="2800" dirty="0">
                <a:solidFill>
                  <a:schemeClr val="accent2"/>
                </a:solidFill>
                <a:latin typeface="Arial" panose="020B0604020202020204" pitchFamily="34" charset="0"/>
                <a:cs typeface="Arial" panose="020B0604020202020204" pitchFamily="34" charset="0"/>
              </a:rPr>
              <a:t>risk</a:t>
            </a:r>
            <a:r>
              <a:rPr lang="en-US" sz="2800" dirty="0">
                <a:latin typeface="Arial" panose="020B0604020202020204" pitchFamily="34" charset="0"/>
                <a:cs typeface="Arial" panose="020B0604020202020204" pitchFamily="34" charset="0"/>
              </a:rPr>
              <a:t> of the patient encounter. </a:t>
            </a:r>
          </a:p>
          <a:p>
            <a:pPr marL="914400" lvl="2" indent="0">
              <a:buNone/>
            </a:pPr>
            <a:endParaRPr lang="en-US"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BF946CE-FC11-4EC5-B655-7B2270C5E409}"/>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1132649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CB985-0369-451A-8438-DA484A33B0AA}"/>
              </a:ext>
            </a:extLst>
          </p:cNvPr>
          <p:cNvSpPr>
            <a:spLocks noGrp="1"/>
          </p:cNvSpPr>
          <p:nvPr>
            <p:ph type="title"/>
          </p:nvPr>
        </p:nvSpPr>
        <p:spPr>
          <a:xfrm>
            <a:off x="677334" y="226503"/>
            <a:ext cx="8596668" cy="1568741"/>
          </a:xfrm>
        </p:spPr>
        <p:txBody>
          <a:bodyPr>
            <a:normAutofit fontScale="90000"/>
          </a:bodyPr>
          <a:lstStyle/>
          <a:p>
            <a:pPr algn="ct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MDM:  The Amount and/or Complexity of Data to be Reviewed and Analyzed</a:t>
            </a:r>
          </a:p>
        </p:txBody>
      </p:sp>
      <p:sp>
        <p:nvSpPr>
          <p:cNvPr id="3" name="Content Placeholder 2">
            <a:extLst>
              <a:ext uri="{FF2B5EF4-FFF2-40B4-BE49-F238E27FC236}">
                <a16:creationId xmlns:a16="http://schemas.microsoft.com/office/drawing/2014/main" id="{9F5159CD-BD13-4F0B-9FDE-F7BD32EFA17F}"/>
              </a:ext>
            </a:extLst>
          </p:cNvPr>
          <p:cNvSpPr>
            <a:spLocks noGrp="1"/>
          </p:cNvSpPr>
          <p:nvPr>
            <p:ph idx="1"/>
          </p:nvPr>
        </p:nvSpPr>
        <p:spPr>
          <a:xfrm>
            <a:off x="520117" y="1702965"/>
            <a:ext cx="9370503" cy="4338397"/>
          </a:xfrm>
        </p:spPr>
        <p:txBody>
          <a:bodyPr>
            <a:noAutofit/>
          </a:bodyPr>
          <a:lstStyle/>
          <a:p>
            <a:r>
              <a:rPr lang="en-US" dirty="0">
                <a:latin typeface="Arial" panose="020B0604020202020204" pitchFamily="34" charset="0"/>
                <a:cs typeface="Arial" panose="020B0604020202020204" pitchFamily="34" charset="0"/>
              </a:rPr>
              <a:t>No longer counts points per test category or task performed, i.e., review of records, independent visualization of images</a:t>
            </a:r>
          </a:p>
          <a:p>
            <a:r>
              <a:rPr lang="en-US" dirty="0">
                <a:latin typeface="Arial" panose="020B0604020202020204" pitchFamily="34" charset="0"/>
                <a:cs typeface="Arial" panose="020B0604020202020204" pitchFamily="34" charset="0"/>
              </a:rPr>
              <a:t>Categories contain specific number of tests, documents, orders or independent historian(s)</a:t>
            </a:r>
          </a:p>
          <a:p>
            <a:r>
              <a:rPr lang="en-US" dirty="0">
                <a:latin typeface="Arial" panose="020B0604020202020204" pitchFamily="34" charset="0"/>
                <a:cs typeface="Arial" panose="020B0604020202020204" pitchFamily="34" charset="0"/>
              </a:rPr>
              <a:t>Independent interpretation of tests</a:t>
            </a:r>
          </a:p>
          <a:p>
            <a:r>
              <a:rPr lang="en-US" dirty="0">
                <a:latin typeface="Arial" panose="020B0604020202020204" pitchFamily="34" charset="0"/>
                <a:cs typeface="Arial" panose="020B0604020202020204" pitchFamily="34" charset="0"/>
              </a:rPr>
              <a:t>An assessment with an independent historian is a revised element</a:t>
            </a:r>
          </a:p>
          <a:p>
            <a:r>
              <a:rPr lang="en-US" dirty="0">
                <a:latin typeface="Arial" panose="020B0604020202020204" pitchFamily="34" charset="0"/>
                <a:cs typeface="Arial" panose="020B0604020202020204" pitchFamily="34" charset="0"/>
              </a:rPr>
              <a:t>Same requirements for a new or established patient</a:t>
            </a:r>
          </a:p>
          <a:p>
            <a:r>
              <a:rPr lang="en-US" dirty="0">
                <a:latin typeface="Arial" panose="020B0604020202020204" pitchFamily="34" charset="0"/>
                <a:cs typeface="Arial" panose="020B0604020202020204" pitchFamily="34" charset="0"/>
              </a:rPr>
              <a:t>Four levels remain unchanged:</a:t>
            </a:r>
          </a:p>
          <a:p>
            <a:pPr lvl="1"/>
            <a:r>
              <a:rPr lang="en-US" sz="1800" dirty="0">
                <a:latin typeface="Arial" panose="020B0604020202020204" pitchFamily="34" charset="0"/>
                <a:cs typeface="Arial" panose="020B0604020202020204" pitchFamily="34" charset="0"/>
              </a:rPr>
              <a:t>Minimal</a:t>
            </a:r>
          </a:p>
          <a:p>
            <a:pPr lvl="1"/>
            <a:r>
              <a:rPr lang="en-US" sz="1800" dirty="0">
                <a:latin typeface="Arial" panose="020B0604020202020204" pitchFamily="34" charset="0"/>
                <a:cs typeface="Arial" panose="020B0604020202020204" pitchFamily="34" charset="0"/>
              </a:rPr>
              <a:t>Limited</a:t>
            </a:r>
          </a:p>
          <a:p>
            <a:pPr lvl="1"/>
            <a:r>
              <a:rPr lang="en-US" sz="1800" dirty="0">
                <a:latin typeface="Arial" panose="020B0604020202020204" pitchFamily="34" charset="0"/>
                <a:cs typeface="Arial" panose="020B0604020202020204" pitchFamily="34" charset="0"/>
              </a:rPr>
              <a:t>Moderate</a:t>
            </a:r>
          </a:p>
          <a:p>
            <a:pPr lvl="1"/>
            <a:r>
              <a:rPr lang="en-US" sz="1800" dirty="0">
                <a:latin typeface="Arial" panose="020B0604020202020204" pitchFamily="34" charset="0"/>
                <a:cs typeface="Arial" panose="020B0604020202020204" pitchFamily="34" charset="0"/>
              </a:rPr>
              <a:t>Extensive</a:t>
            </a:r>
          </a:p>
        </p:txBody>
      </p:sp>
      <p:sp>
        <p:nvSpPr>
          <p:cNvPr id="4" name="Slide Number Placeholder 3">
            <a:extLst>
              <a:ext uri="{FF2B5EF4-FFF2-40B4-BE49-F238E27FC236}">
                <a16:creationId xmlns:a16="http://schemas.microsoft.com/office/drawing/2014/main" id="{BFD5BCE2-0DFB-4B42-A87D-3E305B8CD1AB}"/>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283458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FF73C-37EE-4304-9BBF-9DB681741772}"/>
              </a:ext>
            </a:extLst>
          </p:cNvPr>
          <p:cNvSpPr>
            <a:spLocks noGrp="1"/>
          </p:cNvSpPr>
          <p:nvPr>
            <p:ph type="title"/>
          </p:nvPr>
        </p:nvSpPr>
        <p:spPr>
          <a:xfrm>
            <a:off x="677334" y="176463"/>
            <a:ext cx="8596668" cy="1283369"/>
          </a:xfrm>
        </p:spPr>
        <p:txBody>
          <a:bodyPr/>
          <a:lstStyle/>
          <a:p>
            <a:pPr algn="ct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MDM:  Amount and Complexity of Data to be Reviewed and Analyzed</a:t>
            </a:r>
          </a:p>
        </p:txBody>
      </p:sp>
      <p:sp>
        <p:nvSpPr>
          <p:cNvPr id="3" name="Content Placeholder 2">
            <a:extLst>
              <a:ext uri="{FF2B5EF4-FFF2-40B4-BE49-F238E27FC236}">
                <a16:creationId xmlns:a16="http://schemas.microsoft.com/office/drawing/2014/main" id="{222A5164-2806-4DD4-BBBF-F79D77DBA9CF}"/>
              </a:ext>
            </a:extLst>
          </p:cNvPr>
          <p:cNvSpPr>
            <a:spLocks noGrp="1"/>
          </p:cNvSpPr>
          <p:nvPr>
            <p:ph idx="1"/>
          </p:nvPr>
        </p:nvSpPr>
        <p:spPr>
          <a:xfrm>
            <a:off x="433137" y="1588168"/>
            <a:ext cx="9520989" cy="4453195"/>
          </a:xfrm>
        </p:spPr>
        <p:txBody>
          <a:bodyPr>
            <a:normAutofit fontScale="92500" lnSpcReduction="20000"/>
          </a:bodyPr>
          <a:lstStyle/>
          <a:p>
            <a:pPr marL="0" indent="0">
              <a:buNone/>
            </a:pPr>
            <a:r>
              <a:rPr lang="en-US" sz="2800" u="sng" dirty="0">
                <a:latin typeface="Arial" panose="020B0604020202020204" pitchFamily="34" charset="0"/>
                <a:cs typeface="Arial" panose="020B0604020202020204" pitchFamily="34" charset="0"/>
              </a:rPr>
              <a:t>Data is divided into 3 categories</a:t>
            </a:r>
            <a:r>
              <a:rPr lang="en-US" sz="2800" dirty="0">
                <a:latin typeface="Arial" panose="020B0604020202020204" pitchFamily="34" charset="0"/>
                <a:cs typeface="Arial" panose="020B0604020202020204" pitchFamily="34" charset="0"/>
              </a:rPr>
              <a:t>:</a:t>
            </a:r>
          </a:p>
          <a:p>
            <a:pPr>
              <a:buFont typeface="+mj-lt"/>
              <a:buAutoNum type="arabicPeriod"/>
            </a:pPr>
            <a:r>
              <a:rPr lang="en-US" sz="2800" dirty="0">
                <a:latin typeface="Arial" panose="020B0604020202020204" pitchFamily="34" charset="0"/>
                <a:cs typeface="Arial" panose="020B0604020202020204" pitchFamily="34" charset="0"/>
              </a:rPr>
              <a:t>Tests, documents, orders, or </a:t>
            </a:r>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independent historian(s)</a:t>
            </a:r>
          </a:p>
          <a:p>
            <a:pPr lvl="1"/>
            <a:r>
              <a:rPr lang="en-US" sz="2600" dirty="0">
                <a:latin typeface="Arial" panose="020B0604020202020204" pitchFamily="34" charset="0"/>
                <a:cs typeface="Arial" panose="020B0604020202020204" pitchFamily="34" charset="0"/>
              </a:rPr>
              <a:t>Refers to a family member, witness or other individual who provides patient history when the patient can’t provide a complete history or when the provider thinks a confirmatory history is needed. </a:t>
            </a:r>
          </a:p>
          <a:p>
            <a:pPr>
              <a:buFont typeface="+mj-lt"/>
              <a:buAutoNum type="arabicPeriod"/>
            </a:pPr>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Independent interpretation </a:t>
            </a:r>
            <a:r>
              <a:rPr lang="en-US" sz="2800" dirty="0">
                <a:latin typeface="Arial" panose="020B0604020202020204" pitchFamily="34" charset="0"/>
                <a:cs typeface="Arial" panose="020B0604020202020204" pitchFamily="34" charset="0"/>
              </a:rPr>
              <a:t>of tests not reported separately</a:t>
            </a:r>
          </a:p>
          <a:p>
            <a:pPr>
              <a:buFont typeface="+mj-lt"/>
              <a:buAutoNum type="arabicPeriod"/>
            </a:pPr>
            <a:r>
              <a:rPr lang="en-US" sz="2800" dirty="0">
                <a:latin typeface="Arial" panose="020B0604020202020204" pitchFamily="34" charset="0"/>
                <a:cs typeface="Arial" panose="020B0604020202020204" pitchFamily="34" charset="0"/>
              </a:rPr>
              <a:t>Discussion of management or test interpretation with </a:t>
            </a:r>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external</a:t>
            </a:r>
            <a:r>
              <a:rPr lang="en-US" sz="2800" dirty="0">
                <a:latin typeface="Arial" panose="020B0604020202020204" pitchFamily="34" charset="0"/>
                <a:cs typeface="Arial" panose="020B0604020202020204" pitchFamily="34" charset="0"/>
              </a:rPr>
              <a:t> physician/other qualified health care professional</a:t>
            </a:r>
          </a:p>
          <a:p>
            <a:pPr lvl="1"/>
            <a:r>
              <a:rPr lang="en-US" sz="2600" dirty="0">
                <a:latin typeface="Arial" panose="020B0604020202020204" pitchFamily="34" charset="0"/>
                <a:cs typeface="Arial" panose="020B0604020202020204" pitchFamily="34" charset="0"/>
              </a:rPr>
              <a:t>Refers to someone who is not in the same group practice or is classified as a different specialty or subspecialty.</a:t>
            </a:r>
          </a:p>
        </p:txBody>
      </p:sp>
      <p:sp>
        <p:nvSpPr>
          <p:cNvPr id="4" name="Slide Number Placeholder 3">
            <a:extLst>
              <a:ext uri="{FF2B5EF4-FFF2-40B4-BE49-F238E27FC236}">
                <a16:creationId xmlns:a16="http://schemas.microsoft.com/office/drawing/2014/main" id="{FF925315-C53E-4C80-9738-1C0BD517375A}"/>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3878830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7251A-3987-4E30-9F3A-7A640406CCED}"/>
              </a:ext>
            </a:extLst>
          </p:cNvPr>
          <p:cNvSpPr>
            <a:spLocks noGrp="1"/>
          </p:cNvSpPr>
          <p:nvPr>
            <p:ph type="title"/>
          </p:nvPr>
        </p:nvSpPr>
        <p:spPr>
          <a:xfrm>
            <a:off x="1305696" y="460574"/>
            <a:ext cx="8718877" cy="3036061"/>
          </a:xfrm>
        </p:spPr>
        <p:txBody>
          <a:bodyPr/>
          <a:lstStyle/>
          <a:p>
            <a:r>
              <a:rPr lang="en-US" dirty="0">
                <a:latin typeface="Arial" panose="020B0604020202020204" pitchFamily="34" charset="0"/>
                <a:cs typeface="Arial" panose="020B0604020202020204" pitchFamily="34" charset="0"/>
              </a:rPr>
              <a:t>Hi everybody.  Love being with you in our new virtual world.   Mask on, smiling underneath, staying safe while we all stay connected. Perfect!  </a:t>
            </a:r>
            <a:br>
              <a:rPr lang="en-US" dirty="0"/>
            </a:br>
            <a:endParaRPr lang="en-US" dirty="0"/>
          </a:p>
        </p:txBody>
      </p:sp>
      <p:pic>
        <p:nvPicPr>
          <p:cNvPr id="7" name="Picture 6">
            <a:extLst>
              <a:ext uri="{FF2B5EF4-FFF2-40B4-BE49-F238E27FC236}">
                <a16:creationId xmlns:a16="http://schemas.microsoft.com/office/drawing/2014/main" id="{102A124A-98C8-4AA6-9257-6D94750A60F7}"/>
              </a:ext>
            </a:extLst>
          </p:cNvPr>
          <p:cNvPicPr>
            <a:picLocks noChangeAspect="1"/>
          </p:cNvPicPr>
          <p:nvPr/>
        </p:nvPicPr>
        <p:blipFill>
          <a:blip r:embed="rId2"/>
          <a:stretch>
            <a:fillRect/>
          </a:stretch>
        </p:blipFill>
        <p:spPr>
          <a:xfrm>
            <a:off x="6917993" y="2592728"/>
            <a:ext cx="2725645" cy="2160862"/>
          </a:xfrm>
          <a:prstGeom prst="rect">
            <a:avLst/>
          </a:prstGeom>
        </p:spPr>
      </p:pic>
      <p:sp>
        <p:nvSpPr>
          <p:cNvPr id="3" name="Text Placeholder 2">
            <a:extLst>
              <a:ext uri="{FF2B5EF4-FFF2-40B4-BE49-F238E27FC236}">
                <a16:creationId xmlns:a16="http://schemas.microsoft.com/office/drawing/2014/main" id="{BAC3C78E-D823-4B47-9C1B-BC0F00F60886}"/>
              </a:ext>
            </a:extLst>
          </p:cNvPr>
          <p:cNvSpPr>
            <a:spLocks noGrp="1"/>
          </p:cNvSpPr>
          <p:nvPr>
            <p:ph type="body" sz="half" idx="13"/>
          </p:nvPr>
        </p:nvSpPr>
        <p:spPr>
          <a:xfrm>
            <a:off x="1402288" y="3673159"/>
            <a:ext cx="8170337" cy="529188"/>
          </a:xfrm>
        </p:spPr>
        <p:txBody>
          <a:bodyPr/>
          <a:lstStyle/>
          <a:p>
            <a:endParaRPr lang="en-US" dirty="0"/>
          </a:p>
        </p:txBody>
      </p:sp>
      <p:sp>
        <p:nvSpPr>
          <p:cNvPr id="4" name="Text Placeholder 3">
            <a:extLst>
              <a:ext uri="{FF2B5EF4-FFF2-40B4-BE49-F238E27FC236}">
                <a16:creationId xmlns:a16="http://schemas.microsoft.com/office/drawing/2014/main" id="{408412C9-7978-4F04-A65F-87BFA35B7810}"/>
              </a:ext>
            </a:extLst>
          </p:cNvPr>
          <p:cNvSpPr>
            <a:spLocks noGrp="1"/>
          </p:cNvSpPr>
          <p:nvPr>
            <p:ph type="body" sz="half" idx="2"/>
          </p:nvPr>
        </p:nvSpPr>
        <p:spPr>
          <a:xfrm>
            <a:off x="680322" y="4711615"/>
            <a:ext cx="9613859" cy="1308185"/>
          </a:xfrm>
        </p:spPr>
        <p:txBody>
          <a:bodyPr>
            <a:normAutofit/>
          </a:bodyPr>
          <a:lstStyle/>
          <a:p>
            <a:r>
              <a:rPr lang="en-US" sz="1400" dirty="0">
                <a:latin typeface="Arial" panose="020B0604020202020204" pitchFamily="34" charset="0"/>
                <a:cs typeface="Arial" panose="020B0604020202020204" pitchFamily="34" charset="0"/>
              </a:rPr>
              <a:t>Make up on, hair done, business.</a:t>
            </a:r>
          </a:p>
          <a:p>
            <a:r>
              <a:rPr lang="en-US" sz="1400" dirty="0">
                <a:latin typeface="Arial" panose="020B0604020202020204" pitchFamily="34" charset="0"/>
                <a:cs typeface="Arial" panose="020B0604020202020204" pitchFamily="34" charset="0"/>
              </a:rPr>
              <a:t>Vs.  no make up, workout sweats…LOL</a:t>
            </a:r>
          </a:p>
          <a:p>
            <a:r>
              <a:rPr lang="en-US" dirty="0">
                <a:latin typeface="Arial" panose="020B0604020202020204" pitchFamily="34" charset="0"/>
                <a:cs typeface="Arial" panose="020B0604020202020204" pitchFamily="34" charset="0"/>
              </a:rPr>
              <a:t>Most common phrases from 2020: “Can you hear me?” and the favorite, as we talk up a storm:  “you are still on mute.” LOL</a:t>
            </a:r>
          </a:p>
        </p:txBody>
      </p:sp>
      <p:sp>
        <p:nvSpPr>
          <p:cNvPr id="5" name="Slide Number Placeholder 4">
            <a:extLst>
              <a:ext uri="{FF2B5EF4-FFF2-40B4-BE49-F238E27FC236}">
                <a16:creationId xmlns:a16="http://schemas.microsoft.com/office/drawing/2014/main" id="{E312C201-E422-4749-98E6-FBB0CDD4EACD}"/>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smtClean="0">
                <a:ln>
                  <a:noFill/>
                </a:ln>
                <a:solidFill>
                  <a:prstClr val="white">
                    <a:tint val="75000"/>
                  </a:prstClr>
                </a:solidFill>
                <a:effectLst/>
                <a:uLnTx/>
                <a:uFillTx/>
                <a:latin typeface="Arial" panose="020B0604020202020204" pitchFamily="34" charset="0"/>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prstClr val="white">
                  <a:tint val="75000"/>
                </a:prstClr>
              </a:solidFill>
              <a:effectLst/>
              <a:uLnTx/>
              <a:uFillTx/>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87C8A36-FF58-456F-999E-6F29A7AABCEF}"/>
              </a:ext>
            </a:extLst>
          </p:cNvPr>
          <p:cNvPicPr>
            <a:picLocks noChangeAspect="1"/>
          </p:cNvPicPr>
          <p:nvPr/>
        </p:nvPicPr>
        <p:blipFill>
          <a:blip r:embed="rId3"/>
          <a:stretch>
            <a:fillRect/>
          </a:stretch>
        </p:blipFill>
        <p:spPr>
          <a:xfrm>
            <a:off x="4171950" y="2325413"/>
            <a:ext cx="2095500" cy="2655931"/>
          </a:xfrm>
          <a:prstGeom prst="rect">
            <a:avLst/>
          </a:prstGeom>
        </p:spPr>
      </p:pic>
    </p:spTree>
    <p:extLst>
      <p:ext uri="{BB962C8B-B14F-4D97-AF65-F5344CB8AC3E}">
        <p14:creationId xmlns:p14="http://schemas.microsoft.com/office/powerpoint/2010/main" val="2160370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3EAF3-AFF4-4905-9192-67A86E3F935E}"/>
              </a:ext>
            </a:extLst>
          </p:cNvPr>
          <p:cNvSpPr>
            <a:spLocks noGrp="1"/>
          </p:cNvSpPr>
          <p:nvPr>
            <p:ph type="title"/>
          </p:nvPr>
        </p:nvSpPr>
        <p:spPr>
          <a:xfrm>
            <a:off x="677334" y="1"/>
            <a:ext cx="8596668" cy="1266738"/>
          </a:xfrm>
        </p:spPr>
        <p:txBody>
          <a:bodyPr>
            <a:normAutofit fontScale="90000"/>
          </a:bodyPr>
          <a:lstStyle/>
          <a:p>
            <a:pPr algn="ct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MDM:  Amount and Complexity of Data to be Reviewed and Analyzed</a:t>
            </a:r>
          </a:p>
        </p:txBody>
      </p:sp>
      <p:sp>
        <p:nvSpPr>
          <p:cNvPr id="3" name="Content Placeholder 2">
            <a:extLst>
              <a:ext uri="{FF2B5EF4-FFF2-40B4-BE49-F238E27FC236}">
                <a16:creationId xmlns:a16="http://schemas.microsoft.com/office/drawing/2014/main" id="{D69046A3-3C62-40F6-8E00-2B16BD5BF63E}"/>
              </a:ext>
            </a:extLst>
          </p:cNvPr>
          <p:cNvSpPr>
            <a:spLocks noGrp="1"/>
          </p:cNvSpPr>
          <p:nvPr>
            <p:ph idx="1"/>
          </p:nvPr>
        </p:nvSpPr>
        <p:spPr>
          <a:xfrm>
            <a:off x="360728" y="1191237"/>
            <a:ext cx="10117122" cy="5666762"/>
          </a:xfrm>
        </p:spPr>
        <p:txBody>
          <a:bodyPr>
            <a:noAutofit/>
          </a:bodyPr>
          <a:lstStyle/>
          <a:p>
            <a:pPr marL="0" indent="0">
              <a:buNone/>
            </a:pPr>
            <a:r>
              <a:rPr lang="en-US" sz="2800"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Category 1:</a:t>
            </a:r>
          </a:p>
          <a:p>
            <a:pPr marL="0" indent="0">
              <a:buNone/>
            </a:pPr>
            <a:r>
              <a:rPr lang="en-US" sz="2000" dirty="0">
                <a:latin typeface="Arial" panose="020B0604020202020204" pitchFamily="34" charset="0"/>
                <a:cs typeface="Arial" panose="020B0604020202020204" pitchFamily="34" charset="0"/>
              </a:rPr>
              <a:t>Tests, documents, orders or independent historian(s)</a:t>
            </a:r>
          </a:p>
          <a:p>
            <a:r>
              <a:rPr lang="en-US" sz="2000" dirty="0">
                <a:latin typeface="Arial" panose="020B0604020202020204" pitchFamily="34" charset="0"/>
                <a:cs typeface="Arial" panose="020B0604020202020204" pitchFamily="34" charset="0"/>
              </a:rPr>
              <a:t>Any combination of 3 from the following:</a:t>
            </a:r>
          </a:p>
          <a:p>
            <a:pPr marL="800100" lvl="1" indent="-342900">
              <a:buFont typeface="+mj-lt"/>
              <a:buAutoNum type="arabicPeriod"/>
            </a:pPr>
            <a:r>
              <a:rPr lang="en-US" sz="2000" dirty="0">
                <a:latin typeface="Arial" panose="020B0604020202020204" pitchFamily="34" charset="0"/>
                <a:cs typeface="Arial" panose="020B0604020202020204" pitchFamily="34" charset="0"/>
              </a:rPr>
              <a:t>Review of prior </a:t>
            </a:r>
            <a:r>
              <a:rPr lang="en-US" sz="2000" u="sng" dirty="0">
                <a:latin typeface="Arial" panose="020B0604020202020204" pitchFamily="34" charset="0"/>
                <a:cs typeface="Arial" panose="020B0604020202020204" pitchFamily="34" charset="0"/>
              </a:rPr>
              <a:t>external</a:t>
            </a:r>
            <a:r>
              <a:rPr lang="en-US" sz="2000" dirty="0">
                <a:latin typeface="Arial" panose="020B0604020202020204" pitchFamily="34" charset="0"/>
                <a:cs typeface="Arial" panose="020B0604020202020204" pitchFamily="34" charset="0"/>
              </a:rPr>
              <a:t> note(s) from each unique</a:t>
            </a:r>
            <a:r>
              <a:rPr lang="en-US" sz="2000" b="1" i="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source</a:t>
            </a:r>
          </a:p>
          <a:p>
            <a:pPr marL="800100" lvl="1" indent="-342900">
              <a:buFont typeface="+mj-lt"/>
              <a:buAutoNum type="arabicPeriod"/>
            </a:pPr>
            <a:r>
              <a:rPr lang="en-US" sz="2000" dirty="0">
                <a:latin typeface="Arial" panose="020B0604020202020204" pitchFamily="34" charset="0"/>
                <a:cs typeface="Arial" panose="020B0604020202020204" pitchFamily="34" charset="0"/>
              </a:rPr>
              <a:t>Review of the result(s) of each </a:t>
            </a:r>
            <a:r>
              <a:rPr lang="en-US" sz="2000" u="sng" dirty="0">
                <a:latin typeface="Arial" panose="020B0604020202020204" pitchFamily="34" charset="0"/>
                <a:cs typeface="Arial" panose="020B0604020202020204" pitchFamily="34" charset="0"/>
              </a:rPr>
              <a:t>unique test</a:t>
            </a:r>
          </a:p>
          <a:p>
            <a:pPr marL="1200150" lvl="2" indent="-342900"/>
            <a:r>
              <a:rPr lang="en-US" sz="2000" dirty="0">
                <a:latin typeface="Arial" panose="020B0604020202020204" pitchFamily="34" charset="0"/>
                <a:cs typeface="Arial" panose="020B0604020202020204" pitchFamily="34" charset="0"/>
              </a:rPr>
              <a:t>March 9</a:t>
            </a:r>
            <a:r>
              <a:rPr lang="en-US" sz="2000" baseline="30000" dirty="0">
                <a:latin typeface="Arial" panose="020B0604020202020204" pitchFamily="34" charset="0"/>
                <a:cs typeface="Arial" panose="020B0604020202020204" pitchFamily="34" charset="0"/>
              </a:rPr>
              <a:t>th</a:t>
            </a:r>
            <a:r>
              <a:rPr lang="en-US" sz="2000" dirty="0">
                <a:latin typeface="Arial" panose="020B0604020202020204" pitchFamily="34" charset="0"/>
                <a:cs typeface="Arial" panose="020B0604020202020204" pitchFamily="34" charset="0"/>
              </a:rPr>
              <a:t> update:  Tests that do not require separate interpretation, i.e., tests that are results only, and are analyzed as part of the MDM, do not count as independent interpretation, but may be counted as ordered or reviewed for selecting an MDM level.</a:t>
            </a:r>
          </a:p>
          <a:p>
            <a:pPr marL="800100" lvl="1" indent="-342900">
              <a:buFont typeface="+mj-lt"/>
              <a:buAutoNum type="arabicPeriod"/>
            </a:pPr>
            <a:r>
              <a:rPr lang="en-US" sz="2000" dirty="0">
                <a:latin typeface="Arial" panose="020B0604020202020204" pitchFamily="34" charset="0"/>
                <a:cs typeface="Arial" panose="020B0604020202020204" pitchFamily="34" charset="0"/>
              </a:rPr>
              <a:t>Ordering of each </a:t>
            </a:r>
            <a:r>
              <a:rPr lang="en-US" sz="2000" u="sng" dirty="0">
                <a:latin typeface="Arial" panose="020B0604020202020204" pitchFamily="34" charset="0"/>
                <a:cs typeface="Arial" panose="020B0604020202020204" pitchFamily="34" charset="0"/>
              </a:rPr>
              <a:t>unique test</a:t>
            </a:r>
          </a:p>
          <a:p>
            <a:pPr lvl="2"/>
            <a:r>
              <a:rPr lang="en-US" sz="1800" dirty="0">
                <a:latin typeface="Arial" panose="020B0604020202020204" pitchFamily="34" charset="0"/>
                <a:cs typeface="Arial" panose="020B0604020202020204" pitchFamily="34" charset="0"/>
              </a:rPr>
              <a:t>March 9</a:t>
            </a:r>
            <a:r>
              <a:rPr lang="en-US" sz="1800" baseline="30000" dirty="0">
                <a:latin typeface="Arial" panose="020B0604020202020204" pitchFamily="34" charset="0"/>
                <a:cs typeface="Arial" panose="020B0604020202020204" pitchFamily="34" charset="0"/>
              </a:rPr>
              <a:t>th</a:t>
            </a:r>
            <a:r>
              <a:rPr lang="en-US" sz="1800" dirty="0">
                <a:latin typeface="Arial" panose="020B0604020202020204" pitchFamily="34" charset="0"/>
                <a:cs typeface="Arial" panose="020B0604020202020204" pitchFamily="34" charset="0"/>
              </a:rPr>
              <a:t> update:  A unique test is defined by the CPT code set.  When multiple results of the same unique test, i.e., serial blood glucose values, count it as one unique test.</a:t>
            </a:r>
          </a:p>
          <a:p>
            <a:pPr marL="800100" lvl="1" indent="-342900">
              <a:buFont typeface="+mj-lt"/>
              <a:buAutoNum type="arabicPeriod"/>
            </a:pPr>
            <a:r>
              <a:rPr lang="en-US" sz="2000" dirty="0">
                <a:latin typeface="Arial" panose="020B0604020202020204" pitchFamily="34" charset="0"/>
                <a:cs typeface="Arial" panose="020B0604020202020204" pitchFamily="34" charset="0"/>
              </a:rPr>
              <a:t>Assessment requiring an independent historian(s)</a:t>
            </a:r>
          </a:p>
        </p:txBody>
      </p:sp>
      <p:sp>
        <p:nvSpPr>
          <p:cNvPr id="4" name="Slide Number Placeholder 3">
            <a:extLst>
              <a:ext uri="{FF2B5EF4-FFF2-40B4-BE49-F238E27FC236}">
                <a16:creationId xmlns:a16="http://schemas.microsoft.com/office/drawing/2014/main" id="{BA478698-5872-44B8-8196-53CD00CDA883}"/>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1465645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BDD5-4A77-42EB-B4C6-1200B65BF745}"/>
              </a:ext>
            </a:extLst>
          </p:cNvPr>
          <p:cNvSpPr>
            <a:spLocks noGrp="1"/>
          </p:cNvSpPr>
          <p:nvPr>
            <p:ph type="title"/>
          </p:nvPr>
        </p:nvSpPr>
        <p:spPr>
          <a:xfrm>
            <a:off x="677334" y="260059"/>
            <a:ext cx="8596668" cy="1670341"/>
          </a:xfrm>
        </p:spPr>
        <p:txBody>
          <a:bodyPr>
            <a:normAutofit fontScale="90000"/>
          </a:bodyPr>
          <a:lstStyle/>
          <a:p>
            <a:pPr algn="ctr"/>
            <a: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MDM:  Amount and Complexity of Data to be Reviewed and Analyzed</a:t>
            </a:r>
            <a:b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2366D2C-AFC6-48EB-8D92-A9673B19EBC9}"/>
              </a:ext>
            </a:extLst>
          </p:cNvPr>
          <p:cNvSpPr>
            <a:spLocks noGrp="1"/>
          </p:cNvSpPr>
          <p:nvPr>
            <p:ph idx="1"/>
          </p:nvPr>
        </p:nvSpPr>
        <p:spPr>
          <a:xfrm>
            <a:off x="677334" y="1686187"/>
            <a:ext cx="8596668" cy="4355175"/>
          </a:xfrm>
        </p:spPr>
        <p:txBody>
          <a:bodyPr>
            <a:normAutofit/>
          </a:bodyPr>
          <a:lstStyle/>
          <a:p>
            <a:pPr marL="0" indent="0">
              <a:buNone/>
            </a:pPr>
            <a:r>
              <a:rPr lang="en-US" sz="2800"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Category 2:</a:t>
            </a:r>
          </a:p>
          <a:p>
            <a:pPr marL="0" indent="0">
              <a:buNone/>
            </a:pPr>
            <a:r>
              <a:rPr lang="en-US" sz="2800" dirty="0">
                <a:latin typeface="Arial" panose="020B0604020202020204" pitchFamily="34" charset="0"/>
                <a:cs typeface="Arial" panose="020B0604020202020204" pitchFamily="34" charset="0"/>
              </a:rPr>
              <a:t>Independent interpretation of tests:</a:t>
            </a:r>
          </a:p>
          <a:p>
            <a:pPr lvl="1">
              <a:buFont typeface="+mj-lt"/>
              <a:buAutoNum type="arabicPeriod"/>
            </a:pPr>
            <a:r>
              <a:rPr lang="en-US" sz="2800" dirty="0">
                <a:latin typeface="Arial" panose="020B0604020202020204" pitchFamily="34" charset="0"/>
                <a:cs typeface="Arial" panose="020B0604020202020204" pitchFamily="34" charset="0"/>
              </a:rPr>
              <a:t> Independent interpretation of a test performed by another physician or other qualified health care professional</a:t>
            </a:r>
          </a:p>
          <a:p>
            <a:pPr lvl="2"/>
            <a:r>
              <a:rPr lang="en-US" sz="2600" dirty="0">
                <a:latin typeface="Arial" panose="020B0604020202020204" pitchFamily="34" charset="0"/>
                <a:cs typeface="Arial" panose="020B0604020202020204" pitchFamily="34" charset="0"/>
              </a:rPr>
              <a:t>The interpretation of a test in which there is a CPT code and an interpretation or report.</a:t>
            </a:r>
          </a:p>
          <a:p>
            <a:pPr lvl="1"/>
            <a:r>
              <a:rPr lang="en-US" sz="2800" dirty="0">
                <a:latin typeface="Arial" panose="020B0604020202020204" pitchFamily="34" charset="0"/>
                <a:cs typeface="Arial" panose="020B0604020202020204" pitchFamily="34" charset="0"/>
              </a:rPr>
              <a:t>Not separately reported</a:t>
            </a:r>
          </a:p>
          <a:p>
            <a:pPr marL="914400" lvl="2" indent="0">
              <a:buNone/>
            </a:pPr>
            <a:endParaRPr lang="en-US" dirty="0"/>
          </a:p>
        </p:txBody>
      </p:sp>
      <p:sp>
        <p:nvSpPr>
          <p:cNvPr id="4" name="Slide Number Placeholder 3">
            <a:extLst>
              <a:ext uri="{FF2B5EF4-FFF2-40B4-BE49-F238E27FC236}">
                <a16:creationId xmlns:a16="http://schemas.microsoft.com/office/drawing/2014/main" id="{65FEF309-CB93-4662-AD7A-CD1F318E7150}"/>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130215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1332D-5444-48EB-8B9B-2D185B8AF018}"/>
              </a:ext>
            </a:extLst>
          </p:cNvPr>
          <p:cNvSpPr>
            <a:spLocks noGrp="1"/>
          </p:cNvSpPr>
          <p:nvPr>
            <p:ph type="title"/>
          </p:nvPr>
        </p:nvSpPr>
        <p:spPr>
          <a:xfrm>
            <a:off x="677334" y="327171"/>
            <a:ext cx="8596668" cy="1603229"/>
          </a:xfrm>
        </p:spPr>
        <p:txBody>
          <a:bodyPr>
            <a:normAutofit fontScale="90000"/>
          </a:bodyPr>
          <a:lstStyle/>
          <a:p>
            <a:pPr algn="ctr"/>
            <a: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MDM:  Amount and Complexity of Data to be Reviewed and Analyzed</a:t>
            </a:r>
          </a:p>
        </p:txBody>
      </p:sp>
      <p:sp>
        <p:nvSpPr>
          <p:cNvPr id="3" name="Content Placeholder 2">
            <a:extLst>
              <a:ext uri="{FF2B5EF4-FFF2-40B4-BE49-F238E27FC236}">
                <a16:creationId xmlns:a16="http://schemas.microsoft.com/office/drawing/2014/main" id="{A1E2AFAE-F534-41BA-8AA4-A439A0CC8A68}"/>
              </a:ext>
            </a:extLst>
          </p:cNvPr>
          <p:cNvSpPr>
            <a:spLocks noGrp="1"/>
          </p:cNvSpPr>
          <p:nvPr>
            <p:ph idx="1"/>
          </p:nvPr>
        </p:nvSpPr>
        <p:spPr>
          <a:xfrm>
            <a:off x="677334" y="1627465"/>
            <a:ext cx="8596668" cy="4413898"/>
          </a:xfrm>
        </p:spPr>
        <p:txBody>
          <a:bodyPr>
            <a:noAutofit/>
          </a:bodyPr>
          <a:lstStyle/>
          <a:p>
            <a:pPr marL="0" indent="0">
              <a:buNone/>
            </a:pPr>
            <a:endPar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r>
              <a:rPr lang="en-US" sz="2800"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Category 3:</a:t>
            </a:r>
          </a:p>
          <a:p>
            <a:pPr marL="0" indent="0">
              <a:buNone/>
            </a:pPr>
            <a:r>
              <a:rPr lang="en-US" sz="2800" dirty="0">
                <a:latin typeface="Arial" panose="020B0604020202020204" pitchFamily="34" charset="0"/>
                <a:cs typeface="Arial" panose="020B0604020202020204" pitchFamily="34" charset="0"/>
              </a:rPr>
              <a:t>Discussion of management or test interpretation:</a:t>
            </a:r>
          </a:p>
          <a:p>
            <a:pPr lvl="1">
              <a:buFont typeface="+mj-lt"/>
              <a:buAutoNum type="arabicPeriod"/>
            </a:pPr>
            <a:r>
              <a:rPr lang="en-US" sz="2800" dirty="0">
                <a:latin typeface="Arial" panose="020B0604020202020204" pitchFamily="34" charset="0"/>
                <a:cs typeface="Arial" panose="020B0604020202020204" pitchFamily="34" charset="0"/>
              </a:rPr>
              <a:t>Discussion of management or test interpretation with external physician and/or other qualified health care professional/appropriate source</a:t>
            </a:r>
          </a:p>
          <a:p>
            <a:pPr lvl="2"/>
            <a:r>
              <a:rPr lang="en-US" sz="2800" dirty="0">
                <a:latin typeface="Arial" panose="020B0604020202020204" pitchFamily="34" charset="0"/>
                <a:cs typeface="Arial" panose="020B0604020202020204" pitchFamily="34" charset="0"/>
              </a:rPr>
              <a:t> Not separately reported</a:t>
            </a:r>
          </a:p>
        </p:txBody>
      </p:sp>
      <p:sp>
        <p:nvSpPr>
          <p:cNvPr id="4" name="Slide Number Placeholder 3">
            <a:extLst>
              <a:ext uri="{FF2B5EF4-FFF2-40B4-BE49-F238E27FC236}">
                <a16:creationId xmlns:a16="http://schemas.microsoft.com/office/drawing/2014/main" id="{53224705-0875-4AAB-A5DB-A6AADE700572}"/>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1243781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4EA6B-BF60-4831-9D6B-F9D4F54C1C76}"/>
              </a:ext>
            </a:extLst>
          </p:cNvPr>
          <p:cNvSpPr>
            <a:spLocks noGrp="1"/>
          </p:cNvSpPr>
          <p:nvPr>
            <p:ph type="title"/>
          </p:nvPr>
        </p:nvSpPr>
        <p:spPr>
          <a:xfrm>
            <a:off x="302004" y="159391"/>
            <a:ext cx="9303390" cy="1619075"/>
          </a:xfrm>
        </p:spPr>
        <p:txBody>
          <a:bodyPr>
            <a:noAutofit/>
          </a:bodyPr>
          <a:lstStyle/>
          <a:p>
            <a:pPr algn="ct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MDM:  Risk of Complications and/or Morbidity or Mortality of Patient Management</a:t>
            </a:r>
          </a:p>
        </p:txBody>
      </p:sp>
      <p:sp>
        <p:nvSpPr>
          <p:cNvPr id="3" name="Content Placeholder 2">
            <a:extLst>
              <a:ext uri="{FF2B5EF4-FFF2-40B4-BE49-F238E27FC236}">
                <a16:creationId xmlns:a16="http://schemas.microsoft.com/office/drawing/2014/main" id="{AE5F28A3-77A7-4AE7-96BE-43F88820D0A1}"/>
              </a:ext>
            </a:extLst>
          </p:cNvPr>
          <p:cNvSpPr>
            <a:spLocks noGrp="1"/>
          </p:cNvSpPr>
          <p:nvPr>
            <p:ph idx="1"/>
          </p:nvPr>
        </p:nvSpPr>
        <p:spPr>
          <a:xfrm>
            <a:off x="427838" y="1543575"/>
            <a:ext cx="9303389" cy="4497788"/>
          </a:xfrm>
        </p:spPr>
        <p:txBody>
          <a:bodyPr>
            <a:noAutofit/>
          </a:bodyPr>
          <a:lstStyle/>
          <a:p>
            <a:r>
              <a:rPr lang="en-US" sz="2800" dirty="0">
                <a:latin typeface="Arial" panose="020B0604020202020204" pitchFamily="34" charset="0"/>
                <a:cs typeface="Arial" panose="020B0604020202020204" pitchFamily="34" charset="0"/>
              </a:rPr>
              <a:t>Made during the visit and is associated with patient’s problem(s) and treatment(s).</a:t>
            </a:r>
          </a:p>
          <a:p>
            <a:pPr lvl="1"/>
            <a:r>
              <a:rPr lang="en-US" sz="2600" dirty="0">
                <a:latin typeface="Arial" panose="020B0604020202020204" pitchFamily="34" charset="0"/>
                <a:cs typeface="Arial" panose="020B0604020202020204" pitchFamily="34" charset="0"/>
              </a:rPr>
              <a:t>Includes possible management options selected, and those not selected, but considered, after </a:t>
            </a:r>
            <a:r>
              <a:rPr lang="en-US" sz="2600" u="sng" dirty="0">
                <a:latin typeface="Arial" panose="020B0604020202020204" pitchFamily="34" charset="0"/>
                <a:cs typeface="Arial" panose="020B0604020202020204" pitchFamily="34" charset="0"/>
              </a:rPr>
              <a:t>shared</a:t>
            </a:r>
            <a:r>
              <a:rPr lang="en-US" sz="2600" dirty="0">
                <a:latin typeface="Arial" panose="020B0604020202020204" pitchFamily="34" charset="0"/>
                <a:cs typeface="Arial" panose="020B0604020202020204" pitchFamily="34" charset="0"/>
              </a:rPr>
              <a:t> decision making with the patient and/or family.</a:t>
            </a:r>
          </a:p>
          <a:p>
            <a:pPr lvl="1"/>
            <a:r>
              <a:rPr lang="en-US" sz="2400" dirty="0">
                <a:latin typeface="Arial" panose="020B0604020202020204" pitchFamily="34" charset="0"/>
                <a:cs typeface="Arial" panose="020B0604020202020204" pitchFamily="34" charset="0"/>
              </a:rPr>
              <a:t>“Shared” Medical Decision Making involves eliciting patient and/or family preferences, patient and/or family education and explaining risks and benefits of management options</a:t>
            </a:r>
          </a:p>
          <a:p>
            <a:r>
              <a:rPr lang="en-US" sz="2800" dirty="0">
                <a:latin typeface="Arial" panose="020B0604020202020204" pitchFamily="34" charset="0"/>
                <a:cs typeface="Arial" panose="020B0604020202020204" pitchFamily="34" charset="0"/>
              </a:rPr>
              <a:t>Note! OTC medications have been taken out of the low-risk examples.</a:t>
            </a:r>
          </a:p>
          <a:p>
            <a:pPr marL="0" indent="0">
              <a:buNone/>
            </a:pPr>
            <a:endParaRPr lang="en-US" sz="2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651321C-6264-4DDC-9BE6-52D337FA6559}"/>
              </a:ext>
            </a:extLst>
          </p:cNvPr>
          <p:cNvSpPr>
            <a:spLocks noGrp="1"/>
          </p:cNvSpPr>
          <p:nvPr>
            <p:ph type="sldNum" sz="quarter" idx="12"/>
          </p:nvPr>
        </p:nvSpPr>
        <p:spPr/>
        <p:txBody>
          <a:bodyPr/>
          <a:lstStyle/>
          <a:p>
            <a:fld id="{D57F1E4F-1CFF-5643-939E-217C01CDF565}" type="slidenum">
              <a:rPr lang="en-US" smtClean="0"/>
              <a:pPr/>
              <a:t>23</a:t>
            </a:fld>
            <a:endParaRPr lang="en-US" dirty="0"/>
          </a:p>
        </p:txBody>
      </p:sp>
      <p:pic>
        <p:nvPicPr>
          <p:cNvPr id="5" name="Picture 4">
            <a:extLst>
              <a:ext uri="{FF2B5EF4-FFF2-40B4-BE49-F238E27FC236}">
                <a16:creationId xmlns:a16="http://schemas.microsoft.com/office/drawing/2014/main" id="{4607889E-BE7E-4B0B-A61F-B0EB0C224561}"/>
              </a:ext>
            </a:extLst>
          </p:cNvPr>
          <p:cNvPicPr>
            <a:picLocks noChangeAspect="1"/>
          </p:cNvPicPr>
          <p:nvPr/>
        </p:nvPicPr>
        <p:blipFill>
          <a:blip r:embed="rId2"/>
          <a:stretch>
            <a:fillRect/>
          </a:stretch>
        </p:blipFill>
        <p:spPr>
          <a:xfrm>
            <a:off x="4833280" y="5599870"/>
            <a:ext cx="1262720" cy="1125195"/>
          </a:xfrm>
          <a:prstGeom prst="rect">
            <a:avLst/>
          </a:prstGeom>
        </p:spPr>
      </p:pic>
    </p:spTree>
    <p:extLst>
      <p:ext uri="{BB962C8B-B14F-4D97-AF65-F5344CB8AC3E}">
        <p14:creationId xmlns:p14="http://schemas.microsoft.com/office/powerpoint/2010/main" val="2292697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B2D9B-4FED-497F-99B1-5DC009E61380}"/>
              </a:ext>
            </a:extLst>
          </p:cNvPr>
          <p:cNvSpPr>
            <a:spLocks noGrp="1"/>
          </p:cNvSpPr>
          <p:nvPr>
            <p:ph type="title"/>
          </p:nvPr>
        </p:nvSpPr>
        <p:spPr>
          <a:xfrm>
            <a:off x="677334" y="335560"/>
            <a:ext cx="8596668" cy="926781"/>
          </a:xfrm>
        </p:spPr>
        <p:txBody>
          <a:bodyPr>
            <a:normAutofit/>
          </a:bodyPr>
          <a:lstStyle/>
          <a:p>
            <a:pPr algn="ctr"/>
            <a: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More on the Risk Table…</a:t>
            </a:r>
          </a:p>
        </p:txBody>
      </p:sp>
      <p:sp>
        <p:nvSpPr>
          <p:cNvPr id="3" name="Content Placeholder 2">
            <a:extLst>
              <a:ext uri="{FF2B5EF4-FFF2-40B4-BE49-F238E27FC236}">
                <a16:creationId xmlns:a16="http://schemas.microsoft.com/office/drawing/2014/main" id="{80F28471-8C09-47D5-A416-2D8A3268A547}"/>
              </a:ext>
            </a:extLst>
          </p:cNvPr>
          <p:cNvSpPr>
            <a:spLocks noGrp="1"/>
          </p:cNvSpPr>
          <p:nvPr>
            <p:ph idx="1"/>
          </p:nvPr>
        </p:nvSpPr>
        <p:spPr>
          <a:xfrm>
            <a:off x="562062" y="1262341"/>
            <a:ext cx="9110444" cy="4779022"/>
          </a:xfrm>
        </p:spPr>
        <p:txBody>
          <a:bodyPr>
            <a:noAutofit/>
          </a:bodyPr>
          <a:lstStyle/>
          <a:p>
            <a:r>
              <a:rPr lang="en-US" sz="2400" dirty="0">
                <a:latin typeface="Arial" panose="020B0604020202020204" pitchFamily="34" charset="0"/>
                <a:cs typeface="Arial" panose="020B0604020202020204" pitchFamily="34" charset="0"/>
              </a:rPr>
              <a:t>The </a:t>
            </a:r>
            <a:r>
              <a:rPr lang="en-US" sz="2400" dirty="0">
                <a:solidFill>
                  <a:schemeClr val="accent2"/>
                </a:solidFill>
                <a:latin typeface="Arial" panose="020B0604020202020204" pitchFamily="34" charset="0"/>
                <a:cs typeface="Arial" panose="020B0604020202020204" pitchFamily="34" charset="0"/>
              </a:rPr>
              <a:t>moderate risk </a:t>
            </a:r>
            <a:r>
              <a:rPr lang="en-US" sz="2400" dirty="0">
                <a:latin typeface="Arial" panose="020B0604020202020204" pitchFamily="34" charset="0"/>
                <a:cs typeface="Arial" panose="020B0604020202020204" pitchFamily="34" charset="0"/>
              </a:rPr>
              <a:t>category examples have been revised.</a:t>
            </a:r>
          </a:p>
          <a:p>
            <a:r>
              <a:rPr lang="en-US" sz="2400" dirty="0">
                <a:latin typeface="Arial" panose="020B0604020202020204" pitchFamily="34" charset="0"/>
                <a:cs typeface="Arial" panose="020B0604020202020204" pitchFamily="34" charset="0"/>
              </a:rPr>
              <a:t>A new example is “Diagnosis or treatment significantly limited by social determinants of health”, which is defined as economic and social conditions that influence the health of people and communities, i.e., examples may include food or housing insecurity.</a:t>
            </a:r>
          </a:p>
          <a:p>
            <a:r>
              <a:rPr lang="en-US" sz="2400" dirty="0">
                <a:latin typeface="Arial" panose="020B0604020202020204" pitchFamily="34" charset="0"/>
                <a:cs typeface="Arial" panose="020B0604020202020204" pitchFamily="34" charset="0"/>
              </a:rPr>
              <a:t>The </a:t>
            </a:r>
            <a:r>
              <a:rPr lang="en-US" sz="2400" dirty="0">
                <a:solidFill>
                  <a:schemeClr val="accent2"/>
                </a:solidFill>
                <a:latin typeface="Arial" panose="020B0604020202020204" pitchFamily="34" charset="0"/>
                <a:cs typeface="Arial" panose="020B0604020202020204" pitchFamily="34" charset="0"/>
              </a:rPr>
              <a:t>high-risk </a:t>
            </a:r>
            <a:r>
              <a:rPr lang="en-US" sz="2400" dirty="0">
                <a:latin typeface="Arial" panose="020B0604020202020204" pitchFamily="34" charset="0"/>
                <a:cs typeface="Arial" panose="020B0604020202020204" pitchFamily="34" charset="0"/>
              </a:rPr>
              <a:t>category examples have also been revised.</a:t>
            </a:r>
          </a:p>
          <a:p>
            <a:pPr lvl="1"/>
            <a:r>
              <a:rPr lang="en-US" sz="2400" dirty="0">
                <a:latin typeface="Arial" panose="020B0604020202020204" pitchFamily="34" charset="0"/>
                <a:cs typeface="Arial" panose="020B0604020202020204" pitchFamily="34" charset="0"/>
              </a:rPr>
              <a:t>A new example is “Decision regarding hospitalization”.</a:t>
            </a:r>
          </a:p>
          <a:p>
            <a:pPr lvl="1"/>
            <a:r>
              <a:rPr lang="en-US" sz="2400" dirty="0">
                <a:latin typeface="Arial" panose="020B0604020202020204" pitchFamily="34" charset="0"/>
                <a:cs typeface="Arial" panose="020B0604020202020204" pitchFamily="34" charset="0"/>
              </a:rPr>
              <a:t>A definition and guidance were given for example “drug therapy requiring intensive monitoring for toxicity”.</a:t>
            </a:r>
          </a:p>
        </p:txBody>
      </p:sp>
      <p:sp>
        <p:nvSpPr>
          <p:cNvPr id="4" name="Slide Number Placeholder 3">
            <a:extLst>
              <a:ext uri="{FF2B5EF4-FFF2-40B4-BE49-F238E27FC236}">
                <a16:creationId xmlns:a16="http://schemas.microsoft.com/office/drawing/2014/main" id="{FBFB458E-579C-45C5-A56E-0067A3FB6D74}"/>
              </a:ext>
            </a:extLst>
          </p:cNvPr>
          <p:cNvSpPr>
            <a:spLocks noGrp="1"/>
          </p:cNvSpPr>
          <p:nvPr>
            <p:ph type="sldNum" sz="quarter" idx="12"/>
          </p:nvPr>
        </p:nvSpPr>
        <p:spPr/>
        <p:txBody>
          <a:bodyPr/>
          <a:lstStyle/>
          <a:p>
            <a:fld id="{D57F1E4F-1CFF-5643-939E-217C01CDF565}" type="slidenum">
              <a:rPr lang="en-US" smtClean="0"/>
              <a:pPr/>
              <a:t>24</a:t>
            </a:fld>
            <a:endParaRPr lang="en-US" dirty="0"/>
          </a:p>
        </p:txBody>
      </p:sp>
      <p:pic>
        <p:nvPicPr>
          <p:cNvPr id="5" name="Picture 4">
            <a:extLst>
              <a:ext uri="{FF2B5EF4-FFF2-40B4-BE49-F238E27FC236}">
                <a16:creationId xmlns:a16="http://schemas.microsoft.com/office/drawing/2014/main" id="{48C60314-3236-4910-8834-7F7116FA644F}"/>
              </a:ext>
            </a:extLst>
          </p:cNvPr>
          <p:cNvPicPr>
            <a:picLocks noChangeAspect="1"/>
          </p:cNvPicPr>
          <p:nvPr/>
        </p:nvPicPr>
        <p:blipFill>
          <a:blip r:embed="rId2"/>
          <a:stretch>
            <a:fillRect/>
          </a:stretch>
        </p:blipFill>
        <p:spPr>
          <a:xfrm>
            <a:off x="3976717" y="5897459"/>
            <a:ext cx="1567616" cy="834705"/>
          </a:xfrm>
          <a:prstGeom prst="rect">
            <a:avLst/>
          </a:prstGeom>
        </p:spPr>
      </p:pic>
    </p:spTree>
    <p:extLst>
      <p:ext uri="{BB962C8B-B14F-4D97-AF65-F5344CB8AC3E}">
        <p14:creationId xmlns:p14="http://schemas.microsoft.com/office/powerpoint/2010/main" val="533126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AD944-5770-47A3-A316-9B5FBE8D0960}"/>
              </a:ext>
            </a:extLst>
          </p:cNvPr>
          <p:cNvSpPr>
            <a:spLocks noGrp="1"/>
          </p:cNvSpPr>
          <p:nvPr>
            <p:ph type="title"/>
          </p:nvPr>
        </p:nvSpPr>
        <p:spPr>
          <a:xfrm>
            <a:off x="427839" y="343949"/>
            <a:ext cx="8846163" cy="1132513"/>
          </a:xfrm>
        </p:spPr>
        <p:txBody>
          <a:bodyPr>
            <a:normAutofit/>
          </a:bodyPr>
          <a:lstStyle/>
          <a:p>
            <a:pPr algn="ct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Medical Decision Making for Levels 2 &amp; 3</a:t>
            </a:r>
          </a:p>
        </p:txBody>
      </p:sp>
      <p:graphicFrame>
        <p:nvGraphicFramePr>
          <p:cNvPr id="4" name="Table 4">
            <a:extLst>
              <a:ext uri="{FF2B5EF4-FFF2-40B4-BE49-F238E27FC236}">
                <a16:creationId xmlns:a16="http://schemas.microsoft.com/office/drawing/2014/main" id="{E2DECEE1-B7CE-4D73-862A-A30724F92CC1}"/>
              </a:ext>
            </a:extLst>
          </p:cNvPr>
          <p:cNvGraphicFramePr>
            <a:graphicFrameLocks noGrp="1"/>
          </p:cNvGraphicFramePr>
          <p:nvPr>
            <p:ph idx="1"/>
            <p:extLst>
              <p:ext uri="{D42A27DB-BD31-4B8C-83A1-F6EECF244321}">
                <p14:modId xmlns:p14="http://schemas.microsoft.com/office/powerpoint/2010/main" val="3604606849"/>
              </p:ext>
            </p:extLst>
          </p:nvPr>
        </p:nvGraphicFramePr>
        <p:xfrm>
          <a:off x="696286" y="1266739"/>
          <a:ext cx="8577718" cy="4812837"/>
        </p:xfrm>
        <a:graphic>
          <a:graphicData uri="http://schemas.openxmlformats.org/drawingml/2006/table">
            <a:tbl>
              <a:tblPr firstRow="1" bandRow="1">
                <a:tableStyleId>{5C22544A-7EE6-4342-B048-85BDC9FD1C3A}</a:tableStyleId>
              </a:tblPr>
              <a:tblGrid>
                <a:gridCol w="749627">
                  <a:extLst>
                    <a:ext uri="{9D8B030D-6E8A-4147-A177-3AD203B41FA5}">
                      <a16:colId xmlns:a16="http://schemas.microsoft.com/office/drawing/2014/main" val="1030219543"/>
                    </a:ext>
                  </a:extLst>
                </a:gridCol>
                <a:gridCol w="1254830">
                  <a:extLst>
                    <a:ext uri="{9D8B030D-6E8A-4147-A177-3AD203B41FA5}">
                      <a16:colId xmlns:a16="http://schemas.microsoft.com/office/drawing/2014/main" val="2874899242"/>
                    </a:ext>
                  </a:extLst>
                </a:gridCol>
                <a:gridCol w="1820923">
                  <a:extLst>
                    <a:ext uri="{9D8B030D-6E8A-4147-A177-3AD203B41FA5}">
                      <a16:colId xmlns:a16="http://schemas.microsoft.com/office/drawing/2014/main" val="1579017051"/>
                    </a:ext>
                  </a:extLst>
                </a:gridCol>
                <a:gridCol w="3026378">
                  <a:extLst>
                    <a:ext uri="{9D8B030D-6E8A-4147-A177-3AD203B41FA5}">
                      <a16:colId xmlns:a16="http://schemas.microsoft.com/office/drawing/2014/main" val="932980605"/>
                    </a:ext>
                  </a:extLst>
                </a:gridCol>
                <a:gridCol w="1725960">
                  <a:extLst>
                    <a:ext uri="{9D8B030D-6E8A-4147-A177-3AD203B41FA5}">
                      <a16:colId xmlns:a16="http://schemas.microsoft.com/office/drawing/2014/main" val="26828377"/>
                    </a:ext>
                  </a:extLst>
                </a:gridCol>
              </a:tblGrid>
              <a:tr h="876534">
                <a:tc>
                  <a:txBody>
                    <a:bodyPr/>
                    <a:lstStyle/>
                    <a:p>
                      <a:pPr algn="ctr"/>
                      <a:r>
                        <a:rPr lang="en-US" sz="1050" dirty="0">
                          <a:latin typeface="Arial" panose="020B0604020202020204" pitchFamily="34" charset="0"/>
                          <a:cs typeface="Arial" panose="020B0604020202020204" pitchFamily="34" charset="0"/>
                        </a:rPr>
                        <a:t>CPT Code</a:t>
                      </a:r>
                    </a:p>
                  </a:txBody>
                  <a:tcPr/>
                </a:tc>
                <a:tc>
                  <a:txBody>
                    <a:bodyPr/>
                    <a:lstStyle/>
                    <a:p>
                      <a:pPr algn="ctr"/>
                      <a:r>
                        <a:rPr lang="en-US" sz="1050" dirty="0">
                          <a:latin typeface="Arial" panose="020B0604020202020204" pitchFamily="34" charset="0"/>
                          <a:cs typeface="Arial" panose="020B0604020202020204" pitchFamily="34" charset="0"/>
                        </a:rPr>
                        <a:t>Level of MDM (Based on 2 of 3 Elements of MDM)</a:t>
                      </a:r>
                    </a:p>
                  </a:txBody>
                  <a:tcPr/>
                </a:tc>
                <a:tc>
                  <a:txBody>
                    <a:bodyPr/>
                    <a:lstStyle/>
                    <a:p>
                      <a:pPr algn="ctr"/>
                      <a:r>
                        <a:rPr lang="en-US" sz="1050" dirty="0">
                          <a:latin typeface="Arial" panose="020B0604020202020204" pitchFamily="34" charset="0"/>
                          <a:cs typeface="Arial" panose="020B0604020202020204" pitchFamily="34" charset="0"/>
                        </a:rPr>
                        <a:t>Number and Complexity of Problems Addressed</a:t>
                      </a:r>
                    </a:p>
                  </a:txBody>
                  <a:tcPr/>
                </a:tc>
                <a:tc>
                  <a:txBody>
                    <a:bodyPr/>
                    <a:lstStyle/>
                    <a:p>
                      <a:pPr algn="ctr"/>
                      <a:r>
                        <a:rPr lang="en-US" sz="1050" dirty="0">
                          <a:latin typeface="Arial" panose="020B0604020202020204" pitchFamily="34" charset="0"/>
                          <a:cs typeface="Arial" panose="020B0604020202020204" pitchFamily="34" charset="0"/>
                        </a:rPr>
                        <a:t>Amount and/or Complexity of Data Reviewed and Analyzed</a:t>
                      </a:r>
                    </a:p>
                    <a:p>
                      <a:pPr algn="ctr"/>
                      <a:r>
                        <a:rPr lang="en-US" sz="1050" dirty="0">
                          <a:solidFill>
                            <a:schemeClr val="tx1"/>
                          </a:solidFill>
                          <a:latin typeface="Arial" panose="020B0604020202020204" pitchFamily="34" charset="0"/>
                          <a:cs typeface="Arial" panose="020B0604020202020204" pitchFamily="34" charset="0"/>
                        </a:rPr>
                        <a:t>*Each  unique test, order, or document contributes to the combination of 2 or combination of 3 in Category 1 below*</a:t>
                      </a:r>
                    </a:p>
                  </a:txBody>
                  <a:tcPr/>
                </a:tc>
                <a:tc>
                  <a:txBody>
                    <a:bodyPr/>
                    <a:lstStyle/>
                    <a:p>
                      <a:pPr algn="ctr"/>
                      <a:r>
                        <a:rPr lang="en-US" sz="1050" dirty="0">
                          <a:latin typeface="Arial" panose="020B0604020202020204" pitchFamily="34" charset="0"/>
                          <a:cs typeface="Arial" panose="020B0604020202020204" pitchFamily="34" charset="0"/>
                        </a:rPr>
                        <a:t>Risk of Complications and/or Morbidity or Mortality of Patient Management</a:t>
                      </a:r>
                    </a:p>
                  </a:txBody>
                  <a:tcPr/>
                </a:tc>
                <a:extLst>
                  <a:ext uri="{0D108BD9-81ED-4DB2-BD59-A6C34878D82A}">
                    <a16:rowId xmlns:a16="http://schemas.microsoft.com/office/drawing/2014/main" val="3185165621"/>
                  </a:ext>
                </a:extLst>
              </a:tr>
              <a:tr h="629457">
                <a:tc>
                  <a:txBody>
                    <a:bodyPr/>
                    <a:lstStyle/>
                    <a:p>
                      <a:pPr algn="ctr"/>
                      <a:r>
                        <a:rPr lang="en-US" sz="1050" dirty="0">
                          <a:latin typeface="Arial" panose="020B0604020202020204" pitchFamily="34" charset="0"/>
                          <a:cs typeface="Arial" panose="020B0604020202020204" pitchFamily="34" charset="0"/>
                        </a:rPr>
                        <a:t>99202</a:t>
                      </a:r>
                    </a:p>
                    <a:p>
                      <a:pPr algn="ctr"/>
                      <a:r>
                        <a:rPr lang="en-US" sz="1050" dirty="0">
                          <a:latin typeface="Arial" panose="020B0604020202020204" pitchFamily="34" charset="0"/>
                          <a:cs typeface="Arial" panose="020B0604020202020204" pitchFamily="34" charset="0"/>
                        </a:rPr>
                        <a:t>99212</a:t>
                      </a:r>
                    </a:p>
                  </a:txBody>
                  <a:tcPr/>
                </a:tc>
                <a:tc>
                  <a:txBody>
                    <a:bodyPr/>
                    <a:lstStyle/>
                    <a:p>
                      <a:r>
                        <a:rPr lang="en-US" sz="1050" dirty="0">
                          <a:latin typeface="Arial" panose="020B0604020202020204" pitchFamily="34" charset="0"/>
                          <a:cs typeface="Arial" panose="020B0604020202020204" pitchFamily="34" charset="0"/>
                        </a:rPr>
                        <a:t>Straightforward</a:t>
                      </a:r>
                    </a:p>
                  </a:txBody>
                  <a:tcPr/>
                </a:tc>
                <a:tc>
                  <a:txBody>
                    <a:bodyPr/>
                    <a:lstStyle/>
                    <a:p>
                      <a:r>
                        <a:rPr lang="en-US" sz="1050" dirty="0">
                          <a:latin typeface="Arial" panose="020B0604020202020204" pitchFamily="34" charset="0"/>
                          <a:cs typeface="Arial" panose="020B0604020202020204" pitchFamily="34" charset="0"/>
                        </a:rPr>
                        <a:t>Minimal</a:t>
                      </a:r>
                    </a:p>
                    <a:p>
                      <a:pPr marL="171450" indent="-171450">
                        <a:buFont typeface="Arial" panose="020B0604020202020204" pitchFamily="34" charset="0"/>
                        <a:buChar char="•"/>
                      </a:pPr>
                      <a:r>
                        <a:rPr lang="en-US" sz="1050" dirty="0">
                          <a:latin typeface="Arial" panose="020B0604020202020204" pitchFamily="34" charset="0"/>
                          <a:cs typeface="Arial" panose="020B0604020202020204" pitchFamily="34" charset="0"/>
                        </a:rPr>
                        <a:t>1 self-limited or minor problem</a:t>
                      </a:r>
                    </a:p>
                  </a:txBody>
                  <a:tcPr/>
                </a:tc>
                <a:tc>
                  <a:txBody>
                    <a:bodyPr/>
                    <a:lstStyle/>
                    <a:p>
                      <a:r>
                        <a:rPr lang="en-US" sz="1050" dirty="0">
                          <a:latin typeface="Arial" panose="020B0604020202020204" pitchFamily="34" charset="0"/>
                          <a:cs typeface="Arial" panose="020B0604020202020204" pitchFamily="34" charset="0"/>
                        </a:rPr>
                        <a:t>Minimal or none</a:t>
                      </a:r>
                    </a:p>
                  </a:txBody>
                  <a:tcPr/>
                </a:tc>
                <a:tc>
                  <a:txBody>
                    <a:bodyPr/>
                    <a:lstStyle/>
                    <a:p>
                      <a:r>
                        <a:rPr lang="en-US" sz="1050" dirty="0">
                          <a:latin typeface="Arial" panose="020B0604020202020204" pitchFamily="34" charset="0"/>
                          <a:cs typeface="Arial" panose="020B0604020202020204" pitchFamily="34" charset="0"/>
                        </a:rPr>
                        <a:t>Minimal risk of morbidity from additional diagnostic testing or treatment</a:t>
                      </a:r>
                    </a:p>
                  </a:txBody>
                  <a:tcPr/>
                </a:tc>
                <a:extLst>
                  <a:ext uri="{0D108BD9-81ED-4DB2-BD59-A6C34878D82A}">
                    <a16:rowId xmlns:a16="http://schemas.microsoft.com/office/drawing/2014/main" val="2019410810"/>
                  </a:ext>
                </a:extLst>
              </a:tr>
              <a:tr h="3217008">
                <a:tc>
                  <a:txBody>
                    <a:bodyPr/>
                    <a:lstStyle/>
                    <a:p>
                      <a:pPr algn="ctr"/>
                      <a:r>
                        <a:rPr lang="en-US" sz="1050" dirty="0">
                          <a:latin typeface="Arial" panose="020B0604020202020204" pitchFamily="34" charset="0"/>
                          <a:cs typeface="Arial" panose="020B0604020202020204" pitchFamily="34" charset="0"/>
                        </a:rPr>
                        <a:t>99203</a:t>
                      </a:r>
                    </a:p>
                    <a:p>
                      <a:pPr algn="ctr"/>
                      <a:r>
                        <a:rPr lang="en-US" sz="1050" dirty="0">
                          <a:latin typeface="Arial" panose="020B0604020202020204" pitchFamily="34" charset="0"/>
                          <a:cs typeface="Arial" panose="020B0604020202020204" pitchFamily="34" charset="0"/>
                        </a:rPr>
                        <a:t>99213</a:t>
                      </a:r>
                    </a:p>
                  </a:txBody>
                  <a:tcPr/>
                </a:tc>
                <a:tc>
                  <a:txBody>
                    <a:bodyPr/>
                    <a:lstStyle/>
                    <a:p>
                      <a:r>
                        <a:rPr lang="en-US" sz="1050" dirty="0">
                          <a:latin typeface="Arial" panose="020B0604020202020204" pitchFamily="34" charset="0"/>
                          <a:cs typeface="Arial" panose="020B0604020202020204" pitchFamily="34" charset="0"/>
                        </a:rPr>
                        <a:t>Low</a:t>
                      </a:r>
                    </a:p>
                  </a:txBody>
                  <a:tcPr/>
                </a:tc>
                <a:tc>
                  <a:txBody>
                    <a:bodyPr/>
                    <a:lstStyle/>
                    <a:p>
                      <a:pPr marL="0" indent="0">
                        <a:buFont typeface="Arial" panose="020B0604020202020204" pitchFamily="34" charset="0"/>
                        <a:buNone/>
                      </a:pPr>
                      <a:r>
                        <a:rPr lang="en-US" sz="1050" dirty="0">
                          <a:latin typeface="Arial" panose="020B0604020202020204" pitchFamily="34" charset="0"/>
                          <a:cs typeface="Arial" panose="020B0604020202020204" pitchFamily="34" charset="0"/>
                        </a:rPr>
                        <a:t>Low</a:t>
                      </a:r>
                    </a:p>
                    <a:p>
                      <a:pPr marL="171450" indent="-171450">
                        <a:buFont typeface="Arial" panose="020B0604020202020204" pitchFamily="34" charset="0"/>
                        <a:buChar char="•"/>
                      </a:pPr>
                      <a:r>
                        <a:rPr lang="en-US" sz="1050" dirty="0">
                          <a:latin typeface="Arial" panose="020B0604020202020204" pitchFamily="34" charset="0"/>
                          <a:cs typeface="Arial" panose="020B0604020202020204" pitchFamily="34" charset="0"/>
                        </a:rPr>
                        <a:t>2 or more self-limited or minor problems;</a:t>
                      </a:r>
                    </a:p>
                    <a:p>
                      <a:pPr marL="0" indent="0">
                        <a:buFont typeface="Arial" panose="020B0604020202020204" pitchFamily="34" charset="0"/>
                        <a:buNone/>
                      </a:pPr>
                      <a:r>
                        <a:rPr lang="en-US" sz="1050" dirty="0">
                          <a:latin typeface="Arial" panose="020B0604020202020204" pitchFamily="34" charset="0"/>
                          <a:cs typeface="Arial" panose="020B0604020202020204" pitchFamily="34" charset="0"/>
                        </a:rPr>
                        <a:t>or</a:t>
                      </a:r>
                    </a:p>
                    <a:p>
                      <a:pPr marL="171450" indent="-171450">
                        <a:buFont typeface="Arial" panose="020B0604020202020204" pitchFamily="34" charset="0"/>
                        <a:buChar char="•"/>
                      </a:pPr>
                      <a:r>
                        <a:rPr lang="en-US" sz="1050" dirty="0">
                          <a:latin typeface="Arial" panose="020B0604020202020204" pitchFamily="34" charset="0"/>
                          <a:cs typeface="Arial" panose="020B0604020202020204" pitchFamily="34" charset="0"/>
                        </a:rPr>
                        <a:t>1 stable chronic illness; </a:t>
                      </a:r>
                    </a:p>
                    <a:p>
                      <a:pPr marL="0" indent="0">
                        <a:buFont typeface="Arial" panose="020B0604020202020204" pitchFamily="34" charset="0"/>
                        <a:buNone/>
                      </a:pPr>
                      <a:r>
                        <a:rPr lang="en-US" sz="1050" dirty="0">
                          <a:latin typeface="Arial" panose="020B0604020202020204" pitchFamily="34" charset="0"/>
                          <a:cs typeface="Arial" panose="020B0604020202020204" pitchFamily="34" charset="0"/>
                        </a:rPr>
                        <a:t>or</a:t>
                      </a:r>
                    </a:p>
                    <a:p>
                      <a:pPr marL="171450" indent="-171450">
                        <a:buFont typeface="Arial" panose="020B0604020202020204" pitchFamily="34" charset="0"/>
                        <a:buChar char="•"/>
                      </a:pPr>
                      <a:r>
                        <a:rPr lang="en-US" sz="1050" dirty="0">
                          <a:latin typeface="Arial" panose="020B0604020202020204" pitchFamily="34" charset="0"/>
                          <a:cs typeface="Arial" panose="020B0604020202020204" pitchFamily="34" charset="0"/>
                        </a:rPr>
                        <a:t>1 acute, uncomplicated illness or injury</a:t>
                      </a:r>
                    </a:p>
                  </a:txBody>
                  <a:tcPr/>
                </a:tc>
                <a:tc>
                  <a:txBody>
                    <a:bodyPr/>
                    <a:lstStyle/>
                    <a:p>
                      <a:r>
                        <a:rPr lang="en-US" sz="1050" dirty="0">
                          <a:latin typeface="Arial" panose="020B0604020202020204" pitchFamily="34" charset="0"/>
                          <a:cs typeface="Arial" panose="020B0604020202020204" pitchFamily="34" charset="0"/>
                        </a:rPr>
                        <a:t>Limited</a:t>
                      </a:r>
                    </a:p>
                    <a:p>
                      <a:pPr marL="0" indent="0">
                        <a:buFont typeface="Arial" panose="020B0604020202020204" pitchFamily="34" charset="0"/>
                        <a:buNone/>
                      </a:pPr>
                      <a:r>
                        <a:rPr lang="en-US" sz="1050" dirty="0">
                          <a:latin typeface="Arial" panose="020B0604020202020204" pitchFamily="34" charset="0"/>
                          <a:cs typeface="Arial" panose="020B0604020202020204" pitchFamily="34" charset="0"/>
                        </a:rPr>
                        <a:t>(</a:t>
                      </a:r>
                      <a:r>
                        <a:rPr lang="en-US" sz="1050" b="0" dirty="0">
                          <a:solidFill>
                            <a:schemeClr val="accent2"/>
                          </a:solidFill>
                          <a:latin typeface="Arial" panose="020B0604020202020204" pitchFamily="34" charset="0"/>
                          <a:cs typeface="Arial" panose="020B0604020202020204" pitchFamily="34" charset="0"/>
                        </a:rPr>
                        <a:t>Must meet the requirements of at least 1 of the 2 categories</a:t>
                      </a:r>
                      <a:r>
                        <a:rPr lang="en-US" sz="1050" dirty="0">
                          <a:latin typeface="Arial" panose="020B0604020202020204" pitchFamily="34" charset="0"/>
                          <a:cs typeface="Arial" panose="020B0604020202020204" pitchFamily="34" charset="0"/>
                        </a:rPr>
                        <a:t>)</a:t>
                      </a:r>
                    </a:p>
                    <a:p>
                      <a:pPr marL="0" indent="0">
                        <a:buFont typeface="Arial" panose="020B0604020202020204" pitchFamily="34" charset="0"/>
                        <a:buNone/>
                      </a:pPr>
                      <a:endParaRPr lang="en-US" sz="105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050" b="1" dirty="0">
                          <a:latin typeface="Arial" panose="020B0604020202020204" pitchFamily="34" charset="0"/>
                          <a:cs typeface="Arial" panose="020B0604020202020204" pitchFamily="34" charset="0"/>
                        </a:rPr>
                        <a:t>Category 1</a:t>
                      </a:r>
                      <a:r>
                        <a:rPr lang="en-US" sz="1050" dirty="0">
                          <a:latin typeface="Arial" panose="020B0604020202020204" pitchFamily="34" charset="0"/>
                          <a:cs typeface="Arial" panose="020B0604020202020204" pitchFamily="34" charset="0"/>
                        </a:rPr>
                        <a:t>:  Tests and documents</a:t>
                      </a:r>
                    </a:p>
                    <a:p>
                      <a:pPr marL="171450" indent="-171450">
                        <a:buFont typeface="Arial" panose="020B0604020202020204" pitchFamily="34" charset="0"/>
                        <a:buChar char="•"/>
                      </a:pPr>
                      <a:r>
                        <a:rPr lang="en-US" sz="1050" dirty="0">
                          <a:solidFill>
                            <a:schemeClr val="accent2"/>
                          </a:solidFill>
                          <a:latin typeface="Arial" panose="020B0604020202020204" pitchFamily="34" charset="0"/>
                          <a:cs typeface="Arial" panose="020B0604020202020204" pitchFamily="34" charset="0"/>
                        </a:rPr>
                        <a:t>Any combination of 2 from the following</a:t>
                      </a:r>
                      <a:r>
                        <a:rPr lang="en-US" sz="1050" dirty="0">
                          <a:latin typeface="Arial" panose="020B0604020202020204" pitchFamily="34" charset="0"/>
                          <a:cs typeface="Arial" panose="020B0604020202020204" pitchFamily="34" charset="0"/>
                        </a:rPr>
                        <a:t>:</a:t>
                      </a:r>
                    </a:p>
                    <a:p>
                      <a:pPr marL="0" indent="0">
                        <a:buFont typeface="Arial" panose="020B0604020202020204" pitchFamily="34" charset="0"/>
                        <a:buNone/>
                      </a:pPr>
                      <a:r>
                        <a:rPr lang="en-US" sz="1050" dirty="0">
                          <a:latin typeface="Arial" panose="020B0604020202020204" pitchFamily="34" charset="0"/>
                          <a:cs typeface="Arial" panose="020B0604020202020204" pitchFamily="34" charset="0"/>
                        </a:rPr>
                        <a:t>   -  Review of prior external note(s) from each unique source*;</a:t>
                      </a:r>
                    </a:p>
                    <a:p>
                      <a:pPr marL="0" indent="0">
                        <a:buFont typeface="Arial" panose="020B0604020202020204" pitchFamily="34" charset="0"/>
                        <a:buNone/>
                      </a:pPr>
                      <a:r>
                        <a:rPr lang="en-US" sz="1050" dirty="0">
                          <a:latin typeface="Arial" panose="020B0604020202020204" pitchFamily="34" charset="0"/>
                          <a:cs typeface="Arial" panose="020B0604020202020204" pitchFamily="34" charset="0"/>
                        </a:rPr>
                        <a:t>   -  Review of the result(s) of each unique test*;</a:t>
                      </a:r>
                    </a:p>
                    <a:p>
                      <a:pPr marL="0" indent="0">
                        <a:buFont typeface="Arial" panose="020B0604020202020204" pitchFamily="34" charset="0"/>
                        <a:buNone/>
                      </a:pPr>
                      <a:r>
                        <a:rPr lang="en-US" sz="1050" dirty="0">
                          <a:latin typeface="Arial" panose="020B0604020202020204" pitchFamily="34" charset="0"/>
                          <a:cs typeface="Arial" panose="020B0604020202020204" pitchFamily="34" charset="0"/>
                        </a:rPr>
                        <a:t>   -  Ordering of each unique test*</a:t>
                      </a:r>
                    </a:p>
                    <a:p>
                      <a:pPr marL="0" indent="0">
                        <a:buFont typeface="Arial" panose="020B0604020202020204" pitchFamily="34" charset="0"/>
                        <a:buNone/>
                      </a:pPr>
                      <a:endParaRPr lang="en-US" sz="105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050" dirty="0">
                          <a:latin typeface="Arial" panose="020B0604020202020204" pitchFamily="34" charset="0"/>
                          <a:cs typeface="Arial" panose="020B0604020202020204" pitchFamily="34" charset="0"/>
                        </a:rPr>
                        <a:t>or</a:t>
                      </a:r>
                    </a:p>
                    <a:p>
                      <a:pPr marL="0" indent="0">
                        <a:buFont typeface="Arial" panose="020B0604020202020204" pitchFamily="34" charset="0"/>
                        <a:buNone/>
                      </a:pPr>
                      <a:endParaRPr lang="en-US" sz="105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050" b="1" dirty="0">
                          <a:latin typeface="Arial" panose="020B0604020202020204" pitchFamily="34" charset="0"/>
                          <a:cs typeface="Arial" panose="020B0604020202020204" pitchFamily="34" charset="0"/>
                        </a:rPr>
                        <a:t>Category 2</a:t>
                      </a:r>
                      <a:r>
                        <a:rPr lang="en-US" sz="1050" dirty="0">
                          <a:latin typeface="Arial" panose="020B0604020202020204" pitchFamily="34" charset="0"/>
                          <a:cs typeface="Arial" panose="020B0604020202020204" pitchFamily="34" charset="0"/>
                        </a:rPr>
                        <a:t>:  Assessment requiring an independent historian(s)</a:t>
                      </a:r>
                    </a:p>
                    <a:p>
                      <a:pPr marL="0" indent="0">
                        <a:buFont typeface="Arial" panose="020B0604020202020204" pitchFamily="34" charset="0"/>
                        <a:buNone/>
                      </a:pPr>
                      <a:r>
                        <a:rPr lang="en-US" sz="1050" dirty="0">
                          <a:latin typeface="Arial" panose="020B0604020202020204" pitchFamily="34" charset="0"/>
                          <a:cs typeface="Arial" panose="020B0604020202020204" pitchFamily="34" charset="0"/>
                        </a:rPr>
                        <a:t>(For the categories of independent interpretation of tests and discussion of management or test interpretation, see moderate or high)</a:t>
                      </a:r>
                    </a:p>
                    <a:p>
                      <a:endParaRPr lang="en-US" sz="1050" dirty="0">
                        <a:latin typeface="Arial" panose="020B0604020202020204" pitchFamily="34" charset="0"/>
                        <a:cs typeface="Arial" panose="020B0604020202020204" pitchFamily="34" charset="0"/>
                      </a:endParaRPr>
                    </a:p>
                  </a:txBody>
                  <a:tcPr/>
                </a:tc>
                <a:tc>
                  <a:txBody>
                    <a:bodyPr/>
                    <a:lstStyle/>
                    <a:p>
                      <a:r>
                        <a:rPr lang="en-US" sz="1050" dirty="0">
                          <a:latin typeface="Arial" panose="020B0604020202020204" pitchFamily="34" charset="0"/>
                          <a:cs typeface="Arial" panose="020B0604020202020204" pitchFamily="34" charset="0"/>
                        </a:rPr>
                        <a:t>Low risk of morbidity from additional diagnostic testing or treatment</a:t>
                      </a:r>
                    </a:p>
                  </a:txBody>
                  <a:tcPr/>
                </a:tc>
                <a:extLst>
                  <a:ext uri="{0D108BD9-81ED-4DB2-BD59-A6C34878D82A}">
                    <a16:rowId xmlns:a16="http://schemas.microsoft.com/office/drawing/2014/main" val="3511814421"/>
                  </a:ext>
                </a:extLst>
              </a:tr>
            </a:tbl>
          </a:graphicData>
        </a:graphic>
      </p:graphicFrame>
      <p:sp>
        <p:nvSpPr>
          <p:cNvPr id="3" name="Slide Number Placeholder 2">
            <a:extLst>
              <a:ext uri="{FF2B5EF4-FFF2-40B4-BE49-F238E27FC236}">
                <a16:creationId xmlns:a16="http://schemas.microsoft.com/office/drawing/2014/main" id="{AF84BC44-A2C6-4038-817A-EBDFB0C380B5}"/>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4237052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AD944-5770-47A3-A316-9B5FBE8D0960}"/>
              </a:ext>
            </a:extLst>
          </p:cNvPr>
          <p:cNvSpPr>
            <a:spLocks noGrp="1"/>
          </p:cNvSpPr>
          <p:nvPr>
            <p:ph type="title"/>
          </p:nvPr>
        </p:nvSpPr>
        <p:spPr>
          <a:xfrm>
            <a:off x="427839" y="151003"/>
            <a:ext cx="8846163" cy="897621"/>
          </a:xfrm>
        </p:spPr>
        <p:txBody>
          <a:bodyPr>
            <a:normAutofit/>
          </a:bodyPr>
          <a:lstStyle/>
          <a:p>
            <a:pPr algn="ct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Medical Decision Making for Level 4</a:t>
            </a:r>
          </a:p>
        </p:txBody>
      </p:sp>
      <p:graphicFrame>
        <p:nvGraphicFramePr>
          <p:cNvPr id="4" name="Table 4">
            <a:extLst>
              <a:ext uri="{FF2B5EF4-FFF2-40B4-BE49-F238E27FC236}">
                <a16:creationId xmlns:a16="http://schemas.microsoft.com/office/drawing/2014/main" id="{E2DECEE1-B7CE-4D73-862A-A30724F92CC1}"/>
              </a:ext>
            </a:extLst>
          </p:cNvPr>
          <p:cNvGraphicFramePr>
            <a:graphicFrameLocks noGrp="1"/>
          </p:cNvGraphicFramePr>
          <p:nvPr>
            <p:ph idx="1"/>
            <p:extLst>
              <p:ext uri="{D42A27DB-BD31-4B8C-83A1-F6EECF244321}">
                <p14:modId xmlns:p14="http://schemas.microsoft.com/office/powerpoint/2010/main" val="3162835902"/>
              </p:ext>
            </p:extLst>
          </p:nvPr>
        </p:nvGraphicFramePr>
        <p:xfrm>
          <a:off x="285227" y="947956"/>
          <a:ext cx="9378890" cy="5595457"/>
        </p:xfrm>
        <a:graphic>
          <a:graphicData uri="http://schemas.openxmlformats.org/drawingml/2006/table">
            <a:tbl>
              <a:tblPr firstRow="1" bandRow="1">
                <a:tableStyleId>{5C22544A-7EE6-4342-B048-85BDC9FD1C3A}</a:tableStyleId>
              </a:tblPr>
              <a:tblGrid>
                <a:gridCol w="738230">
                  <a:extLst>
                    <a:ext uri="{9D8B030D-6E8A-4147-A177-3AD203B41FA5}">
                      <a16:colId xmlns:a16="http://schemas.microsoft.com/office/drawing/2014/main" val="1030219543"/>
                    </a:ext>
                  </a:extLst>
                </a:gridCol>
                <a:gridCol w="1384183">
                  <a:extLst>
                    <a:ext uri="{9D8B030D-6E8A-4147-A177-3AD203B41FA5}">
                      <a16:colId xmlns:a16="http://schemas.microsoft.com/office/drawing/2014/main" val="2874899242"/>
                    </a:ext>
                  </a:extLst>
                </a:gridCol>
                <a:gridCol w="1954635">
                  <a:extLst>
                    <a:ext uri="{9D8B030D-6E8A-4147-A177-3AD203B41FA5}">
                      <a16:colId xmlns:a16="http://schemas.microsoft.com/office/drawing/2014/main" val="1579017051"/>
                    </a:ext>
                  </a:extLst>
                </a:gridCol>
                <a:gridCol w="3330430">
                  <a:extLst>
                    <a:ext uri="{9D8B030D-6E8A-4147-A177-3AD203B41FA5}">
                      <a16:colId xmlns:a16="http://schemas.microsoft.com/office/drawing/2014/main" val="932980605"/>
                    </a:ext>
                  </a:extLst>
                </a:gridCol>
                <a:gridCol w="1971412">
                  <a:extLst>
                    <a:ext uri="{9D8B030D-6E8A-4147-A177-3AD203B41FA5}">
                      <a16:colId xmlns:a16="http://schemas.microsoft.com/office/drawing/2014/main" val="26828377"/>
                    </a:ext>
                  </a:extLst>
                </a:gridCol>
              </a:tblGrid>
              <a:tr h="749182">
                <a:tc>
                  <a:txBody>
                    <a:bodyPr/>
                    <a:lstStyle/>
                    <a:p>
                      <a:pPr algn="ctr"/>
                      <a:r>
                        <a:rPr lang="en-US" sz="1050" dirty="0">
                          <a:latin typeface="Arial" panose="020B0604020202020204" pitchFamily="34" charset="0"/>
                          <a:cs typeface="Arial" panose="020B0604020202020204" pitchFamily="34" charset="0"/>
                        </a:rPr>
                        <a:t>CPT Code</a:t>
                      </a:r>
                    </a:p>
                  </a:txBody>
                  <a:tcPr/>
                </a:tc>
                <a:tc>
                  <a:txBody>
                    <a:bodyPr/>
                    <a:lstStyle/>
                    <a:p>
                      <a:pPr algn="ctr"/>
                      <a:r>
                        <a:rPr lang="en-US" sz="1050" dirty="0">
                          <a:latin typeface="Arial" panose="020B0604020202020204" pitchFamily="34" charset="0"/>
                          <a:cs typeface="Arial" panose="020B0604020202020204" pitchFamily="34" charset="0"/>
                        </a:rPr>
                        <a:t>Level of MDM (Based on 2 of 3 Elements of MDM)</a:t>
                      </a:r>
                    </a:p>
                  </a:txBody>
                  <a:tcPr/>
                </a:tc>
                <a:tc>
                  <a:txBody>
                    <a:bodyPr/>
                    <a:lstStyle/>
                    <a:p>
                      <a:pPr algn="ctr"/>
                      <a:r>
                        <a:rPr lang="en-US" sz="1050" dirty="0">
                          <a:latin typeface="Arial" panose="020B0604020202020204" pitchFamily="34" charset="0"/>
                          <a:cs typeface="Arial" panose="020B0604020202020204" pitchFamily="34" charset="0"/>
                        </a:rPr>
                        <a:t>Number and Complexity of Problems Addressed</a:t>
                      </a:r>
                    </a:p>
                  </a:txBody>
                  <a:tcPr/>
                </a:tc>
                <a:tc>
                  <a:txBody>
                    <a:bodyPr/>
                    <a:lstStyle/>
                    <a:p>
                      <a:pPr algn="ctr"/>
                      <a:r>
                        <a:rPr lang="en-US" sz="1050" dirty="0">
                          <a:latin typeface="Arial" panose="020B0604020202020204" pitchFamily="34" charset="0"/>
                          <a:cs typeface="Arial" panose="020B0604020202020204" pitchFamily="34" charset="0"/>
                        </a:rPr>
                        <a:t>Amount and/or Complexity of Data Reviewed and Analyzed</a:t>
                      </a:r>
                    </a:p>
                  </a:txBody>
                  <a:tcPr/>
                </a:tc>
                <a:tc>
                  <a:txBody>
                    <a:bodyPr/>
                    <a:lstStyle/>
                    <a:p>
                      <a:pPr algn="ctr"/>
                      <a:r>
                        <a:rPr lang="en-US" sz="1050" dirty="0">
                          <a:latin typeface="Arial" panose="020B0604020202020204" pitchFamily="34" charset="0"/>
                          <a:cs typeface="Arial" panose="020B0604020202020204" pitchFamily="34" charset="0"/>
                        </a:rPr>
                        <a:t>Risk of Complications and/or Morbidity or Mortality of Patient Management</a:t>
                      </a:r>
                    </a:p>
                  </a:txBody>
                  <a:tcPr/>
                </a:tc>
                <a:extLst>
                  <a:ext uri="{0D108BD9-81ED-4DB2-BD59-A6C34878D82A}">
                    <a16:rowId xmlns:a16="http://schemas.microsoft.com/office/drawing/2014/main" val="3185165621"/>
                  </a:ext>
                </a:extLst>
              </a:tr>
              <a:tr h="4846275">
                <a:tc>
                  <a:txBody>
                    <a:bodyPr/>
                    <a:lstStyle/>
                    <a:p>
                      <a:pPr algn="ctr"/>
                      <a:r>
                        <a:rPr lang="en-US" sz="1050" dirty="0">
                          <a:latin typeface="Arial" panose="020B0604020202020204" pitchFamily="34" charset="0"/>
                          <a:cs typeface="Arial" panose="020B0604020202020204" pitchFamily="34" charset="0"/>
                        </a:rPr>
                        <a:t>99204</a:t>
                      </a:r>
                    </a:p>
                    <a:p>
                      <a:pPr algn="ctr"/>
                      <a:r>
                        <a:rPr lang="en-US" sz="1050" dirty="0">
                          <a:latin typeface="Arial" panose="020B0604020202020204" pitchFamily="34" charset="0"/>
                          <a:cs typeface="Arial" panose="020B0604020202020204" pitchFamily="34" charset="0"/>
                        </a:rPr>
                        <a:t>99214</a:t>
                      </a:r>
                    </a:p>
                  </a:txBody>
                  <a:tcPr/>
                </a:tc>
                <a:tc>
                  <a:txBody>
                    <a:bodyPr/>
                    <a:lstStyle/>
                    <a:p>
                      <a:r>
                        <a:rPr lang="en-US" sz="1050" dirty="0">
                          <a:latin typeface="Arial" panose="020B0604020202020204" pitchFamily="34" charset="0"/>
                          <a:cs typeface="Arial" panose="020B0604020202020204" pitchFamily="34" charset="0"/>
                        </a:rPr>
                        <a:t>Moderate </a:t>
                      </a:r>
                    </a:p>
                  </a:txBody>
                  <a:tcPr/>
                </a:tc>
                <a:tc>
                  <a:txBody>
                    <a:bodyPr/>
                    <a:lstStyle/>
                    <a:p>
                      <a:r>
                        <a:rPr lang="en-US" sz="1050" dirty="0">
                          <a:latin typeface="Arial" panose="020B0604020202020204" pitchFamily="34" charset="0"/>
                          <a:cs typeface="Arial" panose="020B0604020202020204" pitchFamily="34" charset="0"/>
                        </a:rPr>
                        <a:t>Moderate</a:t>
                      </a:r>
                    </a:p>
                    <a:p>
                      <a:pPr marL="171450" indent="-171450">
                        <a:buFont typeface="Arial" panose="020B0604020202020204" pitchFamily="34" charset="0"/>
                        <a:buChar char="•"/>
                      </a:pPr>
                      <a:r>
                        <a:rPr lang="en-US" sz="1050" dirty="0">
                          <a:latin typeface="Arial" panose="020B0604020202020204" pitchFamily="34" charset="0"/>
                          <a:cs typeface="Arial" panose="020B0604020202020204" pitchFamily="34" charset="0"/>
                        </a:rPr>
                        <a:t>1 or more chronic illnesses with exacerbation, progression, or side effects of treatment;</a:t>
                      </a:r>
                    </a:p>
                    <a:p>
                      <a:pPr marL="171450" indent="-171450">
                        <a:buFont typeface="Arial" panose="020B0604020202020204" pitchFamily="34" charset="0"/>
                        <a:buChar char="•"/>
                      </a:pPr>
                      <a:endParaRPr lang="en-US" sz="105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050" dirty="0">
                          <a:latin typeface="Arial" panose="020B0604020202020204" pitchFamily="34" charset="0"/>
                          <a:cs typeface="Arial" panose="020B0604020202020204" pitchFamily="34" charset="0"/>
                        </a:rPr>
                        <a:t>or</a:t>
                      </a:r>
                    </a:p>
                    <a:p>
                      <a:pPr marL="171450" indent="-171450">
                        <a:buFont typeface="Arial" panose="020B0604020202020204" pitchFamily="34" charset="0"/>
                        <a:buChar char="•"/>
                      </a:pPr>
                      <a:r>
                        <a:rPr lang="en-US" sz="1050" dirty="0">
                          <a:latin typeface="Arial" panose="020B0604020202020204" pitchFamily="34" charset="0"/>
                          <a:cs typeface="Arial" panose="020B0604020202020204" pitchFamily="34" charset="0"/>
                        </a:rPr>
                        <a:t>2 or more stable chronic illnesses;</a:t>
                      </a:r>
                    </a:p>
                    <a:p>
                      <a:pPr marL="171450" indent="-171450">
                        <a:buFont typeface="Arial" panose="020B0604020202020204" pitchFamily="34" charset="0"/>
                        <a:buChar char="•"/>
                      </a:pPr>
                      <a:endParaRPr lang="en-US" sz="105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050" dirty="0">
                          <a:latin typeface="Arial" panose="020B0604020202020204" pitchFamily="34" charset="0"/>
                          <a:cs typeface="Arial" panose="020B0604020202020204" pitchFamily="34" charset="0"/>
                        </a:rPr>
                        <a:t>or</a:t>
                      </a:r>
                    </a:p>
                    <a:p>
                      <a:pPr marL="171450" indent="-171450">
                        <a:buFont typeface="Arial" panose="020B0604020202020204" pitchFamily="34" charset="0"/>
                        <a:buChar char="•"/>
                      </a:pPr>
                      <a:r>
                        <a:rPr lang="en-US" sz="1050" dirty="0">
                          <a:latin typeface="Arial" panose="020B0604020202020204" pitchFamily="34" charset="0"/>
                          <a:cs typeface="Arial" panose="020B0604020202020204" pitchFamily="34" charset="0"/>
                        </a:rPr>
                        <a:t>1 undiagnosed new problem with uncertain prognosis;</a:t>
                      </a:r>
                    </a:p>
                    <a:p>
                      <a:pPr marL="171450" indent="-171450">
                        <a:buFont typeface="Arial" panose="020B0604020202020204" pitchFamily="34" charset="0"/>
                        <a:buChar char="•"/>
                      </a:pPr>
                      <a:endParaRPr lang="en-US" sz="105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050" dirty="0">
                          <a:latin typeface="Arial" panose="020B0604020202020204" pitchFamily="34" charset="0"/>
                          <a:cs typeface="Arial" panose="020B0604020202020204" pitchFamily="34" charset="0"/>
                        </a:rPr>
                        <a:t>or</a:t>
                      </a:r>
                    </a:p>
                    <a:p>
                      <a:pPr marL="171450" indent="-171450">
                        <a:buFont typeface="Arial" panose="020B0604020202020204" pitchFamily="34" charset="0"/>
                        <a:buChar char="•"/>
                      </a:pPr>
                      <a:r>
                        <a:rPr lang="en-US" sz="1050" dirty="0">
                          <a:latin typeface="Arial" panose="020B0604020202020204" pitchFamily="34" charset="0"/>
                          <a:cs typeface="Arial" panose="020B0604020202020204" pitchFamily="34" charset="0"/>
                        </a:rPr>
                        <a:t>1 acute illness with systemic symptoms;</a:t>
                      </a:r>
                    </a:p>
                    <a:p>
                      <a:pPr marL="0" indent="0">
                        <a:buFont typeface="Arial" panose="020B0604020202020204" pitchFamily="34" charset="0"/>
                        <a:buNone/>
                      </a:pPr>
                      <a:endParaRPr lang="en-US" sz="105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050" dirty="0">
                          <a:latin typeface="Arial" panose="020B0604020202020204" pitchFamily="34" charset="0"/>
                          <a:cs typeface="Arial" panose="020B0604020202020204" pitchFamily="34" charset="0"/>
                        </a:rPr>
                        <a:t>or</a:t>
                      </a:r>
                    </a:p>
                    <a:p>
                      <a:pPr marL="171450" indent="-171450">
                        <a:buFont typeface="Arial" panose="020B0604020202020204" pitchFamily="34" charset="0"/>
                        <a:buChar char="•"/>
                      </a:pPr>
                      <a:r>
                        <a:rPr lang="en-US" sz="1050" dirty="0">
                          <a:latin typeface="Arial" panose="020B0604020202020204" pitchFamily="34" charset="0"/>
                          <a:cs typeface="Arial" panose="020B0604020202020204" pitchFamily="34" charset="0"/>
                        </a:rPr>
                        <a:t>1 acute complicated injury</a:t>
                      </a:r>
                    </a:p>
                    <a:p>
                      <a:pPr marL="0" indent="0">
                        <a:buFont typeface="Arial" panose="020B0604020202020204" pitchFamily="34" charset="0"/>
                        <a:buNone/>
                      </a:pPr>
                      <a:endParaRPr lang="en-US" sz="1050" dirty="0">
                        <a:latin typeface="Arial" panose="020B0604020202020204" pitchFamily="34" charset="0"/>
                        <a:cs typeface="Arial" panose="020B0604020202020204" pitchFamily="34" charset="0"/>
                      </a:endParaRPr>
                    </a:p>
                  </a:txBody>
                  <a:tcPr/>
                </a:tc>
                <a:tc>
                  <a:txBody>
                    <a:bodyPr/>
                    <a:lstStyle/>
                    <a:p>
                      <a:r>
                        <a:rPr lang="en-US" sz="1050" dirty="0">
                          <a:latin typeface="Arial" panose="020B0604020202020204" pitchFamily="34" charset="0"/>
                          <a:cs typeface="Arial" panose="020B0604020202020204" pitchFamily="34" charset="0"/>
                        </a:rPr>
                        <a:t>Moderate</a:t>
                      </a:r>
                    </a:p>
                    <a:p>
                      <a:r>
                        <a:rPr lang="en-US" sz="1050" dirty="0">
                          <a:latin typeface="Arial" panose="020B0604020202020204" pitchFamily="34" charset="0"/>
                          <a:cs typeface="Arial" panose="020B0604020202020204" pitchFamily="34" charset="0"/>
                        </a:rPr>
                        <a:t>(</a:t>
                      </a:r>
                      <a:r>
                        <a:rPr lang="en-US" sz="1050" dirty="0">
                          <a:solidFill>
                            <a:schemeClr val="accent2"/>
                          </a:solidFill>
                          <a:latin typeface="Arial" panose="020B0604020202020204" pitchFamily="34" charset="0"/>
                          <a:cs typeface="Arial" panose="020B0604020202020204" pitchFamily="34" charset="0"/>
                        </a:rPr>
                        <a:t>Must meet the requirements of at least 1 out of 3 categories</a:t>
                      </a:r>
                      <a:r>
                        <a:rPr lang="en-US" sz="1050" dirty="0">
                          <a:latin typeface="Arial" panose="020B0604020202020204" pitchFamily="34" charset="0"/>
                          <a:cs typeface="Arial" panose="020B0604020202020204" pitchFamily="34" charset="0"/>
                        </a:rPr>
                        <a:t>)</a:t>
                      </a:r>
                    </a:p>
                    <a:p>
                      <a:endParaRPr lang="en-US" sz="105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050" b="1" dirty="0">
                          <a:latin typeface="Arial" panose="020B0604020202020204" pitchFamily="34" charset="0"/>
                          <a:cs typeface="Arial" panose="020B0604020202020204" pitchFamily="34" charset="0"/>
                        </a:rPr>
                        <a:t>Category 1</a:t>
                      </a:r>
                      <a:r>
                        <a:rPr lang="en-US" sz="1050" dirty="0">
                          <a:latin typeface="Arial" panose="020B0604020202020204" pitchFamily="34" charset="0"/>
                          <a:cs typeface="Arial" panose="020B0604020202020204" pitchFamily="34" charset="0"/>
                        </a:rPr>
                        <a:t>:  Tests, documents, or independent historian(s)</a:t>
                      </a:r>
                    </a:p>
                    <a:p>
                      <a:pPr marL="171450" indent="-171450">
                        <a:buFont typeface="Arial" panose="020B0604020202020204" pitchFamily="34" charset="0"/>
                        <a:buChar char="•"/>
                      </a:pPr>
                      <a:r>
                        <a:rPr lang="en-US" sz="1050" dirty="0">
                          <a:solidFill>
                            <a:schemeClr val="accent2"/>
                          </a:solidFill>
                          <a:latin typeface="Arial" panose="020B0604020202020204" pitchFamily="34" charset="0"/>
                          <a:cs typeface="Arial" panose="020B0604020202020204" pitchFamily="34" charset="0"/>
                        </a:rPr>
                        <a:t>Any combination of 3 from the following</a:t>
                      </a:r>
                      <a:r>
                        <a:rPr lang="en-US" sz="1050" dirty="0">
                          <a:latin typeface="Arial" panose="020B0604020202020204" pitchFamily="34" charset="0"/>
                          <a:cs typeface="Arial" panose="020B0604020202020204" pitchFamily="34" charset="0"/>
                        </a:rPr>
                        <a:t>:</a:t>
                      </a:r>
                    </a:p>
                    <a:p>
                      <a:pPr marL="0" indent="0">
                        <a:buFont typeface="Arial" panose="020B0604020202020204" pitchFamily="34" charset="0"/>
                        <a:buNone/>
                      </a:pPr>
                      <a:r>
                        <a:rPr lang="en-US" sz="1050" dirty="0">
                          <a:latin typeface="Arial" panose="020B0604020202020204" pitchFamily="34" charset="0"/>
                          <a:cs typeface="Arial" panose="020B0604020202020204" pitchFamily="34" charset="0"/>
                        </a:rPr>
                        <a:t>   -  Review of prior external note(s) from each      unique source*;</a:t>
                      </a:r>
                    </a:p>
                    <a:p>
                      <a:pPr marL="0" indent="0">
                        <a:buFont typeface="Arial" panose="020B0604020202020204" pitchFamily="34" charset="0"/>
                        <a:buNone/>
                      </a:pPr>
                      <a:r>
                        <a:rPr lang="en-US" sz="1050" dirty="0">
                          <a:latin typeface="Arial" panose="020B0604020202020204" pitchFamily="34" charset="0"/>
                          <a:cs typeface="Arial" panose="020B0604020202020204" pitchFamily="34" charset="0"/>
                        </a:rPr>
                        <a:t>   -  Review of the result(s) of each unique test*;</a:t>
                      </a:r>
                    </a:p>
                    <a:p>
                      <a:pPr marL="0" indent="0">
                        <a:buFont typeface="Arial" panose="020B0604020202020204" pitchFamily="34" charset="0"/>
                        <a:buNone/>
                      </a:pPr>
                      <a:r>
                        <a:rPr lang="en-US" sz="1050" dirty="0">
                          <a:latin typeface="Arial" panose="020B0604020202020204" pitchFamily="34" charset="0"/>
                          <a:cs typeface="Arial" panose="020B0604020202020204" pitchFamily="34" charset="0"/>
                        </a:rPr>
                        <a:t>   -  Ordering of each unique test*;</a:t>
                      </a:r>
                    </a:p>
                    <a:p>
                      <a:pPr marL="0" indent="0">
                        <a:buFont typeface="Arial" panose="020B0604020202020204" pitchFamily="34" charset="0"/>
                        <a:buNone/>
                      </a:pPr>
                      <a:r>
                        <a:rPr lang="en-US" sz="1050" dirty="0">
                          <a:latin typeface="Arial" panose="020B0604020202020204" pitchFamily="34" charset="0"/>
                          <a:cs typeface="Arial" panose="020B0604020202020204" pitchFamily="34" charset="0"/>
                        </a:rPr>
                        <a:t>   -  Assessment requiring an independent historian(s)</a:t>
                      </a:r>
                    </a:p>
                    <a:p>
                      <a:pPr marL="0" indent="0">
                        <a:buFont typeface="Arial" panose="020B0604020202020204" pitchFamily="34" charset="0"/>
                        <a:buNone/>
                      </a:pPr>
                      <a:endParaRPr lang="en-US" sz="105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050" dirty="0">
                          <a:latin typeface="Arial" panose="020B0604020202020204" pitchFamily="34" charset="0"/>
                          <a:cs typeface="Arial" panose="020B0604020202020204" pitchFamily="34" charset="0"/>
                        </a:rPr>
                        <a:t>or</a:t>
                      </a:r>
                    </a:p>
                    <a:p>
                      <a:pPr marL="0" indent="0">
                        <a:buFont typeface="Arial" panose="020B0604020202020204" pitchFamily="34" charset="0"/>
                        <a:buNone/>
                      </a:pPr>
                      <a:endParaRPr lang="en-US" sz="1050"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050" b="1" dirty="0">
                          <a:latin typeface="Arial" panose="020B0604020202020204" pitchFamily="34" charset="0"/>
                          <a:cs typeface="Arial" panose="020B0604020202020204" pitchFamily="34" charset="0"/>
                        </a:rPr>
                        <a:t>Category 2</a:t>
                      </a:r>
                      <a:r>
                        <a:rPr lang="en-US" sz="1050" b="0" dirty="0">
                          <a:latin typeface="Arial" panose="020B0604020202020204" pitchFamily="34" charset="0"/>
                          <a:cs typeface="Arial" panose="020B0604020202020204" pitchFamily="34" charset="0"/>
                        </a:rPr>
                        <a:t>:  Independent interpretation of tests</a:t>
                      </a:r>
                    </a:p>
                    <a:p>
                      <a:pPr marL="171450" indent="-171450">
                        <a:buFont typeface="Arial" panose="020B0604020202020204" pitchFamily="34" charset="0"/>
                        <a:buChar char="•"/>
                      </a:pPr>
                      <a:r>
                        <a:rPr lang="en-US" sz="1050" b="0" dirty="0">
                          <a:latin typeface="Arial" panose="020B0604020202020204" pitchFamily="34" charset="0"/>
                          <a:cs typeface="Arial" panose="020B0604020202020204" pitchFamily="34" charset="0"/>
                        </a:rPr>
                        <a:t>Independent interpretation of a test performed by another physician/other qualified health care professional (not separately reported);</a:t>
                      </a:r>
                    </a:p>
                    <a:p>
                      <a:pPr marL="0" indent="0">
                        <a:buFont typeface="Arial" panose="020B0604020202020204" pitchFamily="34" charset="0"/>
                        <a:buNone/>
                      </a:pPr>
                      <a:endParaRPr lang="en-US" sz="1050" b="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050" b="0" dirty="0">
                          <a:latin typeface="Arial" panose="020B0604020202020204" pitchFamily="34" charset="0"/>
                          <a:cs typeface="Arial" panose="020B0604020202020204" pitchFamily="34" charset="0"/>
                        </a:rPr>
                        <a:t>or</a:t>
                      </a:r>
                    </a:p>
                    <a:p>
                      <a:pPr marL="0" indent="0">
                        <a:buFont typeface="Arial" panose="020B0604020202020204" pitchFamily="34" charset="0"/>
                        <a:buNone/>
                      </a:pPr>
                      <a:endParaRPr lang="en-US" sz="1050"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050" b="1" dirty="0">
                          <a:latin typeface="Arial" panose="020B0604020202020204" pitchFamily="34" charset="0"/>
                          <a:cs typeface="Arial" panose="020B0604020202020204" pitchFamily="34" charset="0"/>
                        </a:rPr>
                        <a:t>Category 3</a:t>
                      </a:r>
                      <a:r>
                        <a:rPr lang="en-US" sz="1050" b="0" dirty="0">
                          <a:latin typeface="Arial" panose="020B0604020202020204" pitchFamily="34" charset="0"/>
                          <a:cs typeface="Arial" panose="020B0604020202020204" pitchFamily="34" charset="0"/>
                        </a:rPr>
                        <a:t>:  Discussion of management or test interpretation</a:t>
                      </a:r>
                    </a:p>
                    <a:p>
                      <a:pPr marL="171450" indent="-171450">
                        <a:buFont typeface="Arial" panose="020B0604020202020204" pitchFamily="34" charset="0"/>
                        <a:buChar char="•"/>
                      </a:pPr>
                      <a:r>
                        <a:rPr lang="en-US" sz="1050" b="0" dirty="0">
                          <a:latin typeface="Arial" panose="020B0604020202020204" pitchFamily="34" charset="0"/>
                          <a:cs typeface="Arial" panose="020B0604020202020204" pitchFamily="34" charset="0"/>
                        </a:rPr>
                        <a:t>Discussion of management or test interpretation with external physician/other qualified health care professional/appropriate source (not separately reported)</a:t>
                      </a:r>
                    </a:p>
                  </a:txBody>
                  <a:tcPr/>
                </a:tc>
                <a:tc>
                  <a:txBody>
                    <a:bodyPr/>
                    <a:lstStyle/>
                    <a:p>
                      <a:r>
                        <a:rPr lang="en-US" sz="1050" dirty="0">
                          <a:latin typeface="Arial" panose="020B0604020202020204" pitchFamily="34" charset="0"/>
                          <a:cs typeface="Arial" panose="020B0604020202020204" pitchFamily="34" charset="0"/>
                        </a:rPr>
                        <a:t>Moderate risk of morbidity from additional diagnostic testing or treatment</a:t>
                      </a:r>
                    </a:p>
                    <a:p>
                      <a:endParaRPr lang="en-US" sz="1050" dirty="0">
                        <a:latin typeface="Arial" panose="020B0604020202020204" pitchFamily="34" charset="0"/>
                        <a:cs typeface="Arial" panose="020B0604020202020204" pitchFamily="34" charset="0"/>
                      </a:endParaRPr>
                    </a:p>
                    <a:p>
                      <a:r>
                        <a:rPr lang="en-US" sz="1050" u="sng" dirty="0">
                          <a:latin typeface="Arial" panose="020B0604020202020204" pitchFamily="34" charset="0"/>
                          <a:cs typeface="Arial" panose="020B0604020202020204" pitchFamily="34" charset="0"/>
                        </a:rPr>
                        <a:t>Examples only</a:t>
                      </a:r>
                      <a:r>
                        <a:rPr lang="en-US" sz="105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050" dirty="0">
                          <a:latin typeface="Arial" panose="020B0604020202020204" pitchFamily="34" charset="0"/>
                          <a:cs typeface="Arial" panose="020B0604020202020204" pitchFamily="34" charset="0"/>
                        </a:rPr>
                        <a:t>Prescription drug management</a:t>
                      </a:r>
                    </a:p>
                    <a:p>
                      <a:pPr marL="171450" indent="-171450">
                        <a:buFont typeface="Arial" panose="020B0604020202020204" pitchFamily="34" charset="0"/>
                        <a:buChar char="•"/>
                      </a:pPr>
                      <a:r>
                        <a:rPr lang="en-US" sz="1050" dirty="0">
                          <a:latin typeface="Arial" panose="020B0604020202020204" pitchFamily="34" charset="0"/>
                          <a:cs typeface="Arial" panose="020B0604020202020204" pitchFamily="34" charset="0"/>
                        </a:rPr>
                        <a:t>Decision regarding minor surgery with identified patient or procedure risk factors</a:t>
                      </a:r>
                    </a:p>
                    <a:p>
                      <a:pPr marL="171450" indent="-171450">
                        <a:buFont typeface="Arial" panose="020B0604020202020204" pitchFamily="34" charset="0"/>
                        <a:buChar char="•"/>
                      </a:pPr>
                      <a:r>
                        <a:rPr lang="en-US" sz="1050" dirty="0">
                          <a:latin typeface="Arial" panose="020B0604020202020204" pitchFamily="34" charset="0"/>
                          <a:cs typeface="Arial" panose="020B0604020202020204" pitchFamily="34" charset="0"/>
                        </a:rPr>
                        <a:t>Decision regarding elective major surgery without identified patient or procedure risk factors</a:t>
                      </a:r>
                    </a:p>
                    <a:p>
                      <a:pPr marL="171450" indent="-171450">
                        <a:buFont typeface="Arial" panose="020B0604020202020204" pitchFamily="34" charset="0"/>
                        <a:buChar char="•"/>
                      </a:pPr>
                      <a:r>
                        <a:rPr lang="en-US" sz="1050" dirty="0">
                          <a:latin typeface="Arial" panose="020B0604020202020204" pitchFamily="34" charset="0"/>
                          <a:cs typeface="Arial" panose="020B0604020202020204" pitchFamily="34" charset="0"/>
                        </a:rPr>
                        <a:t>Diagnosis or treatment significantly limited to social determinants of health</a:t>
                      </a:r>
                    </a:p>
                  </a:txBody>
                  <a:tcPr/>
                </a:tc>
                <a:extLst>
                  <a:ext uri="{0D108BD9-81ED-4DB2-BD59-A6C34878D82A}">
                    <a16:rowId xmlns:a16="http://schemas.microsoft.com/office/drawing/2014/main" val="2019410810"/>
                  </a:ext>
                </a:extLst>
              </a:tr>
            </a:tbl>
          </a:graphicData>
        </a:graphic>
      </p:graphicFrame>
      <p:sp>
        <p:nvSpPr>
          <p:cNvPr id="3" name="Slide Number Placeholder 2">
            <a:extLst>
              <a:ext uri="{FF2B5EF4-FFF2-40B4-BE49-F238E27FC236}">
                <a16:creationId xmlns:a16="http://schemas.microsoft.com/office/drawing/2014/main" id="{27596C8D-6705-4CB8-A1CA-77528F15AAC1}"/>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1121111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AD944-5770-47A3-A316-9B5FBE8D0960}"/>
              </a:ext>
            </a:extLst>
          </p:cNvPr>
          <p:cNvSpPr>
            <a:spLocks noGrp="1"/>
          </p:cNvSpPr>
          <p:nvPr>
            <p:ph type="title"/>
          </p:nvPr>
        </p:nvSpPr>
        <p:spPr>
          <a:xfrm>
            <a:off x="427839" y="151003"/>
            <a:ext cx="8846163" cy="897621"/>
          </a:xfrm>
        </p:spPr>
        <p:txBody>
          <a:bodyPr>
            <a:normAutofit/>
          </a:bodyPr>
          <a:lstStyle/>
          <a:p>
            <a:pPr algn="ct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Medical Decision Making for Level 5</a:t>
            </a:r>
          </a:p>
        </p:txBody>
      </p:sp>
      <p:graphicFrame>
        <p:nvGraphicFramePr>
          <p:cNvPr id="4" name="Table 4">
            <a:extLst>
              <a:ext uri="{FF2B5EF4-FFF2-40B4-BE49-F238E27FC236}">
                <a16:creationId xmlns:a16="http://schemas.microsoft.com/office/drawing/2014/main" id="{E2DECEE1-B7CE-4D73-862A-A30724F92CC1}"/>
              </a:ext>
            </a:extLst>
          </p:cNvPr>
          <p:cNvGraphicFramePr>
            <a:graphicFrameLocks noGrp="1"/>
          </p:cNvGraphicFramePr>
          <p:nvPr>
            <p:ph idx="1"/>
            <p:extLst>
              <p:ext uri="{D42A27DB-BD31-4B8C-83A1-F6EECF244321}">
                <p14:modId xmlns:p14="http://schemas.microsoft.com/office/powerpoint/2010/main" val="3194208379"/>
              </p:ext>
            </p:extLst>
          </p:nvPr>
        </p:nvGraphicFramePr>
        <p:xfrm>
          <a:off x="285227" y="947956"/>
          <a:ext cx="9378890" cy="5595457"/>
        </p:xfrm>
        <a:graphic>
          <a:graphicData uri="http://schemas.openxmlformats.org/drawingml/2006/table">
            <a:tbl>
              <a:tblPr firstRow="1" bandRow="1">
                <a:tableStyleId>{5C22544A-7EE6-4342-B048-85BDC9FD1C3A}</a:tableStyleId>
              </a:tblPr>
              <a:tblGrid>
                <a:gridCol w="738230">
                  <a:extLst>
                    <a:ext uri="{9D8B030D-6E8A-4147-A177-3AD203B41FA5}">
                      <a16:colId xmlns:a16="http://schemas.microsoft.com/office/drawing/2014/main" val="1030219543"/>
                    </a:ext>
                  </a:extLst>
                </a:gridCol>
                <a:gridCol w="1384183">
                  <a:extLst>
                    <a:ext uri="{9D8B030D-6E8A-4147-A177-3AD203B41FA5}">
                      <a16:colId xmlns:a16="http://schemas.microsoft.com/office/drawing/2014/main" val="2874899242"/>
                    </a:ext>
                  </a:extLst>
                </a:gridCol>
                <a:gridCol w="1954635">
                  <a:extLst>
                    <a:ext uri="{9D8B030D-6E8A-4147-A177-3AD203B41FA5}">
                      <a16:colId xmlns:a16="http://schemas.microsoft.com/office/drawing/2014/main" val="1579017051"/>
                    </a:ext>
                  </a:extLst>
                </a:gridCol>
                <a:gridCol w="3330430">
                  <a:extLst>
                    <a:ext uri="{9D8B030D-6E8A-4147-A177-3AD203B41FA5}">
                      <a16:colId xmlns:a16="http://schemas.microsoft.com/office/drawing/2014/main" val="932980605"/>
                    </a:ext>
                  </a:extLst>
                </a:gridCol>
                <a:gridCol w="1971412">
                  <a:extLst>
                    <a:ext uri="{9D8B030D-6E8A-4147-A177-3AD203B41FA5}">
                      <a16:colId xmlns:a16="http://schemas.microsoft.com/office/drawing/2014/main" val="26828377"/>
                    </a:ext>
                  </a:extLst>
                </a:gridCol>
              </a:tblGrid>
              <a:tr h="749182">
                <a:tc>
                  <a:txBody>
                    <a:bodyPr/>
                    <a:lstStyle/>
                    <a:p>
                      <a:pPr algn="ctr"/>
                      <a:r>
                        <a:rPr lang="en-US" sz="1050" dirty="0">
                          <a:latin typeface="Arial" panose="020B0604020202020204" pitchFamily="34" charset="0"/>
                          <a:cs typeface="Arial" panose="020B0604020202020204" pitchFamily="34" charset="0"/>
                        </a:rPr>
                        <a:t>CPT Code</a:t>
                      </a:r>
                    </a:p>
                  </a:txBody>
                  <a:tcPr/>
                </a:tc>
                <a:tc>
                  <a:txBody>
                    <a:bodyPr/>
                    <a:lstStyle/>
                    <a:p>
                      <a:pPr algn="ctr"/>
                      <a:r>
                        <a:rPr lang="en-US" sz="1050" dirty="0">
                          <a:latin typeface="Arial" panose="020B0604020202020204" pitchFamily="34" charset="0"/>
                          <a:cs typeface="Arial" panose="020B0604020202020204" pitchFamily="34" charset="0"/>
                        </a:rPr>
                        <a:t>Level of MDM (Based on 2 of 3 Elements of MDM)</a:t>
                      </a:r>
                    </a:p>
                  </a:txBody>
                  <a:tcPr/>
                </a:tc>
                <a:tc>
                  <a:txBody>
                    <a:bodyPr/>
                    <a:lstStyle/>
                    <a:p>
                      <a:pPr algn="ctr"/>
                      <a:r>
                        <a:rPr lang="en-US" sz="1050" dirty="0">
                          <a:latin typeface="Arial" panose="020B0604020202020204" pitchFamily="34" charset="0"/>
                          <a:cs typeface="Arial" panose="020B0604020202020204" pitchFamily="34" charset="0"/>
                        </a:rPr>
                        <a:t>Number and Complexity of Problems Addressed</a:t>
                      </a:r>
                    </a:p>
                  </a:txBody>
                  <a:tcPr/>
                </a:tc>
                <a:tc>
                  <a:txBody>
                    <a:bodyPr/>
                    <a:lstStyle/>
                    <a:p>
                      <a:pPr algn="ctr"/>
                      <a:r>
                        <a:rPr lang="en-US" sz="1050" dirty="0">
                          <a:latin typeface="Arial" panose="020B0604020202020204" pitchFamily="34" charset="0"/>
                          <a:cs typeface="Arial" panose="020B0604020202020204" pitchFamily="34" charset="0"/>
                        </a:rPr>
                        <a:t>Amount and/or Complexity of Data Reviewed and Analyzed</a:t>
                      </a:r>
                    </a:p>
                  </a:txBody>
                  <a:tcPr/>
                </a:tc>
                <a:tc>
                  <a:txBody>
                    <a:bodyPr/>
                    <a:lstStyle/>
                    <a:p>
                      <a:pPr algn="ctr"/>
                      <a:r>
                        <a:rPr lang="en-US" sz="1050" dirty="0">
                          <a:latin typeface="Arial" panose="020B0604020202020204" pitchFamily="34" charset="0"/>
                          <a:cs typeface="Arial" panose="020B0604020202020204" pitchFamily="34" charset="0"/>
                        </a:rPr>
                        <a:t>Risk of Complications and/or Morbidity or Mortality of Patient Management</a:t>
                      </a:r>
                    </a:p>
                  </a:txBody>
                  <a:tcPr/>
                </a:tc>
                <a:extLst>
                  <a:ext uri="{0D108BD9-81ED-4DB2-BD59-A6C34878D82A}">
                    <a16:rowId xmlns:a16="http://schemas.microsoft.com/office/drawing/2014/main" val="3185165621"/>
                  </a:ext>
                </a:extLst>
              </a:tr>
              <a:tr h="4846275">
                <a:tc>
                  <a:txBody>
                    <a:bodyPr/>
                    <a:lstStyle/>
                    <a:p>
                      <a:pPr algn="ctr"/>
                      <a:r>
                        <a:rPr lang="en-US" sz="1050" dirty="0">
                          <a:latin typeface="Arial" panose="020B0604020202020204" pitchFamily="34" charset="0"/>
                          <a:cs typeface="Arial" panose="020B0604020202020204" pitchFamily="34" charset="0"/>
                        </a:rPr>
                        <a:t>99205</a:t>
                      </a:r>
                    </a:p>
                    <a:p>
                      <a:pPr algn="ctr"/>
                      <a:r>
                        <a:rPr lang="en-US" sz="1050" dirty="0">
                          <a:latin typeface="Arial" panose="020B0604020202020204" pitchFamily="34" charset="0"/>
                          <a:cs typeface="Arial" panose="020B0604020202020204" pitchFamily="34" charset="0"/>
                        </a:rPr>
                        <a:t>99215</a:t>
                      </a:r>
                    </a:p>
                  </a:txBody>
                  <a:tcPr/>
                </a:tc>
                <a:tc>
                  <a:txBody>
                    <a:bodyPr/>
                    <a:lstStyle/>
                    <a:p>
                      <a:r>
                        <a:rPr lang="en-US" sz="1050" dirty="0">
                          <a:latin typeface="Arial" panose="020B0604020202020204" pitchFamily="34" charset="0"/>
                          <a:cs typeface="Arial" panose="020B0604020202020204" pitchFamily="34" charset="0"/>
                        </a:rPr>
                        <a:t>High</a:t>
                      </a:r>
                    </a:p>
                  </a:txBody>
                  <a:tcPr/>
                </a:tc>
                <a:tc>
                  <a:txBody>
                    <a:bodyPr/>
                    <a:lstStyle/>
                    <a:p>
                      <a:r>
                        <a:rPr lang="en-US" sz="1050" dirty="0">
                          <a:latin typeface="Arial" panose="020B0604020202020204" pitchFamily="34" charset="0"/>
                          <a:cs typeface="Arial" panose="020B0604020202020204" pitchFamily="34" charset="0"/>
                        </a:rPr>
                        <a:t>High</a:t>
                      </a:r>
                    </a:p>
                    <a:p>
                      <a:pPr marL="171450" indent="-171450">
                        <a:buFont typeface="Arial" panose="020B0604020202020204" pitchFamily="34" charset="0"/>
                        <a:buChar char="•"/>
                      </a:pPr>
                      <a:r>
                        <a:rPr lang="en-US" sz="1050" dirty="0">
                          <a:latin typeface="Arial" panose="020B0604020202020204" pitchFamily="34" charset="0"/>
                          <a:cs typeface="Arial" panose="020B0604020202020204" pitchFamily="34" charset="0"/>
                        </a:rPr>
                        <a:t>1 or more chronic illnesses with severe exacerbation, progression, or side effects of treatment;</a:t>
                      </a:r>
                    </a:p>
                    <a:p>
                      <a:pPr marL="171450" indent="-171450">
                        <a:buFont typeface="Arial" panose="020B0604020202020204" pitchFamily="34" charset="0"/>
                        <a:buChar char="•"/>
                      </a:pPr>
                      <a:endParaRPr lang="en-US" sz="105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050" dirty="0">
                          <a:latin typeface="Arial" panose="020B0604020202020204" pitchFamily="34" charset="0"/>
                          <a:cs typeface="Arial" panose="020B0604020202020204" pitchFamily="34" charset="0"/>
                        </a:rPr>
                        <a:t>or</a:t>
                      </a:r>
                    </a:p>
                    <a:p>
                      <a:pPr marL="0" indent="0">
                        <a:buFont typeface="Arial" panose="020B0604020202020204" pitchFamily="34" charset="0"/>
                        <a:buNone/>
                      </a:pPr>
                      <a:endParaRPr lang="en-US"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50" dirty="0">
                          <a:latin typeface="Arial" panose="020B0604020202020204" pitchFamily="34" charset="0"/>
                          <a:cs typeface="Arial" panose="020B0604020202020204" pitchFamily="34" charset="0"/>
                        </a:rPr>
                        <a:t>1 acute or chronic illness or injury that may pose a threat to life or bodily function, i.e., multiple trauma, acute MI, pulmonary embolus, severe respiratory distress, progressive severe rheumatoid arthritis, psychiatric illness with potential threat to self or others, peritonitis, acute renal failure, abrupt change in neurological status</a:t>
                      </a:r>
                    </a:p>
                    <a:p>
                      <a:pPr marL="171450" indent="-171450">
                        <a:buFont typeface="Arial" panose="020B0604020202020204" pitchFamily="34" charset="0"/>
                        <a:buChar char="•"/>
                      </a:pPr>
                      <a:endParaRPr lang="en-US" sz="105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050" dirty="0">
                        <a:latin typeface="Arial" panose="020B0604020202020204" pitchFamily="34" charset="0"/>
                        <a:cs typeface="Arial" panose="020B0604020202020204" pitchFamily="34" charset="0"/>
                      </a:endParaRPr>
                    </a:p>
                  </a:txBody>
                  <a:tcPr/>
                </a:tc>
                <a:tc>
                  <a:txBody>
                    <a:bodyPr/>
                    <a:lstStyle/>
                    <a:p>
                      <a:r>
                        <a:rPr lang="en-US" sz="1050" dirty="0">
                          <a:latin typeface="Arial" panose="020B0604020202020204" pitchFamily="34" charset="0"/>
                          <a:cs typeface="Arial" panose="020B0604020202020204" pitchFamily="34" charset="0"/>
                        </a:rPr>
                        <a:t>Extensive</a:t>
                      </a:r>
                    </a:p>
                    <a:p>
                      <a:r>
                        <a:rPr lang="en-US" sz="1050" dirty="0">
                          <a:latin typeface="Arial" panose="020B0604020202020204" pitchFamily="34" charset="0"/>
                          <a:cs typeface="Arial" panose="020B0604020202020204" pitchFamily="34" charset="0"/>
                        </a:rPr>
                        <a:t>(</a:t>
                      </a:r>
                      <a:r>
                        <a:rPr lang="en-US" sz="1050" dirty="0">
                          <a:solidFill>
                            <a:schemeClr val="accent2"/>
                          </a:solidFill>
                          <a:latin typeface="Arial" panose="020B0604020202020204" pitchFamily="34" charset="0"/>
                          <a:cs typeface="Arial" panose="020B0604020202020204" pitchFamily="34" charset="0"/>
                        </a:rPr>
                        <a:t>Must meet the requirements of at least 2 out of 3 categories</a:t>
                      </a:r>
                      <a:r>
                        <a:rPr lang="en-US" sz="1050" dirty="0">
                          <a:latin typeface="Arial" panose="020B0604020202020204" pitchFamily="34" charset="0"/>
                          <a:cs typeface="Arial" panose="020B0604020202020204" pitchFamily="34" charset="0"/>
                        </a:rPr>
                        <a:t>)</a:t>
                      </a:r>
                    </a:p>
                    <a:p>
                      <a:endParaRPr lang="en-US" sz="105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050" b="1" dirty="0">
                          <a:latin typeface="Arial" panose="020B0604020202020204" pitchFamily="34" charset="0"/>
                          <a:cs typeface="Arial" panose="020B0604020202020204" pitchFamily="34" charset="0"/>
                        </a:rPr>
                        <a:t>Category 1</a:t>
                      </a:r>
                      <a:r>
                        <a:rPr lang="en-US" sz="1050" dirty="0">
                          <a:latin typeface="Arial" panose="020B0604020202020204" pitchFamily="34" charset="0"/>
                          <a:cs typeface="Arial" panose="020B0604020202020204" pitchFamily="34" charset="0"/>
                        </a:rPr>
                        <a:t>:  Tests, documents, or independent historian(s)</a:t>
                      </a:r>
                    </a:p>
                    <a:p>
                      <a:pPr marL="171450" indent="-171450">
                        <a:buFont typeface="Arial" panose="020B0604020202020204" pitchFamily="34" charset="0"/>
                        <a:buChar char="•"/>
                      </a:pPr>
                      <a:r>
                        <a:rPr lang="en-US" sz="1050" dirty="0">
                          <a:solidFill>
                            <a:schemeClr val="accent2"/>
                          </a:solidFill>
                          <a:latin typeface="Arial" panose="020B0604020202020204" pitchFamily="34" charset="0"/>
                          <a:cs typeface="Arial" panose="020B0604020202020204" pitchFamily="34" charset="0"/>
                        </a:rPr>
                        <a:t>Any combination of 3 from the following</a:t>
                      </a:r>
                      <a:r>
                        <a:rPr lang="en-US" sz="1050" dirty="0">
                          <a:latin typeface="Arial" panose="020B0604020202020204" pitchFamily="34" charset="0"/>
                          <a:cs typeface="Arial" panose="020B0604020202020204" pitchFamily="34" charset="0"/>
                        </a:rPr>
                        <a:t>:</a:t>
                      </a:r>
                    </a:p>
                    <a:p>
                      <a:pPr marL="0" indent="0">
                        <a:buFont typeface="Arial" panose="020B0604020202020204" pitchFamily="34" charset="0"/>
                        <a:buNone/>
                      </a:pPr>
                      <a:r>
                        <a:rPr lang="en-US" sz="1050" dirty="0">
                          <a:latin typeface="Arial" panose="020B0604020202020204" pitchFamily="34" charset="0"/>
                          <a:cs typeface="Arial" panose="020B0604020202020204" pitchFamily="34" charset="0"/>
                        </a:rPr>
                        <a:t>   -  Review of prior external note(s) from each      unique source*;</a:t>
                      </a:r>
                    </a:p>
                    <a:p>
                      <a:pPr marL="0" indent="0">
                        <a:buFont typeface="Arial" panose="020B0604020202020204" pitchFamily="34" charset="0"/>
                        <a:buNone/>
                      </a:pPr>
                      <a:r>
                        <a:rPr lang="en-US" sz="1050" dirty="0">
                          <a:latin typeface="Arial" panose="020B0604020202020204" pitchFamily="34" charset="0"/>
                          <a:cs typeface="Arial" panose="020B0604020202020204" pitchFamily="34" charset="0"/>
                        </a:rPr>
                        <a:t>   -  Review of the result(s) of each unique test*;</a:t>
                      </a:r>
                    </a:p>
                    <a:p>
                      <a:pPr marL="0" indent="0">
                        <a:buFont typeface="Arial" panose="020B0604020202020204" pitchFamily="34" charset="0"/>
                        <a:buNone/>
                      </a:pPr>
                      <a:r>
                        <a:rPr lang="en-US" sz="1050" dirty="0">
                          <a:latin typeface="Arial" panose="020B0604020202020204" pitchFamily="34" charset="0"/>
                          <a:cs typeface="Arial" panose="020B0604020202020204" pitchFamily="34" charset="0"/>
                        </a:rPr>
                        <a:t>   -  Ordering of each unique test*;</a:t>
                      </a:r>
                    </a:p>
                    <a:p>
                      <a:pPr marL="0" indent="0">
                        <a:buFont typeface="Arial" panose="020B0604020202020204" pitchFamily="34" charset="0"/>
                        <a:buNone/>
                      </a:pPr>
                      <a:r>
                        <a:rPr lang="en-US" sz="1050" dirty="0">
                          <a:latin typeface="Arial" panose="020B0604020202020204" pitchFamily="34" charset="0"/>
                          <a:cs typeface="Arial" panose="020B0604020202020204" pitchFamily="34" charset="0"/>
                        </a:rPr>
                        <a:t>   -  Assessment requiring an independent historian(s)</a:t>
                      </a:r>
                    </a:p>
                    <a:p>
                      <a:pPr marL="0" indent="0">
                        <a:buFont typeface="Arial" panose="020B0604020202020204" pitchFamily="34" charset="0"/>
                        <a:buNone/>
                      </a:pPr>
                      <a:endParaRPr lang="en-US" sz="105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050" dirty="0">
                          <a:latin typeface="Arial" panose="020B0604020202020204" pitchFamily="34" charset="0"/>
                          <a:cs typeface="Arial" panose="020B0604020202020204" pitchFamily="34" charset="0"/>
                        </a:rPr>
                        <a:t>or</a:t>
                      </a:r>
                    </a:p>
                    <a:p>
                      <a:pPr marL="0" indent="0">
                        <a:buFont typeface="Arial" panose="020B0604020202020204" pitchFamily="34" charset="0"/>
                        <a:buNone/>
                      </a:pPr>
                      <a:endParaRPr lang="en-US" sz="1050"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050" b="1" dirty="0">
                          <a:latin typeface="Arial" panose="020B0604020202020204" pitchFamily="34" charset="0"/>
                          <a:cs typeface="Arial" panose="020B0604020202020204" pitchFamily="34" charset="0"/>
                        </a:rPr>
                        <a:t>Category 2</a:t>
                      </a:r>
                      <a:r>
                        <a:rPr lang="en-US" sz="1050" b="0" dirty="0">
                          <a:latin typeface="Arial" panose="020B0604020202020204" pitchFamily="34" charset="0"/>
                          <a:cs typeface="Arial" panose="020B0604020202020204" pitchFamily="34" charset="0"/>
                        </a:rPr>
                        <a:t>:  Independent interpretation of tests</a:t>
                      </a:r>
                    </a:p>
                    <a:p>
                      <a:pPr marL="171450" indent="-171450">
                        <a:buFont typeface="Arial" panose="020B0604020202020204" pitchFamily="34" charset="0"/>
                        <a:buChar char="•"/>
                      </a:pPr>
                      <a:r>
                        <a:rPr lang="en-US" sz="1050" b="0" dirty="0">
                          <a:latin typeface="Arial" panose="020B0604020202020204" pitchFamily="34" charset="0"/>
                          <a:cs typeface="Arial" panose="020B0604020202020204" pitchFamily="34" charset="0"/>
                        </a:rPr>
                        <a:t>Independent interpretation of a test performed by another physician/other qualified health care professional (not separately reported);</a:t>
                      </a:r>
                    </a:p>
                    <a:p>
                      <a:pPr marL="0" indent="0">
                        <a:buFont typeface="Arial" panose="020B0604020202020204" pitchFamily="34" charset="0"/>
                        <a:buNone/>
                      </a:pPr>
                      <a:endParaRPr lang="en-US" sz="1050" b="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050" b="0" dirty="0">
                          <a:latin typeface="Arial" panose="020B0604020202020204" pitchFamily="34" charset="0"/>
                          <a:cs typeface="Arial" panose="020B0604020202020204" pitchFamily="34" charset="0"/>
                        </a:rPr>
                        <a:t>or</a:t>
                      </a:r>
                    </a:p>
                    <a:p>
                      <a:pPr marL="0" indent="0">
                        <a:buFont typeface="Arial" panose="020B0604020202020204" pitchFamily="34" charset="0"/>
                        <a:buNone/>
                      </a:pPr>
                      <a:endParaRPr lang="en-US" sz="1050"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050" b="1" dirty="0">
                          <a:latin typeface="Arial" panose="020B0604020202020204" pitchFamily="34" charset="0"/>
                          <a:cs typeface="Arial" panose="020B0604020202020204" pitchFamily="34" charset="0"/>
                        </a:rPr>
                        <a:t>Category 3</a:t>
                      </a:r>
                      <a:r>
                        <a:rPr lang="en-US" sz="1050" b="0" dirty="0">
                          <a:latin typeface="Arial" panose="020B0604020202020204" pitchFamily="34" charset="0"/>
                          <a:cs typeface="Arial" panose="020B0604020202020204" pitchFamily="34" charset="0"/>
                        </a:rPr>
                        <a:t>:  Discussion of management or test interpretation</a:t>
                      </a:r>
                    </a:p>
                    <a:p>
                      <a:pPr marL="171450" indent="-171450">
                        <a:buFont typeface="Arial" panose="020B0604020202020204" pitchFamily="34" charset="0"/>
                        <a:buChar char="•"/>
                      </a:pPr>
                      <a:r>
                        <a:rPr lang="en-US" sz="1050" b="0" dirty="0">
                          <a:latin typeface="Arial" panose="020B0604020202020204" pitchFamily="34" charset="0"/>
                          <a:cs typeface="Arial" panose="020B0604020202020204" pitchFamily="34" charset="0"/>
                        </a:rPr>
                        <a:t>Discussion of management or test interpretation with external physician/other qualified health care professional/appropriate source (not separately reported)</a:t>
                      </a:r>
                    </a:p>
                  </a:txBody>
                  <a:tcPr/>
                </a:tc>
                <a:tc>
                  <a:txBody>
                    <a:bodyPr/>
                    <a:lstStyle/>
                    <a:p>
                      <a:r>
                        <a:rPr lang="en-US" sz="1050" dirty="0">
                          <a:latin typeface="Arial" panose="020B0604020202020204" pitchFamily="34" charset="0"/>
                          <a:cs typeface="Arial" panose="020B0604020202020204" pitchFamily="34" charset="0"/>
                        </a:rPr>
                        <a:t>High risk of morbidity from additional diagnostic testing or treatment</a:t>
                      </a:r>
                    </a:p>
                    <a:p>
                      <a:endParaRPr lang="en-US" sz="1050" dirty="0">
                        <a:latin typeface="Arial" panose="020B0604020202020204" pitchFamily="34" charset="0"/>
                        <a:cs typeface="Arial" panose="020B0604020202020204" pitchFamily="34" charset="0"/>
                      </a:endParaRPr>
                    </a:p>
                    <a:p>
                      <a:r>
                        <a:rPr lang="en-US" sz="1050" u="sng" dirty="0">
                          <a:latin typeface="Arial" panose="020B0604020202020204" pitchFamily="34" charset="0"/>
                          <a:cs typeface="Arial" panose="020B0604020202020204" pitchFamily="34" charset="0"/>
                        </a:rPr>
                        <a:t>Examples only</a:t>
                      </a:r>
                      <a:r>
                        <a:rPr lang="en-US" sz="105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050" dirty="0">
                          <a:latin typeface="Arial" panose="020B0604020202020204" pitchFamily="34" charset="0"/>
                          <a:cs typeface="Arial" panose="020B0604020202020204" pitchFamily="34" charset="0"/>
                        </a:rPr>
                        <a:t>Drug therapy requiring intensive monitoring for toxicity </a:t>
                      </a:r>
                    </a:p>
                    <a:p>
                      <a:pPr marL="171450" indent="-171450">
                        <a:buFont typeface="Arial" panose="020B0604020202020204" pitchFamily="34" charset="0"/>
                        <a:buChar char="•"/>
                      </a:pPr>
                      <a:r>
                        <a:rPr lang="en-US" sz="1050" dirty="0">
                          <a:latin typeface="Arial" panose="020B0604020202020204" pitchFamily="34" charset="0"/>
                          <a:cs typeface="Arial" panose="020B0604020202020204" pitchFamily="34" charset="0"/>
                        </a:rPr>
                        <a:t>Decision regarding elective major surgery with identified patient or procedure risk factors</a:t>
                      </a:r>
                    </a:p>
                    <a:p>
                      <a:pPr marL="171450" indent="-171450">
                        <a:buFont typeface="Arial" panose="020B0604020202020204" pitchFamily="34" charset="0"/>
                        <a:buChar char="•"/>
                      </a:pPr>
                      <a:r>
                        <a:rPr lang="en-US" sz="1050" dirty="0">
                          <a:latin typeface="Arial" panose="020B0604020202020204" pitchFamily="34" charset="0"/>
                          <a:cs typeface="Arial" panose="020B0604020202020204" pitchFamily="34" charset="0"/>
                        </a:rPr>
                        <a:t>Decision regarding emergency major surgery </a:t>
                      </a:r>
                    </a:p>
                    <a:p>
                      <a:pPr marL="171450" indent="-171450">
                        <a:buFont typeface="Arial" panose="020B0604020202020204" pitchFamily="34" charset="0"/>
                        <a:buChar char="•"/>
                      </a:pPr>
                      <a:r>
                        <a:rPr lang="en-US" sz="1050" dirty="0">
                          <a:latin typeface="Arial" panose="020B0604020202020204" pitchFamily="34" charset="0"/>
                          <a:cs typeface="Arial" panose="020B0604020202020204" pitchFamily="34" charset="0"/>
                        </a:rPr>
                        <a:t>Decision regarding hospitalization</a:t>
                      </a:r>
                    </a:p>
                    <a:p>
                      <a:pPr marL="171450" indent="-171450">
                        <a:buFont typeface="Arial" panose="020B0604020202020204" pitchFamily="34" charset="0"/>
                        <a:buChar char="•"/>
                      </a:pPr>
                      <a:r>
                        <a:rPr lang="en-US" sz="1050" dirty="0">
                          <a:latin typeface="Arial" panose="020B0604020202020204" pitchFamily="34" charset="0"/>
                          <a:cs typeface="Arial" panose="020B0604020202020204" pitchFamily="34" charset="0"/>
                        </a:rPr>
                        <a:t>Decision for DNR or to de-escalate care because of poor prognosis</a:t>
                      </a:r>
                    </a:p>
                  </a:txBody>
                  <a:tcPr/>
                </a:tc>
                <a:extLst>
                  <a:ext uri="{0D108BD9-81ED-4DB2-BD59-A6C34878D82A}">
                    <a16:rowId xmlns:a16="http://schemas.microsoft.com/office/drawing/2014/main" val="2019410810"/>
                  </a:ext>
                </a:extLst>
              </a:tr>
            </a:tbl>
          </a:graphicData>
        </a:graphic>
      </p:graphicFrame>
      <p:sp>
        <p:nvSpPr>
          <p:cNvPr id="3" name="Slide Number Placeholder 2">
            <a:extLst>
              <a:ext uri="{FF2B5EF4-FFF2-40B4-BE49-F238E27FC236}">
                <a16:creationId xmlns:a16="http://schemas.microsoft.com/office/drawing/2014/main" id="{D157A948-919D-459C-82AB-291FDDDD0C72}"/>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2416882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6911D-062A-4C41-A7C9-21774CB622AC}"/>
              </a:ext>
            </a:extLst>
          </p:cNvPr>
          <p:cNvSpPr>
            <a:spLocks noGrp="1"/>
          </p:cNvSpPr>
          <p:nvPr>
            <p:ph type="title"/>
          </p:nvPr>
        </p:nvSpPr>
        <p:spPr>
          <a:xfrm>
            <a:off x="677334" y="276837"/>
            <a:ext cx="8596668" cy="981513"/>
          </a:xfrm>
        </p:spPr>
        <p:txBody>
          <a:bodyPr>
            <a:normAutofit/>
          </a:bodyPr>
          <a:lstStyle/>
          <a:p>
            <a:pPr algn="ct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MDM…How This Would Look</a:t>
            </a:r>
          </a:p>
        </p:txBody>
      </p:sp>
      <p:sp>
        <p:nvSpPr>
          <p:cNvPr id="3" name="Content Placeholder 2">
            <a:extLst>
              <a:ext uri="{FF2B5EF4-FFF2-40B4-BE49-F238E27FC236}">
                <a16:creationId xmlns:a16="http://schemas.microsoft.com/office/drawing/2014/main" id="{14DC108B-6137-447A-B659-DE30D7C4E40A}"/>
              </a:ext>
            </a:extLst>
          </p:cNvPr>
          <p:cNvSpPr>
            <a:spLocks noGrp="1"/>
          </p:cNvSpPr>
          <p:nvPr>
            <p:ph idx="1"/>
          </p:nvPr>
        </p:nvSpPr>
        <p:spPr>
          <a:xfrm>
            <a:off x="411061" y="1258350"/>
            <a:ext cx="9420836" cy="5148137"/>
          </a:xfrm>
        </p:spPr>
        <p:txBody>
          <a:bodyPr>
            <a:normAutofit lnSpcReduction="10000"/>
          </a:bodyPr>
          <a:lstStyle/>
          <a:p>
            <a:pPr algn="l"/>
            <a:r>
              <a:rPr lang="en-US" sz="2800" b="0" i="0" dirty="0">
                <a:solidFill>
                  <a:srgbClr val="373A3C"/>
                </a:solidFill>
                <a:effectLst/>
                <a:latin typeface="Arial" panose="020B0604020202020204" pitchFamily="34" charset="0"/>
                <a:cs typeface="Arial" panose="020B0604020202020204" pitchFamily="34" charset="0"/>
              </a:rPr>
              <a:t>Established patient encounter with cardiologist complaining of occasional chest discomfort during exercise.  History of hypertension and high cholesterol currently under control.  Physician renews prescribed medications and completes an appropriate history and physician exam.  Determines that the patient needs cardiovascular stress test, which is ordered and performed on the same day.</a:t>
            </a:r>
          </a:p>
          <a:p>
            <a:pPr algn="l"/>
            <a:r>
              <a:rPr lang="en-US" sz="2800" dirty="0">
                <a:solidFill>
                  <a:srgbClr val="373A3C"/>
                </a:solidFill>
                <a:latin typeface="Arial" panose="020B0604020202020204" pitchFamily="34" charset="0"/>
                <a:cs typeface="Arial" panose="020B0604020202020204" pitchFamily="34" charset="0"/>
              </a:rPr>
              <a:t>Which E&amp;M code should be reported?</a:t>
            </a:r>
          </a:p>
          <a:p>
            <a:pPr lvl="1"/>
            <a:r>
              <a:rPr lang="en-US" sz="2800" b="0" i="0" dirty="0">
                <a:solidFill>
                  <a:srgbClr val="373A3C"/>
                </a:solidFill>
                <a:effectLst/>
                <a:latin typeface="Arial" panose="020B0604020202020204" pitchFamily="34" charset="0"/>
                <a:cs typeface="Arial" panose="020B0604020202020204" pitchFamily="34" charset="0"/>
              </a:rPr>
              <a:t>99214 with modifier 25</a:t>
            </a:r>
          </a:p>
          <a:p>
            <a:pPr lvl="1"/>
            <a:r>
              <a:rPr lang="en-US" sz="2800" dirty="0">
                <a:solidFill>
                  <a:srgbClr val="373A3C"/>
                </a:solidFill>
                <a:latin typeface="Arial" panose="020B0604020202020204" pitchFamily="34" charset="0"/>
                <a:cs typeface="Arial" panose="020B0604020202020204" pitchFamily="34" charset="0"/>
              </a:rPr>
              <a:t>93015 for the stress test</a:t>
            </a:r>
          </a:p>
          <a:p>
            <a:pPr marL="0" indent="0" algn="l">
              <a:buNone/>
            </a:pPr>
            <a:endParaRPr lang="en-US" sz="2400" b="0" i="0" dirty="0">
              <a:solidFill>
                <a:srgbClr val="373A3C"/>
              </a:solidFill>
              <a:effectLst/>
              <a:latin typeface="Arial" panose="020B0604020202020204" pitchFamily="34" charset="0"/>
              <a:cs typeface="Arial" panose="020B0604020202020204" pitchFamily="34" charset="0"/>
            </a:endParaRPr>
          </a:p>
          <a:p>
            <a:pPr algn="l"/>
            <a:endParaRPr lang="en-US" sz="2400" b="0" i="0" dirty="0">
              <a:solidFill>
                <a:srgbClr val="373A3C"/>
              </a:solidFill>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D072A6C7-A753-416E-AA8A-CA656948F32C}"/>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3665732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B1007-1837-4C6E-80C3-F6FEA3A9591A}"/>
              </a:ext>
            </a:extLst>
          </p:cNvPr>
          <p:cNvSpPr>
            <a:spLocks noGrp="1"/>
          </p:cNvSpPr>
          <p:nvPr>
            <p:ph type="title"/>
          </p:nvPr>
        </p:nvSpPr>
        <p:spPr>
          <a:xfrm>
            <a:off x="-167780" y="192947"/>
            <a:ext cx="10402349" cy="1602517"/>
          </a:xfrm>
        </p:spPr>
        <p:txBody>
          <a:bodyPr>
            <a:normAutofit/>
          </a:bodyPr>
          <a:lstStyle/>
          <a:p>
            <a:pPr algn="ct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Another 99214 Example </a:t>
            </a:r>
            <a:b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(Moderate Complexity)</a:t>
            </a:r>
          </a:p>
        </p:txBody>
      </p:sp>
      <p:sp>
        <p:nvSpPr>
          <p:cNvPr id="3" name="Content Placeholder 2">
            <a:extLst>
              <a:ext uri="{FF2B5EF4-FFF2-40B4-BE49-F238E27FC236}">
                <a16:creationId xmlns:a16="http://schemas.microsoft.com/office/drawing/2014/main" id="{9A5871D4-E16F-4AD1-B7B3-198653ACE015}"/>
              </a:ext>
            </a:extLst>
          </p:cNvPr>
          <p:cNvSpPr>
            <a:spLocks noGrp="1"/>
          </p:cNvSpPr>
          <p:nvPr>
            <p:ph idx="1"/>
          </p:nvPr>
        </p:nvSpPr>
        <p:spPr>
          <a:xfrm>
            <a:off x="830510" y="1728133"/>
            <a:ext cx="9051720" cy="4313230"/>
          </a:xfrm>
        </p:spPr>
        <p:txBody>
          <a:bodyPr>
            <a:normAutofit fontScale="25000" lnSpcReduction="20000"/>
          </a:bodyPr>
          <a:lstStyle/>
          <a:p>
            <a:pPr marL="0" indent="0">
              <a:spcBef>
                <a:spcPts val="0"/>
              </a:spcBef>
              <a:buNone/>
            </a:pPr>
            <a:r>
              <a:rPr lang="en-US" sz="7200" b="1" dirty="0">
                <a:latin typeface="Arial" panose="020B0604020202020204" pitchFamily="34" charset="0"/>
                <a:cs typeface="Arial" panose="020B0604020202020204" pitchFamily="34" charset="0"/>
              </a:rPr>
              <a:t>History</a:t>
            </a:r>
            <a:r>
              <a:rPr lang="en-US" sz="7200" dirty="0">
                <a:latin typeface="Arial" panose="020B0604020202020204" pitchFamily="34" charset="0"/>
                <a:cs typeface="Arial" panose="020B0604020202020204" pitchFamily="34" charset="0"/>
              </a:rPr>
              <a:t>:</a:t>
            </a:r>
          </a:p>
          <a:p>
            <a:pPr>
              <a:spcBef>
                <a:spcPts val="0"/>
              </a:spcBef>
            </a:pPr>
            <a:r>
              <a:rPr lang="en-US" sz="7200" dirty="0">
                <a:latin typeface="Arial" panose="020B0604020202020204" pitchFamily="34" charset="0"/>
                <a:cs typeface="Arial" panose="020B0604020202020204" pitchFamily="34" charset="0"/>
              </a:rPr>
              <a:t>CC:  Follow-up HTN, DM and dyslipidemia</a:t>
            </a:r>
          </a:p>
          <a:p>
            <a:pPr>
              <a:spcBef>
                <a:spcPts val="0"/>
              </a:spcBef>
            </a:pPr>
            <a:r>
              <a:rPr lang="en-US" sz="7200" dirty="0">
                <a:latin typeface="Arial" panose="020B0604020202020204" pitchFamily="34" charset="0"/>
                <a:cs typeface="Arial" panose="020B0604020202020204" pitchFamily="34" charset="0"/>
              </a:rPr>
              <a:t>Interval History:  Patient feels fine.  No new complaints</a:t>
            </a:r>
          </a:p>
          <a:p>
            <a:pPr>
              <a:spcBef>
                <a:spcPts val="0"/>
              </a:spcBef>
            </a:pPr>
            <a:r>
              <a:rPr lang="en-US" sz="7200" dirty="0">
                <a:latin typeface="Arial" panose="020B0604020202020204" pitchFamily="34" charset="0"/>
                <a:cs typeface="Arial" panose="020B0604020202020204" pitchFamily="34" charset="0"/>
              </a:rPr>
              <a:t>ROS:  Negative for chest pain, SOB</a:t>
            </a:r>
          </a:p>
          <a:p>
            <a:pPr>
              <a:spcBef>
                <a:spcPts val="0"/>
              </a:spcBef>
            </a:pPr>
            <a:endParaRPr lang="en-US" sz="7200" b="1" dirty="0">
              <a:latin typeface="Arial" panose="020B0604020202020204" pitchFamily="34" charset="0"/>
              <a:cs typeface="Arial" panose="020B0604020202020204" pitchFamily="34" charset="0"/>
            </a:endParaRPr>
          </a:p>
          <a:p>
            <a:pPr marL="0" indent="0">
              <a:spcBef>
                <a:spcPts val="0"/>
              </a:spcBef>
              <a:buNone/>
            </a:pPr>
            <a:r>
              <a:rPr lang="en-US" sz="7200" b="1" dirty="0">
                <a:latin typeface="Arial" panose="020B0604020202020204" pitchFamily="34" charset="0"/>
                <a:cs typeface="Arial" panose="020B0604020202020204" pitchFamily="34" charset="0"/>
              </a:rPr>
              <a:t>Exam</a:t>
            </a:r>
            <a:r>
              <a:rPr lang="en-US" sz="7200" dirty="0">
                <a:latin typeface="Arial" panose="020B0604020202020204" pitchFamily="34" charset="0"/>
                <a:cs typeface="Arial" panose="020B0604020202020204" pitchFamily="34" charset="0"/>
              </a:rPr>
              <a:t>:</a:t>
            </a:r>
          </a:p>
          <a:p>
            <a:pPr>
              <a:spcBef>
                <a:spcPts val="0"/>
              </a:spcBef>
            </a:pPr>
            <a:r>
              <a:rPr lang="en-US" sz="7200" dirty="0">
                <a:latin typeface="Arial" panose="020B0604020202020204" pitchFamily="34" charset="0"/>
                <a:cs typeface="Arial" panose="020B0604020202020204" pitchFamily="34" charset="0"/>
              </a:rPr>
              <a:t>Vitals:  BP 132/70, HR 82, RR 18, T 98.6ºF</a:t>
            </a:r>
          </a:p>
          <a:p>
            <a:pPr>
              <a:spcBef>
                <a:spcPts val="0"/>
              </a:spcBef>
            </a:pPr>
            <a:r>
              <a:rPr lang="en-US" sz="7200" dirty="0">
                <a:latin typeface="Arial" panose="020B0604020202020204" pitchFamily="34" charset="0"/>
                <a:cs typeface="Arial" panose="020B0604020202020204" pitchFamily="34" charset="0"/>
              </a:rPr>
              <a:t>Lungs:  CTA</a:t>
            </a:r>
          </a:p>
          <a:p>
            <a:pPr>
              <a:spcBef>
                <a:spcPts val="0"/>
              </a:spcBef>
            </a:pPr>
            <a:r>
              <a:rPr lang="en-US" sz="7200" dirty="0">
                <a:latin typeface="Arial" panose="020B0604020202020204" pitchFamily="34" charset="0"/>
                <a:cs typeface="Arial" panose="020B0604020202020204" pitchFamily="34" charset="0"/>
              </a:rPr>
              <a:t>Heart:  RRR, no murmur.  No lower extremity edema</a:t>
            </a:r>
          </a:p>
          <a:p>
            <a:pPr marL="0" indent="0">
              <a:spcBef>
                <a:spcPts val="0"/>
              </a:spcBef>
              <a:buNone/>
            </a:pPr>
            <a:endParaRPr lang="en-US" sz="7200" b="1" dirty="0">
              <a:latin typeface="Arial" panose="020B0604020202020204" pitchFamily="34" charset="0"/>
              <a:cs typeface="Arial" panose="020B0604020202020204" pitchFamily="34" charset="0"/>
            </a:endParaRPr>
          </a:p>
          <a:p>
            <a:pPr marL="0" indent="0">
              <a:spcBef>
                <a:spcPts val="0"/>
              </a:spcBef>
              <a:buNone/>
            </a:pPr>
            <a:r>
              <a:rPr lang="en-US" sz="7200" b="1" dirty="0">
                <a:latin typeface="Arial" panose="020B0604020202020204" pitchFamily="34" charset="0"/>
                <a:cs typeface="Arial" panose="020B0604020202020204" pitchFamily="34" charset="0"/>
              </a:rPr>
              <a:t>Impression</a:t>
            </a:r>
            <a:r>
              <a:rPr lang="en-US" sz="7200" dirty="0">
                <a:latin typeface="Arial" panose="020B0604020202020204" pitchFamily="34" charset="0"/>
                <a:cs typeface="Arial" panose="020B0604020202020204" pitchFamily="34" charset="0"/>
              </a:rPr>
              <a:t>:</a:t>
            </a:r>
          </a:p>
          <a:p>
            <a:pPr>
              <a:spcBef>
                <a:spcPts val="0"/>
              </a:spcBef>
              <a:buFont typeface="+mj-lt"/>
              <a:buAutoNum type="arabicPeriod"/>
            </a:pPr>
            <a:r>
              <a:rPr lang="en-US" sz="7200" dirty="0">
                <a:latin typeface="Arial" panose="020B0604020202020204" pitchFamily="34" charset="0"/>
                <a:cs typeface="Arial" panose="020B0604020202020204" pitchFamily="34" charset="0"/>
              </a:rPr>
              <a:t>Well controlled HTN</a:t>
            </a:r>
          </a:p>
          <a:p>
            <a:pPr>
              <a:spcBef>
                <a:spcPts val="0"/>
              </a:spcBef>
              <a:buFont typeface="+mj-lt"/>
              <a:buAutoNum type="arabicPeriod"/>
            </a:pPr>
            <a:r>
              <a:rPr lang="en-US" sz="7200" dirty="0">
                <a:latin typeface="Arial" panose="020B0604020202020204" pitchFamily="34" charset="0"/>
                <a:cs typeface="Arial" panose="020B0604020202020204" pitchFamily="34" charset="0"/>
              </a:rPr>
              <a:t>Stable hyperlipidemia</a:t>
            </a:r>
          </a:p>
          <a:p>
            <a:pPr>
              <a:spcBef>
                <a:spcPts val="0"/>
              </a:spcBef>
              <a:buFont typeface="+mj-lt"/>
              <a:buAutoNum type="arabicPeriod"/>
            </a:pPr>
            <a:r>
              <a:rPr lang="en-US" sz="7200" dirty="0">
                <a:latin typeface="Arial" panose="020B0604020202020204" pitchFamily="34" charset="0"/>
                <a:cs typeface="Arial" panose="020B0604020202020204" pitchFamily="34" charset="0"/>
              </a:rPr>
              <a:t>Stable DM2</a:t>
            </a:r>
          </a:p>
          <a:p>
            <a:pPr marL="0" indent="0">
              <a:spcBef>
                <a:spcPts val="0"/>
              </a:spcBef>
              <a:buNone/>
            </a:pPr>
            <a:endParaRPr lang="en-US" sz="7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spcBef>
                <a:spcPts val="0"/>
              </a:spcBef>
              <a:buNone/>
            </a:pPr>
            <a:r>
              <a:rPr lang="en-US" sz="7200" b="1" dirty="0">
                <a:latin typeface="Arial" panose="020B0604020202020204" pitchFamily="34" charset="0"/>
                <a:cs typeface="Arial" panose="020B0604020202020204" pitchFamily="34" charset="0"/>
              </a:rPr>
              <a:t>Plan</a:t>
            </a:r>
            <a:r>
              <a:rPr lang="en-US" sz="7200" dirty="0">
                <a:latin typeface="Arial" panose="020B0604020202020204" pitchFamily="34" charset="0"/>
                <a:cs typeface="Arial" panose="020B0604020202020204" pitchFamily="34" charset="0"/>
              </a:rPr>
              <a:t>:</a:t>
            </a:r>
          </a:p>
          <a:p>
            <a:pPr>
              <a:spcBef>
                <a:spcPts val="0"/>
              </a:spcBef>
              <a:buFont typeface="+mj-lt"/>
              <a:buAutoNum type="arabicPeriod"/>
            </a:pPr>
            <a:r>
              <a:rPr lang="en-US" sz="7200" dirty="0">
                <a:latin typeface="Arial" panose="020B0604020202020204" pitchFamily="34" charset="0"/>
                <a:cs typeface="Arial" panose="020B0604020202020204" pitchFamily="34" charset="0"/>
              </a:rPr>
              <a:t>No changes needed in any medications today</a:t>
            </a:r>
          </a:p>
          <a:p>
            <a:pPr>
              <a:spcBef>
                <a:spcPts val="0"/>
              </a:spcBef>
              <a:buFont typeface="+mj-lt"/>
              <a:buAutoNum type="arabicPeriod"/>
            </a:pPr>
            <a:r>
              <a:rPr lang="en-US" sz="7200" dirty="0">
                <a:latin typeface="Arial" panose="020B0604020202020204" pitchFamily="34" charset="0"/>
                <a:cs typeface="Arial" panose="020B0604020202020204" pitchFamily="34" charset="0"/>
              </a:rPr>
              <a:t>Refills were provided</a:t>
            </a:r>
          </a:p>
          <a:p>
            <a:pPr>
              <a:spcBef>
                <a:spcPts val="0"/>
              </a:spcBef>
              <a:buFont typeface="+mj-lt"/>
              <a:buAutoNum type="arabicPeriod"/>
            </a:pPr>
            <a:r>
              <a:rPr lang="en-US" sz="7200" dirty="0">
                <a:latin typeface="Arial" panose="020B0604020202020204" pitchFamily="34" charset="0"/>
                <a:cs typeface="Arial" panose="020B0604020202020204" pitchFamily="34" charset="0"/>
              </a:rPr>
              <a:t>Will check a renal profile, CBC, lipid panel and HGBa1c prior to next visit</a:t>
            </a:r>
          </a:p>
          <a:p>
            <a:pPr>
              <a:spcBef>
                <a:spcPts val="0"/>
              </a:spcBef>
              <a:buFont typeface="+mj-lt"/>
              <a:buAutoNum type="arabicPeriod"/>
            </a:pPr>
            <a:r>
              <a:rPr lang="en-US" sz="7200" dirty="0">
                <a:latin typeface="Arial" panose="020B0604020202020204" pitchFamily="34" charset="0"/>
                <a:cs typeface="Arial" panose="020B0604020202020204" pitchFamily="34" charset="0"/>
              </a:rPr>
              <a:t>RTC in six months</a:t>
            </a:r>
          </a:p>
          <a:p>
            <a:pPr marL="457200" lvl="1" indent="0">
              <a:buNone/>
            </a:pPr>
            <a:r>
              <a:rPr lang="en-US" dirty="0"/>
              <a:t>  </a:t>
            </a:r>
          </a:p>
          <a:p>
            <a:pPr lvl="1"/>
            <a:endParaRPr lang="en-US" dirty="0"/>
          </a:p>
        </p:txBody>
      </p:sp>
      <p:sp>
        <p:nvSpPr>
          <p:cNvPr id="4" name="Slide Number Placeholder 3">
            <a:extLst>
              <a:ext uri="{FF2B5EF4-FFF2-40B4-BE49-F238E27FC236}">
                <a16:creationId xmlns:a16="http://schemas.microsoft.com/office/drawing/2014/main" id="{CE58121E-8EB7-4827-8AD6-4B60FFAE33B9}"/>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2785233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DF229-39B1-4F9E-9B87-B2F5FA8AC422}"/>
              </a:ext>
            </a:extLst>
          </p:cNvPr>
          <p:cNvSpPr>
            <a:spLocks noGrp="1"/>
          </p:cNvSpPr>
          <p:nvPr>
            <p:ph type="title"/>
          </p:nvPr>
        </p:nvSpPr>
        <p:spPr/>
        <p:txBody>
          <a:bodyPr/>
          <a:lstStyle/>
          <a:p>
            <a:pPr algn="ct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IT IS HERE!  Effective 1-1-21, new E&amp;M guidelines for provider office visits</a:t>
            </a:r>
          </a:p>
        </p:txBody>
      </p:sp>
      <p:sp>
        <p:nvSpPr>
          <p:cNvPr id="3" name="Content Placeholder 2">
            <a:extLst>
              <a:ext uri="{FF2B5EF4-FFF2-40B4-BE49-F238E27FC236}">
                <a16:creationId xmlns:a16="http://schemas.microsoft.com/office/drawing/2014/main" id="{F8CE87B9-767E-4FF5-8AC3-475DFB2C49C3}"/>
              </a:ext>
            </a:extLst>
          </p:cNvPr>
          <p:cNvSpPr>
            <a:spLocks noGrp="1"/>
          </p:cNvSpPr>
          <p:nvPr>
            <p:ph idx="1"/>
          </p:nvPr>
        </p:nvSpPr>
        <p:spPr>
          <a:xfrm>
            <a:off x="677334" y="2030137"/>
            <a:ext cx="8866716" cy="4504014"/>
          </a:xfrm>
        </p:spPr>
        <p:txBody>
          <a:bodyPr/>
          <a:lstStyle/>
          <a:p>
            <a:r>
              <a:rPr lang="en-US" dirty="0">
                <a:latin typeface="Arial" panose="020B0604020202020204" pitchFamily="34" charset="0"/>
                <a:cs typeface="Arial" panose="020B0604020202020204" pitchFamily="34" charset="0"/>
              </a:rPr>
              <a:t>With the implementation of the new E&amp;M visit code definitions, the beginning of a new era for provider office E&amp;M selection has begun.  “Patients over Paperwork”</a:t>
            </a:r>
          </a:p>
          <a:p>
            <a:r>
              <a:rPr lang="en-US" dirty="0">
                <a:latin typeface="Arial" panose="020B0604020202020204" pitchFamily="34" charset="0"/>
                <a:cs typeface="Arial" panose="020B0604020202020204" pitchFamily="34" charset="0"/>
              </a:rPr>
              <a:t>In this class, we will cover:</a:t>
            </a:r>
          </a:p>
          <a:p>
            <a:pPr lvl="1"/>
            <a:r>
              <a:rPr lang="en-US" dirty="0">
                <a:latin typeface="Arial" panose="020B0604020202020204" pitchFamily="34" charset="0"/>
                <a:cs typeface="Arial" panose="020B0604020202020204" pitchFamily="34" charset="0"/>
              </a:rPr>
              <a:t>Overview of the regulations – outlined in the CPT book, roll out to all payers</a:t>
            </a:r>
          </a:p>
          <a:p>
            <a:pPr lvl="1"/>
            <a:r>
              <a:rPr lang="en-US" dirty="0">
                <a:latin typeface="Arial" panose="020B0604020202020204" pitchFamily="34" charset="0"/>
                <a:cs typeface="Arial" panose="020B0604020202020204" pitchFamily="34" charset="0"/>
              </a:rPr>
              <a:t>Selection process – Total day-of time by all providers   or    Medical Decision Making</a:t>
            </a:r>
          </a:p>
          <a:p>
            <a:pPr lvl="1"/>
            <a:r>
              <a:rPr lang="en-US" dirty="0">
                <a:latin typeface="Arial" panose="020B0604020202020204" pitchFamily="34" charset="0"/>
                <a:cs typeface="Arial" panose="020B0604020202020204" pitchFamily="34" charset="0"/>
              </a:rPr>
              <a:t>Audit risks – pre and post bell curve, time documentation, time and non-timed visits “reasonable’ for day of visits  (PS Telehealth is also time based)</a:t>
            </a:r>
          </a:p>
          <a:p>
            <a:pPr lvl="1"/>
            <a:r>
              <a:rPr lang="en-US" dirty="0">
                <a:latin typeface="Arial" panose="020B0604020202020204" pitchFamily="34" charset="0"/>
                <a:cs typeface="Arial" panose="020B0604020202020204" pitchFamily="34" charset="0"/>
              </a:rPr>
              <a:t>Contracted provider issues with new conversion factor – ‘hits to proceduralists’, wins for </a:t>
            </a:r>
            <a:r>
              <a:rPr lang="en-US" dirty="0" err="1">
                <a:latin typeface="Arial" panose="020B0604020202020204" pitchFamily="34" charset="0"/>
                <a:cs typeface="Arial" panose="020B0604020202020204" pitchFamily="34" charset="0"/>
              </a:rPr>
              <a:t>‘office</a:t>
            </a:r>
            <a:r>
              <a:rPr lang="en-US" dirty="0">
                <a:latin typeface="Arial" panose="020B0604020202020204" pitchFamily="34" charset="0"/>
                <a:cs typeface="Arial" panose="020B0604020202020204" pitchFamily="34" charset="0"/>
              </a:rPr>
              <a:t> visit providers’</a:t>
            </a:r>
          </a:p>
          <a:p>
            <a:pPr lvl="1"/>
            <a:r>
              <a:rPr lang="en-US" dirty="0">
                <a:latin typeface="Arial" panose="020B0604020202020204" pitchFamily="34" charset="0"/>
                <a:cs typeface="Arial" panose="020B0604020202020204" pitchFamily="34" charset="0"/>
              </a:rPr>
              <a:t>Budget Neutrality – take from Peter to give to Paul. No new money.</a:t>
            </a:r>
          </a:p>
          <a:p>
            <a:pPr lvl="1"/>
            <a:r>
              <a:rPr lang="en-US" dirty="0">
                <a:latin typeface="Arial" panose="020B0604020202020204" pitchFamily="34" charset="0"/>
                <a:cs typeface="Arial" panose="020B0604020202020204" pitchFamily="34" charset="0"/>
              </a:rPr>
              <a:t>Understanding the documentation and requirements for use of the new E&amp;M levels</a:t>
            </a:r>
          </a:p>
          <a:p>
            <a:pPr lvl="1"/>
            <a:r>
              <a:rPr lang="en-US" b="1" dirty="0">
                <a:solidFill>
                  <a:srgbClr val="C00000"/>
                </a:solidFill>
                <a:latin typeface="Arial" panose="020B0604020202020204" pitchFamily="34" charset="0"/>
                <a:cs typeface="Arial" panose="020B0604020202020204" pitchFamily="34" charset="0"/>
              </a:rPr>
              <a:t>Anticipated new streamlined documentation could save 2 mins per visit.</a:t>
            </a:r>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AF9DD6BB-BA89-4B07-BB5D-EFA6FB1CFAFD}"/>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31275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A6873-FE6F-47C5-80AF-9C04BA2D6A84}"/>
              </a:ext>
            </a:extLst>
          </p:cNvPr>
          <p:cNvSpPr>
            <a:spLocks noGrp="1"/>
          </p:cNvSpPr>
          <p:nvPr>
            <p:ph type="title"/>
          </p:nvPr>
        </p:nvSpPr>
        <p:spPr>
          <a:xfrm>
            <a:off x="677334" y="385894"/>
            <a:ext cx="8596668" cy="1191236"/>
          </a:xfrm>
        </p:spPr>
        <p:txBody>
          <a:bodyPr>
            <a:normAutofit/>
          </a:bodyPr>
          <a:lstStyle/>
          <a:p>
            <a:pPr algn="ctr"/>
            <a:r>
              <a:rPr lang="en-US"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Incident To/Split Share</a:t>
            </a:r>
          </a:p>
        </p:txBody>
      </p:sp>
      <p:sp>
        <p:nvSpPr>
          <p:cNvPr id="3" name="Content Placeholder 2">
            <a:extLst>
              <a:ext uri="{FF2B5EF4-FFF2-40B4-BE49-F238E27FC236}">
                <a16:creationId xmlns:a16="http://schemas.microsoft.com/office/drawing/2014/main" id="{D995A6A7-57FF-41ED-A974-1C8B79293A0B}"/>
              </a:ext>
            </a:extLst>
          </p:cNvPr>
          <p:cNvSpPr>
            <a:spLocks noGrp="1"/>
          </p:cNvSpPr>
          <p:nvPr>
            <p:ph idx="1"/>
          </p:nvPr>
        </p:nvSpPr>
        <p:spPr>
          <a:xfrm>
            <a:off x="528505" y="1652631"/>
            <a:ext cx="9353725" cy="4388731"/>
          </a:xfrm>
        </p:spPr>
        <p:txBody>
          <a:bodyPr>
            <a:normAutofit/>
          </a:bodyPr>
          <a:lstStyle/>
          <a:p>
            <a:r>
              <a:rPr lang="en-US" sz="3600" dirty="0">
                <a:latin typeface="Arial" panose="020B0604020202020204" pitchFamily="34" charset="0"/>
                <a:cs typeface="Arial" panose="020B0604020202020204" pitchFamily="34" charset="0"/>
              </a:rPr>
              <a:t>When coding based on time…</a:t>
            </a:r>
          </a:p>
          <a:p>
            <a:pPr lvl="1"/>
            <a:r>
              <a:rPr lang="en-US" sz="3600" dirty="0">
                <a:latin typeface="Arial" panose="020B0604020202020204" pitchFamily="34" charset="0"/>
                <a:cs typeface="Arial" panose="020B0604020202020204" pitchFamily="34" charset="0"/>
              </a:rPr>
              <a:t>Add up the two times together</a:t>
            </a:r>
          </a:p>
          <a:p>
            <a:pPr lvl="1"/>
            <a:r>
              <a:rPr lang="en-US" sz="3600" dirty="0">
                <a:latin typeface="Arial" panose="020B0604020202020204" pitchFamily="34" charset="0"/>
                <a:cs typeface="Arial" panose="020B0604020202020204" pitchFamily="34" charset="0"/>
              </a:rPr>
              <a:t>If patient is seen by multiple providers at the same time, this should only be counted once</a:t>
            </a:r>
          </a:p>
          <a:p>
            <a:pPr lvl="1"/>
            <a:r>
              <a:rPr lang="en-US" sz="3600" dirty="0">
                <a:latin typeface="Arial" panose="020B0604020202020204" pitchFamily="34" charset="0"/>
                <a:cs typeface="Arial" panose="020B0604020202020204" pitchFamily="34" charset="0"/>
              </a:rPr>
              <a:t>Can not count same minute twice</a:t>
            </a:r>
          </a:p>
        </p:txBody>
      </p:sp>
      <p:sp>
        <p:nvSpPr>
          <p:cNvPr id="4" name="Slide Number Placeholder 3">
            <a:extLst>
              <a:ext uri="{FF2B5EF4-FFF2-40B4-BE49-F238E27FC236}">
                <a16:creationId xmlns:a16="http://schemas.microsoft.com/office/drawing/2014/main" id="{7DD3654C-9432-4038-A1F7-30896D61D89F}"/>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4179813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C38A6-7FC0-4C12-BE77-B230D3834B7D}"/>
              </a:ext>
            </a:extLst>
          </p:cNvPr>
          <p:cNvSpPr>
            <a:spLocks noGrp="1"/>
          </p:cNvSpPr>
          <p:nvPr>
            <p:ph type="title"/>
          </p:nvPr>
        </p:nvSpPr>
        <p:spPr>
          <a:xfrm>
            <a:off x="677334" y="96253"/>
            <a:ext cx="8596668" cy="843723"/>
          </a:xfrm>
        </p:spPr>
        <p:txBody>
          <a:bodyPr>
            <a:normAutofit/>
          </a:bodyPr>
          <a:lstStyle/>
          <a:p>
            <a:pPr algn="ctr"/>
            <a: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Now Time…</a:t>
            </a:r>
          </a:p>
        </p:txBody>
      </p:sp>
      <p:sp>
        <p:nvSpPr>
          <p:cNvPr id="3" name="Content Placeholder 2">
            <a:extLst>
              <a:ext uri="{FF2B5EF4-FFF2-40B4-BE49-F238E27FC236}">
                <a16:creationId xmlns:a16="http://schemas.microsoft.com/office/drawing/2014/main" id="{B5D918E4-F681-4E11-AF34-DB90EFB7E409}"/>
              </a:ext>
            </a:extLst>
          </p:cNvPr>
          <p:cNvSpPr>
            <a:spLocks noGrp="1"/>
          </p:cNvSpPr>
          <p:nvPr>
            <p:ph idx="1"/>
          </p:nvPr>
        </p:nvSpPr>
        <p:spPr>
          <a:xfrm>
            <a:off x="336885" y="939976"/>
            <a:ext cx="9042008" cy="5101388"/>
          </a:xfrm>
        </p:spPr>
        <p:txBody>
          <a:bodyPr>
            <a:noAutofit/>
          </a:bodyPr>
          <a:lstStyle/>
          <a:p>
            <a:r>
              <a:rPr lang="en-US" sz="2400" dirty="0">
                <a:latin typeface="Arial" panose="020B0604020202020204" pitchFamily="34" charset="0"/>
                <a:cs typeface="Arial" panose="020B0604020202020204" pitchFamily="34" charset="0"/>
              </a:rPr>
              <a:t>Time alone can be determining factor for code selection from 99202-99205 and 99212-99215. </a:t>
            </a:r>
          </a:p>
          <a:p>
            <a:r>
              <a:rPr lang="en-US" sz="2400" dirty="0">
                <a:latin typeface="Arial" panose="020B0604020202020204" pitchFamily="34" charset="0"/>
                <a:cs typeface="Arial" panose="020B0604020202020204" pitchFamily="34" charset="0"/>
              </a:rPr>
              <a:t>Time defined as </a:t>
            </a:r>
            <a:r>
              <a:rPr lang="en-US" sz="2400" u="sng" dirty="0">
                <a:latin typeface="Arial" panose="020B0604020202020204" pitchFamily="34" charset="0"/>
                <a:cs typeface="Arial" panose="020B0604020202020204" pitchFamily="34" charset="0"/>
              </a:rPr>
              <a:t>minimum</a:t>
            </a:r>
            <a:r>
              <a:rPr lang="en-US" sz="2400" dirty="0">
                <a:latin typeface="Arial" panose="020B0604020202020204" pitchFamily="34" charset="0"/>
                <a:cs typeface="Arial" panose="020B0604020202020204" pitchFamily="34" charset="0"/>
              </a:rPr>
              <a:t> time spent on all tasks related to patient care on the date of service.  </a:t>
            </a:r>
          </a:p>
          <a:p>
            <a:pPr lvl="1"/>
            <a:r>
              <a:rPr lang="en-US" sz="2200" dirty="0">
                <a:latin typeface="Arial" panose="020B0604020202020204" pitchFamily="34" charset="0"/>
                <a:cs typeface="Arial" panose="020B0604020202020204" pitchFamily="34" charset="0"/>
              </a:rPr>
              <a:t>No longer refers to “typical” time spent</a:t>
            </a:r>
          </a:p>
          <a:p>
            <a:pPr lvl="1"/>
            <a:r>
              <a:rPr lang="en-US" sz="2200" dirty="0">
                <a:latin typeface="Arial" panose="020B0604020202020204" pitchFamily="34" charset="0"/>
                <a:cs typeface="Arial" panose="020B0604020202020204" pitchFamily="34" charset="0"/>
              </a:rPr>
              <a:t>Removed more than 50% counseling and coordination element</a:t>
            </a:r>
          </a:p>
          <a:p>
            <a:r>
              <a:rPr lang="en-US" sz="2600" dirty="0">
                <a:latin typeface="Arial" panose="020B0604020202020204" pitchFamily="34" charset="0"/>
                <a:cs typeface="Arial" panose="020B0604020202020204" pitchFamily="34" charset="0"/>
              </a:rPr>
              <a:t>Count only the provider time on the calendar day the patient was seen.</a:t>
            </a:r>
          </a:p>
          <a:p>
            <a:r>
              <a:rPr lang="en-US" sz="2600" dirty="0">
                <a:latin typeface="Arial" panose="020B0604020202020204" pitchFamily="34" charset="0"/>
                <a:cs typeface="Arial" panose="020B0604020202020204" pitchFamily="34" charset="0"/>
              </a:rPr>
              <a:t>Do </a:t>
            </a:r>
            <a:r>
              <a:rPr lang="en-US"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not</a:t>
            </a:r>
            <a:r>
              <a:rPr lang="en-US" sz="2600" dirty="0">
                <a:latin typeface="Arial" panose="020B0604020202020204" pitchFamily="34" charset="0"/>
                <a:cs typeface="Arial" panose="020B0604020202020204" pitchFamily="34" charset="0"/>
              </a:rPr>
              <a:t> include time on any other day, and do </a:t>
            </a:r>
            <a:r>
              <a:rPr lang="en-US"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not</a:t>
            </a:r>
            <a:r>
              <a:rPr lang="en-US" sz="2600" dirty="0">
                <a:latin typeface="Arial" panose="020B0604020202020204" pitchFamily="34" charset="0"/>
                <a:cs typeface="Arial" panose="020B0604020202020204" pitchFamily="34" charset="0"/>
              </a:rPr>
              <a:t> include staff time.</a:t>
            </a:r>
          </a:p>
          <a:p>
            <a:r>
              <a:rPr lang="en-US" sz="2400" dirty="0">
                <a:latin typeface="Arial" panose="020B0604020202020204" pitchFamily="34" charset="0"/>
                <a:cs typeface="Arial" panose="020B0604020202020204" pitchFamily="34" charset="0"/>
              </a:rPr>
              <a:t>What is included in the time?</a:t>
            </a:r>
          </a:p>
          <a:p>
            <a:pPr lvl="2"/>
            <a:r>
              <a:rPr lang="en-US" sz="2600" dirty="0">
                <a:latin typeface="Arial" panose="020B0604020202020204" pitchFamily="34" charset="0"/>
                <a:cs typeface="Arial" panose="020B0604020202020204" pitchFamily="34" charset="0"/>
              </a:rPr>
              <a:t>Face-to-Face + Non-Face-to-Face = </a:t>
            </a:r>
            <a:r>
              <a:rPr lang="en-US" sz="2600" dirty="0">
                <a:solidFill>
                  <a:schemeClr val="accent2"/>
                </a:solidFill>
                <a:latin typeface="Arial" panose="020B0604020202020204" pitchFamily="34" charset="0"/>
                <a:cs typeface="Arial" panose="020B0604020202020204" pitchFamily="34" charset="0"/>
              </a:rPr>
              <a:t>Total Time on the date of the encounter</a:t>
            </a:r>
          </a:p>
          <a:p>
            <a:pPr marL="2286000" lvl="5" indent="0">
              <a:buNone/>
            </a:pPr>
            <a:endParaRPr lang="en-US" sz="24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E0EE977-41D6-41F7-B950-138A8BAA1A78}"/>
              </a:ext>
            </a:extLst>
          </p:cNvPr>
          <p:cNvPicPr>
            <a:picLocks noChangeAspect="1"/>
          </p:cNvPicPr>
          <p:nvPr/>
        </p:nvPicPr>
        <p:blipFill rotWithShape="1">
          <a:blip r:embed="rId2"/>
          <a:srcRect r="1360" b="7553"/>
          <a:stretch/>
        </p:blipFill>
        <p:spPr>
          <a:xfrm>
            <a:off x="8697542" y="1880903"/>
            <a:ext cx="1152920" cy="1073177"/>
          </a:xfrm>
          <a:prstGeom prst="rect">
            <a:avLst/>
          </a:prstGeom>
        </p:spPr>
      </p:pic>
      <p:sp>
        <p:nvSpPr>
          <p:cNvPr id="4" name="Slide Number Placeholder 3">
            <a:extLst>
              <a:ext uri="{FF2B5EF4-FFF2-40B4-BE49-F238E27FC236}">
                <a16:creationId xmlns:a16="http://schemas.microsoft.com/office/drawing/2014/main" id="{74516601-E9FB-4C3A-97F5-942C16C0225B}"/>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22930147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06F8F-091B-4E17-B65F-B878A35F0525}"/>
              </a:ext>
            </a:extLst>
          </p:cNvPr>
          <p:cNvSpPr>
            <a:spLocks noGrp="1"/>
          </p:cNvSpPr>
          <p:nvPr>
            <p:ph type="title"/>
          </p:nvPr>
        </p:nvSpPr>
        <p:spPr>
          <a:xfrm>
            <a:off x="209725" y="609600"/>
            <a:ext cx="9064277" cy="1320800"/>
          </a:xfrm>
        </p:spPr>
        <p:txBody>
          <a:bodyPr>
            <a:normAutofit/>
          </a:bodyPr>
          <a:lstStyle/>
          <a:p>
            <a:pPr algn="ctr"/>
            <a: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Time Ranges for New Patient</a:t>
            </a:r>
          </a:p>
        </p:txBody>
      </p:sp>
      <p:graphicFrame>
        <p:nvGraphicFramePr>
          <p:cNvPr id="5" name="Table 5">
            <a:extLst>
              <a:ext uri="{FF2B5EF4-FFF2-40B4-BE49-F238E27FC236}">
                <a16:creationId xmlns:a16="http://schemas.microsoft.com/office/drawing/2014/main" id="{8258FC5C-82DC-470F-9BA4-525A32F5D024}"/>
              </a:ext>
            </a:extLst>
          </p:cNvPr>
          <p:cNvGraphicFramePr>
            <a:graphicFrameLocks noGrp="1"/>
          </p:cNvGraphicFramePr>
          <p:nvPr>
            <p:ph idx="1"/>
            <p:extLst>
              <p:ext uri="{D42A27DB-BD31-4B8C-83A1-F6EECF244321}">
                <p14:modId xmlns:p14="http://schemas.microsoft.com/office/powerpoint/2010/main" val="212711874"/>
              </p:ext>
            </p:extLst>
          </p:nvPr>
        </p:nvGraphicFramePr>
        <p:xfrm>
          <a:off x="677863" y="1778467"/>
          <a:ext cx="8596312" cy="3808600"/>
        </p:xfrm>
        <a:graphic>
          <a:graphicData uri="http://schemas.openxmlformats.org/drawingml/2006/table">
            <a:tbl>
              <a:tblPr firstRow="1" bandRow="1">
                <a:tableStyleId>{5C22544A-7EE6-4342-B048-85BDC9FD1C3A}</a:tableStyleId>
              </a:tblPr>
              <a:tblGrid>
                <a:gridCol w="4298156">
                  <a:extLst>
                    <a:ext uri="{9D8B030D-6E8A-4147-A177-3AD203B41FA5}">
                      <a16:colId xmlns:a16="http://schemas.microsoft.com/office/drawing/2014/main" val="3886003188"/>
                    </a:ext>
                  </a:extLst>
                </a:gridCol>
                <a:gridCol w="4298156">
                  <a:extLst>
                    <a:ext uri="{9D8B030D-6E8A-4147-A177-3AD203B41FA5}">
                      <a16:colId xmlns:a16="http://schemas.microsoft.com/office/drawing/2014/main" val="1286797999"/>
                    </a:ext>
                  </a:extLst>
                </a:gridCol>
              </a:tblGrid>
              <a:tr h="761720">
                <a:tc>
                  <a:txBody>
                    <a:bodyPr/>
                    <a:lstStyle/>
                    <a:p>
                      <a:pPr algn="ctr"/>
                      <a:r>
                        <a:rPr lang="en-US" sz="3600" dirty="0">
                          <a:latin typeface="Arial" panose="020B0604020202020204" pitchFamily="34" charset="0"/>
                          <a:cs typeface="Arial" panose="020B0604020202020204" pitchFamily="34" charset="0"/>
                        </a:rPr>
                        <a:t>Code</a:t>
                      </a:r>
                    </a:p>
                  </a:txBody>
                  <a:tcPr/>
                </a:tc>
                <a:tc>
                  <a:txBody>
                    <a:bodyPr/>
                    <a:lstStyle/>
                    <a:p>
                      <a:pPr algn="ctr"/>
                      <a:r>
                        <a:rPr lang="en-US" sz="3600" dirty="0">
                          <a:latin typeface="Arial" panose="020B0604020202020204" pitchFamily="34" charset="0"/>
                          <a:cs typeface="Arial" panose="020B0604020202020204" pitchFamily="34" charset="0"/>
                        </a:rPr>
                        <a:t>Time Range</a:t>
                      </a:r>
                    </a:p>
                  </a:txBody>
                  <a:tcPr/>
                </a:tc>
                <a:extLst>
                  <a:ext uri="{0D108BD9-81ED-4DB2-BD59-A6C34878D82A}">
                    <a16:rowId xmlns:a16="http://schemas.microsoft.com/office/drawing/2014/main" val="459834582"/>
                  </a:ext>
                </a:extLst>
              </a:tr>
              <a:tr h="761720">
                <a:tc>
                  <a:txBody>
                    <a:bodyPr/>
                    <a:lstStyle/>
                    <a:p>
                      <a:pPr algn="ctr"/>
                      <a:r>
                        <a:rPr lang="en-US" sz="3600" dirty="0">
                          <a:latin typeface="Arial" panose="020B0604020202020204" pitchFamily="34" charset="0"/>
                          <a:cs typeface="Arial" panose="020B0604020202020204" pitchFamily="34" charset="0"/>
                        </a:rPr>
                        <a:t>99202</a:t>
                      </a:r>
                    </a:p>
                  </a:txBody>
                  <a:tcPr/>
                </a:tc>
                <a:tc>
                  <a:txBody>
                    <a:bodyPr/>
                    <a:lstStyle/>
                    <a:p>
                      <a:pPr algn="ctr"/>
                      <a:r>
                        <a:rPr lang="en-US" sz="3600" dirty="0">
                          <a:latin typeface="Arial" panose="020B0604020202020204" pitchFamily="34" charset="0"/>
                          <a:cs typeface="Arial" panose="020B0604020202020204" pitchFamily="34" charset="0"/>
                        </a:rPr>
                        <a:t>15-29 min</a:t>
                      </a:r>
                    </a:p>
                  </a:txBody>
                  <a:tcPr/>
                </a:tc>
                <a:extLst>
                  <a:ext uri="{0D108BD9-81ED-4DB2-BD59-A6C34878D82A}">
                    <a16:rowId xmlns:a16="http://schemas.microsoft.com/office/drawing/2014/main" val="1993907006"/>
                  </a:ext>
                </a:extLst>
              </a:tr>
              <a:tr h="761720">
                <a:tc>
                  <a:txBody>
                    <a:bodyPr/>
                    <a:lstStyle/>
                    <a:p>
                      <a:pPr algn="ctr"/>
                      <a:r>
                        <a:rPr lang="en-US" sz="3600" dirty="0">
                          <a:latin typeface="Arial" panose="020B0604020202020204" pitchFamily="34" charset="0"/>
                          <a:cs typeface="Arial" panose="020B0604020202020204" pitchFamily="34" charset="0"/>
                        </a:rPr>
                        <a:t>99203</a:t>
                      </a:r>
                    </a:p>
                  </a:txBody>
                  <a:tcPr/>
                </a:tc>
                <a:tc>
                  <a:txBody>
                    <a:bodyPr/>
                    <a:lstStyle/>
                    <a:p>
                      <a:pPr algn="ctr"/>
                      <a:r>
                        <a:rPr lang="en-US" sz="3600" dirty="0">
                          <a:latin typeface="Arial" panose="020B0604020202020204" pitchFamily="34" charset="0"/>
                          <a:cs typeface="Arial" panose="020B0604020202020204" pitchFamily="34" charset="0"/>
                        </a:rPr>
                        <a:t>30-44 min</a:t>
                      </a:r>
                    </a:p>
                  </a:txBody>
                  <a:tcPr/>
                </a:tc>
                <a:extLst>
                  <a:ext uri="{0D108BD9-81ED-4DB2-BD59-A6C34878D82A}">
                    <a16:rowId xmlns:a16="http://schemas.microsoft.com/office/drawing/2014/main" val="1416318609"/>
                  </a:ext>
                </a:extLst>
              </a:tr>
              <a:tr h="761720">
                <a:tc>
                  <a:txBody>
                    <a:bodyPr/>
                    <a:lstStyle/>
                    <a:p>
                      <a:pPr algn="ctr"/>
                      <a:r>
                        <a:rPr lang="en-US" sz="3600" dirty="0">
                          <a:latin typeface="Arial" panose="020B0604020202020204" pitchFamily="34" charset="0"/>
                          <a:cs typeface="Arial" panose="020B0604020202020204" pitchFamily="34" charset="0"/>
                        </a:rPr>
                        <a:t>99204</a:t>
                      </a:r>
                    </a:p>
                  </a:txBody>
                  <a:tcPr/>
                </a:tc>
                <a:tc>
                  <a:txBody>
                    <a:bodyPr/>
                    <a:lstStyle/>
                    <a:p>
                      <a:pPr algn="ctr"/>
                      <a:r>
                        <a:rPr lang="en-US" sz="3600" dirty="0">
                          <a:latin typeface="Arial" panose="020B0604020202020204" pitchFamily="34" charset="0"/>
                          <a:cs typeface="Arial" panose="020B0604020202020204" pitchFamily="34" charset="0"/>
                        </a:rPr>
                        <a:t>45-59 min</a:t>
                      </a:r>
                    </a:p>
                  </a:txBody>
                  <a:tcPr/>
                </a:tc>
                <a:extLst>
                  <a:ext uri="{0D108BD9-81ED-4DB2-BD59-A6C34878D82A}">
                    <a16:rowId xmlns:a16="http://schemas.microsoft.com/office/drawing/2014/main" val="1288124939"/>
                  </a:ext>
                </a:extLst>
              </a:tr>
              <a:tr h="761720">
                <a:tc>
                  <a:txBody>
                    <a:bodyPr/>
                    <a:lstStyle/>
                    <a:p>
                      <a:pPr algn="ctr"/>
                      <a:r>
                        <a:rPr lang="en-US" sz="3600" dirty="0">
                          <a:latin typeface="Arial" panose="020B0604020202020204" pitchFamily="34" charset="0"/>
                          <a:cs typeface="Arial" panose="020B0604020202020204" pitchFamily="34" charset="0"/>
                        </a:rPr>
                        <a:t>99205</a:t>
                      </a:r>
                    </a:p>
                  </a:txBody>
                  <a:tcPr/>
                </a:tc>
                <a:tc>
                  <a:txBody>
                    <a:bodyPr/>
                    <a:lstStyle/>
                    <a:p>
                      <a:pPr algn="ctr"/>
                      <a:r>
                        <a:rPr lang="en-US" sz="3600" dirty="0">
                          <a:latin typeface="Arial" panose="020B0604020202020204" pitchFamily="34" charset="0"/>
                          <a:cs typeface="Arial" panose="020B0604020202020204" pitchFamily="34" charset="0"/>
                        </a:rPr>
                        <a:t>60-74 min</a:t>
                      </a:r>
                    </a:p>
                  </a:txBody>
                  <a:tcPr/>
                </a:tc>
                <a:extLst>
                  <a:ext uri="{0D108BD9-81ED-4DB2-BD59-A6C34878D82A}">
                    <a16:rowId xmlns:a16="http://schemas.microsoft.com/office/drawing/2014/main" val="3623632548"/>
                  </a:ext>
                </a:extLst>
              </a:tr>
            </a:tbl>
          </a:graphicData>
        </a:graphic>
      </p:graphicFrame>
      <p:sp>
        <p:nvSpPr>
          <p:cNvPr id="4" name="Slide Number Placeholder 3">
            <a:extLst>
              <a:ext uri="{FF2B5EF4-FFF2-40B4-BE49-F238E27FC236}">
                <a16:creationId xmlns:a16="http://schemas.microsoft.com/office/drawing/2014/main" id="{6211347A-15BB-47C0-A3EB-09F582DC6EB7}"/>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7595770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AA959-5604-4696-AA43-3BCD3BEDAB74}"/>
              </a:ext>
            </a:extLst>
          </p:cNvPr>
          <p:cNvSpPr>
            <a:spLocks noGrp="1"/>
          </p:cNvSpPr>
          <p:nvPr>
            <p:ph type="title"/>
          </p:nvPr>
        </p:nvSpPr>
        <p:spPr>
          <a:xfrm>
            <a:off x="92279" y="504854"/>
            <a:ext cx="9462782" cy="1425546"/>
          </a:xfrm>
        </p:spPr>
        <p:txBody>
          <a:bodyPr>
            <a:noAutofit/>
          </a:bodyPr>
          <a:lstStyle/>
          <a:p>
            <a:pPr algn="ctr"/>
            <a: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Time Ranges for Established Patient</a:t>
            </a:r>
          </a:p>
        </p:txBody>
      </p:sp>
      <p:graphicFrame>
        <p:nvGraphicFramePr>
          <p:cNvPr id="5" name="Table 5">
            <a:extLst>
              <a:ext uri="{FF2B5EF4-FFF2-40B4-BE49-F238E27FC236}">
                <a16:creationId xmlns:a16="http://schemas.microsoft.com/office/drawing/2014/main" id="{647F0926-7423-4E18-B1AF-858EF04AF861}"/>
              </a:ext>
            </a:extLst>
          </p:cNvPr>
          <p:cNvGraphicFramePr>
            <a:graphicFrameLocks noGrp="1"/>
          </p:cNvGraphicFramePr>
          <p:nvPr>
            <p:ph idx="1"/>
            <p:extLst>
              <p:ext uri="{D42A27DB-BD31-4B8C-83A1-F6EECF244321}">
                <p14:modId xmlns:p14="http://schemas.microsoft.com/office/powerpoint/2010/main" val="868733826"/>
              </p:ext>
            </p:extLst>
          </p:nvPr>
        </p:nvGraphicFramePr>
        <p:xfrm>
          <a:off x="677863" y="1644242"/>
          <a:ext cx="8596312" cy="4356828"/>
        </p:xfrm>
        <a:graphic>
          <a:graphicData uri="http://schemas.openxmlformats.org/drawingml/2006/table">
            <a:tbl>
              <a:tblPr firstRow="1" bandRow="1">
                <a:tableStyleId>{5C22544A-7EE6-4342-B048-85BDC9FD1C3A}</a:tableStyleId>
              </a:tblPr>
              <a:tblGrid>
                <a:gridCol w="4298156">
                  <a:extLst>
                    <a:ext uri="{9D8B030D-6E8A-4147-A177-3AD203B41FA5}">
                      <a16:colId xmlns:a16="http://schemas.microsoft.com/office/drawing/2014/main" val="3649700367"/>
                    </a:ext>
                  </a:extLst>
                </a:gridCol>
                <a:gridCol w="4298156">
                  <a:extLst>
                    <a:ext uri="{9D8B030D-6E8A-4147-A177-3AD203B41FA5}">
                      <a16:colId xmlns:a16="http://schemas.microsoft.com/office/drawing/2014/main" val="2107189364"/>
                    </a:ext>
                  </a:extLst>
                </a:gridCol>
              </a:tblGrid>
              <a:tr h="726138">
                <a:tc>
                  <a:txBody>
                    <a:bodyPr/>
                    <a:lstStyle/>
                    <a:p>
                      <a:pPr algn="ctr"/>
                      <a:r>
                        <a:rPr lang="en-US" sz="3600" dirty="0">
                          <a:latin typeface="Arial" panose="020B0604020202020204" pitchFamily="34" charset="0"/>
                          <a:cs typeface="Arial" panose="020B0604020202020204" pitchFamily="34" charset="0"/>
                        </a:rPr>
                        <a:t>Code</a:t>
                      </a:r>
                    </a:p>
                  </a:txBody>
                  <a:tcPr/>
                </a:tc>
                <a:tc>
                  <a:txBody>
                    <a:bodyPr/>
                    <a:lstStyle/>
                    <a:p>
                      <a:pPr algn="ctr"/>
                      <a:r>
                        <a:rPr lang="en-US" sz="3600" dirty="0">
                          <a:latin typeface="Arial" panose="020B0604020202020204" pitchFamily="34" charset="0"/>
                          <a:cs typeface="Arial" panose="020B0604020202020204" pitchFamily="34" charset="0"/>
                        </a:rPr>
                        <a:t>Time Range</a:t>
                      </a:r>
                    </a:p>
                  </a:txBody>
                  <a:tcPr/>
                </a:tc>
                <a:extLst>
                  <a:ext uri="{0D108BD9-81ED-4DB2-BD59-A6C34878D82A}">
                    <a16:rowId xmlns:a16="http://schemas.microsoft.com/office/drawing/2014/main" val="1134641396"/>
                  </a:ext>
                </a:extLst>
              </a:tr>
              <a:tr h="726138">
                <a:tc>
                  <a:txBody>
                    <a:bodyPr/>
                    <a:lstStyle/>
                    <a:p>
                      <a:pPr algn="ctr"/>
                      <a:r>
                        <a:rPr lang="en-US" sz="3600" dirty="0">
                          <a:latin typeface="Arial" panose="020B0604020202020204" pitchFamily="34" charset="0"/>
                          <a:cs typeface="Arial" panose="020B0604020202020204" pitchFamily="34" charset="0"/>
                        </a:rPr>
                        <a:t>99211</a:t>
                      </a:r>
                    </a:p>
                  </a:txBody>
                  <a:tcPr/>
                </a:tc>
                <a:tc>
                  <a:txBody>
                    <a:bodyPr/>
                    <a:lstStyle/>
                    <a:p>
                      <a:pPr algn="ctr"/>
                      <a:r>
                        <a:rPr lang="en-US" sz="3600" dirty="0">
                          <a:latin typeface="Arial" panose="020B0604020202020204" pitchFamily="34" charset="0"/>
                          <a:cs typeface="Arial" panose="020B0604020202020204" pitchFamily="34" charset="0"/>
                        </a:rPr>
                        <a:t>N/A</a:t>
                      </a:r>
                    </a:p>
                  </a:txBody>
                  <a:tcPr/>
                </a:tc>
                <a:extLst>
                  <a:ext uri="{0D108BD9-81ED-4DB2-BD59-A6C34878D82A}">
                    <a16:rowId xmlns:a16="http://schemas.microsoft.com/office/drawing/2014/main" val="3527979562"/>
                  </a:ext>
                </a:extLst>
              </a:tr>
              <a:tr h="726138">
                <a:tc>
                  <a:txBody>
                    <a:bodyPr/>
                    <a:lstStyle/>
                    <a:p>
                      <a:pPr algn="ctr"/>
                      <a:r>
                        <a:rPr lang="en-US" sz="3600" dirty="0">
                          <a:latin typeface="Arial" panose="020B0604020202020204" pitchFamily="34" charset="0"/>
                          <a:cs typeface="Arial" panose="020B0604020202020204" pitchFamily="34" charset="0"/>
                        </a:rPr>
                        <a:t>99212</a:t>
                      </a:r>
                    </a:p>
                  </a:txBody>
                  <a:tcPr/>
                </a:tc>
                <a:tc>
                  <a:txBody>
                    <a:bodyPr/>
                    <a:lstStyle/>
                    <a:p>
                      <a:pPr algn="ctr"/>
                      <a:r>
                        <a:rPr lang="en-US" sz="3600" dirty="0">
                          <a:latin typeface="Arial" panose="020B0604020202020204" pitchFamily="34" charset="0"/>
                          <a:cs typeface="Arial" panose="020B0604020202020204" pitchFamily="34" charset="0"/>
                        </a:rPr>
                        <a:t>10-19 min</a:t>
                      </a:r>
                    </a:p>
                  </a:txBody>
                  <a:tcPr/>
                </a:tc>
                <a:extLst>
                  <a:ext uri="{0D108BD9-81ED-4DB2-BD59-A6C34878D82A}">
                    <a16:rowId xmlns:a16="http://schemas.microsoft.com/office/drawing/2014/main" val="2683268374"/>
                  </a:ext>
                </a:extLst>
              </a:tr>
              <a:tr h="726138">
                <a:tc>
                  <a:txBody>
                    <a:bodyPr/>
                    <a:lstStyle/>
                    <a:p>
                      <a:pPr algn="ctr"/>
                      <a:r>
                        <a:rPr lang="en-US" sz="3600" dirty="0">
                          <a:latin typeface="Arial" panose="020B0604020202020204" pitchFamily="34" charset="0"/>
                          <a:cs typeface="Arial" panose="020B0604020202020204" pitchFamily="34" charset="0"/>
                        </a:rPr>
                        <a:t>99213</a:t>
                      </a:r>
                    </a:p>
                  </a:txBody>
                  <a:tcPr/>
                </a:tc>
                <a:tc>
                  <a:txBody>
                    <a:bodyPr/>
                    <a:lstStyle/>
                    <a:p>
                      <a:pPr algn="ctr"/>
                      <a:r>
                        <a:rPr lang="en-US" sz="3600" dirty="0">
                          <a:latin typeface="Arial" panose="020B0604020202020204" pitchFamily="34" charset="0"/>
                          <a:cs typeface="Arial" panose="020B0604020202020204" pitchFamily="34" charset="0"/>
                        </a:rPr>
                        <a:t>20-29 min</a:t>
                      </a:r>
                    </a:p>
                  </a:txBody>
                  <a:tcPr/>
                </a:tc>
                <a:extLst>
                  <a:ext uri="{0D108BD9-81ED-4DB2-BD59-A6C34878D82A}">
                    <a16:rowId xmlns:a16="http://schemas.microsoft.com/office/drawing/2014/main" val="418670625"/>
                  </a:ext>
                </a:extLst>
              </a:tr>
              <a:tr h="726138">
                <a:tc>
                  <a:txBody>
                    <a:bodyPr/>
                    <a:lstStyle/>
                    <a:p>
                      <a:pPr algn="ctr"/>
                      <a:r>
                        <a:rPr lang="en-US" sz="3600" dirty="0">
                          <a:latin typeface="Arial" panose="020B0604020202020204" pitchFamily="34" charset="0"/>
                          <a:cs typeface="Arial" panose="020B0604020202020204" pitchFamily="34" charset="0"/>
                        </a:rPr>
                        <a:t>99214</a:t>
                      </a:r>
                    </a:p>
                  </a:txBody>
                  <a:tcPr/>
                </a:tc>
                <a:tc>
                  <a:txBody>
                    <a:bodyPr/>
                    <a:lstStyle/>
                    <a:p>
                      <a:pPr algn="ctr"/>
                      <a:r>
                        <a:rPr lang="en-US" sz="3600" dirty="0">
                          <a:latin typeface="Arial" panose="020B0604020202020204" pitchFamily="34" charset="0"/>
                          <a:cs typeface="Arial" panose="020B0604020202020204" pitchFamily="34" charset="0"/>
                        </a:rPr>
                        <a:t>30-39 min</a:t>
                      </a:r>
                    </a:p>
                  </a:txBody>
                  <a:tcPr/>
                </a:tc>
                <a:extLst>
                  <a:ext uri="{0D108BD9-81ED-4DB2-BD59-A6C34878D82A}">
                    <a16:rowId xmlns:a16="http://schemas.microsoft.com/office/drawing/2014/main" val="3466236415"/>
                  </a:ext>
                </a:extLst>
              </a:tr>
              <a:tr h="726138">
                <a:tc>
                  <a:txBody>
                    <a:bodyPr/>
                    <a:lstStyle/>
                    <a:p>
                      <a:pPr algn="ctr"/>
                      <a:r>
                        <a:rPr lang="en-US" sz="3600" dirty="0">
                          <a:latin typeface="Arial" panose="020B0604020202020204" pitchFamily="34" charset="0"/>
                          <a:cs typeface="Arial" panose="020B0604020202020204" pitchFamily="34" charset="0"/>
                        </a:rPr>
                        <a:t>99215</a:t>
                      </a:r>
                    </a:p>
                  </a:txBody>
                  <a:tcPr/>
                </a:tc>
                <a:tc>
                  <a:txBody>
                    <a:bodyPr/>
                    <a:lstStyle/>
                    <a:p>
                      <a:pPr algn="ctr"/>
                      <a:r>
                        <a:rPr lang="en-US" sz="3600" dirty="0">
                          <a:latin typeface="Arial" panose="020B0604020202020204" pitchFamily="34" charset="0"/>
                          <a:cs typeface="Arial" panose="020B0604020202020204" pitchFamily="34" charset="0"/>
                        </a:rPr>
                        <a:t>40-54 min</a:t>
                      </a:r>
                    </a:p>
                  </a:txBody>
                  <a:tcPr/>
                </a:tc>
                <a:extLst>
                  <a:ext uri="{0D108BD9-81ED-4DB2-BD59-A6C34878D82A}">
                    <a16:rowId xmlns:a16="http://schemas.microsoft.com/office/drawing/2014/main" val="3962551457"/>
                  </a:ext>
                </a:extLst>
              </a:tr>
            </a:tbl>
          </a:graphicData>
        </a:graphic>
      </p:graphicFrame>
      <p:sp>
        <p:nvSpPr>
          <p:cNvPr id="4" name="Slide Number Placeholder 3">
            <a:extLst>
              <a:ext uri="{FF2B5EF4-FFF2-40B4-BE49-F238E27FC236}">
                <a16:creationId xmlns:a16="http://schemas.microsoft.com/office/drawing/2014/main" id="{BEA76A41-1634-4A25-93E1-3F9216ED330E}"/>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60494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571AE-E808-47ED-B10C-3321AF60F018}"/>
              </a:ext>
            </a:extLst>
          </p:cNvPr>
          <p:cNvSpPr>
            <a:spLocks noGrp="1"/>
          </p:cNvSpPr>
          <p:nvPr>
            <p:ph type="title"/>
          </p:nvPr>
        </p:nvSpPr>
        <p:spPr>
          <a:xfrm>
            <a:off x="369116" y="272716"/>
            <a:ext cx="8928949" cy="1090863"/>
          </a:xfrm>
        </p:spPr>
        <p:txBody>
          <a:bodyPr>
            <a:noAutofit/>
          </a:bodyPr>
          <a:lstStyle/>
          <a:p>
            <a:pPr algn="ctr"/>
            <a: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Adding Up Time Spent </a:t>
            </a:r>
          </a:p>
        </p:txBody>
      </p:sp>
      <p:sp>
        <p:nvSpPr>
          <p:cNvPr id="3" name="Content Placeholder 2">
            <a:extLst>
              <a:ext uri="{FF2B5EF4-FFF2-40B4-BE49-F238E27FC236}">
                <a16:creationId xmlns:a16="http://schemas.microsoft.com/office/drawing/2014/main" id="{5EDB7A7E-8BDC-4FBB-A33C-0786FD6E5FAE}"/>
              </a:ext>
            </a:extLst>
          </p:cNvPr>
          <p:cNvSpPr>
            <a:spLocks noGrp="1"/>
          </p:cNvSpPr>
          <p:nvPr>
            <p:ph idx="1"/>
          </p:nvPr>
        </p:nvSpPr>
        <p:spPr>
          <a:xfrm>
            <a:off x="369116" y="1211178"/>
            <a:ext cx="9437613" cy="5037221"/>
          </a:xfrm>
        </p:spPr>
        <p:txBody>
          <a:bodyPr>
            <a:noAutofit/>
          </a:bodyPr>
          <a:lstStyle/>
          <a:p>
            <a:r>
              <a:rPr lang="en-US" sz="2000" dirty="0">
                <a:latin typeface="Arial" panose="020B0604020202020204" pitchFamily="34" charset="0"/>
                <a:cs typeface="Arial" panose="020B0604020202020204" pitchFamily="34" charset="0"/>
              </a:rPr>
              <a:t>Preparing to see the patient, i.e., review of tests </a:t>
            </a:r>
          </a:p>
          <a:p>
            <a:r>
              <a:rPr lang="en-US" sz="2000" dirty="0">
                <a:latin typeface="Arial" panose="020B0604020202020204" pitchFamily="34" charset="0"/>
                <a:cs typeface="Arial" panose="020B0604020202020204" pitchFamily="34" charset="0"/>
              </a:rPr>
              <a:t>Obtaining and/or reviewing separately obtained history </a:t>
            </a:r>
          </a:p>
          <a:p>
            <a:r>
              <a:rPr lang="en-US" sz="2000" dirty="0">
                <a:latin typeface="Arial" panose="020B0604020202020204" pitchFamily="34" charset="0"/>
                <a:cs typeface="Arial" panose="020B0604020202020204" pitchFamily="34" charset="0"/>
              </a:rPr>
              <a:t>Performing a medically appropriate examination and/or evaluation</a:t>
            </a:r>
          </a:p>
          <a:p>
            <a:r>
              <a:rPr lang="en-US" sz="2000" dirty="0">
                <a:latin typeface="Arial" panose="020B0604020202020204" pitchFamily="34" charset="0"/>
                <a:cs typeface="Arial" panose="020B0604020202020204" pitchFamily="34" charset="0"/>
              </a:rPr>
              <a:t>Counseling &amp; educating the patient/family/caregiver</a:t>
            </a:r>
          </a:p>
          <a:p>
            <a:r>
              <a:rPr lang="en-US" sz="2000" dirty="0">
                <a:latin typeface="Arial" panose="020B0604020202020204" pitchFamily="34" charset="0"/>
                <a:cs typeface="Arial" panose="020B0604020202020204" pitchFamily="34" charset="0"/>
              </a:rPr>
              <a:t>Ordering medications, tests, or procedures</a:t>
            </a:r>
          </a:p>
          <a:p>
            <a:r>
              <a:rPr lang="en-US" sz="2000" dirty="0">
                <a:latin typeface="Arial" panose="020B0604020202020204" pitchFamily="34" charset="0"/>
                <a:cs typeface="Arial" panose="020B0604020202020204" pitchFamily="34" charset="0"/>
              </a:rPr>
              <a:t>Referring &amp; communicating with other health care professionals (when not separately reported)</a:t>
            </a:r>
          </a:p>
          <a:p>
            <a:r>
              <a:rPr lang="en-US" sz="2000" dirty="0">
                <a:latin typeface="Arial" panose="020B0604020202020204" pitchFamily="34" charset="0"/>
                <a:cs typeface="Arial" panose="020B0604020202020204" pitchFamily="34" charset="0"/>
              </a:rPr>
              <a:t>Documenting clinical information in the electronic or other health record</a:t>
            </a:r>
          </a:p>
          <a:p>
            <a:r>
              <a:rPr lang="en-US" sz="2000" dirty="0">
                <a:latin typeface="Arial" panose="020B0604020202020204" pitchFamily="34" charset="0"/>
                <a:cs typeface="Arial" panose="020B0604020202020204" pitchFamily="34" charset="0"/>
              </a:rPr>
              <a:t>Independently interpreting results (not separately reportable) and communicating results to the patient/family/caregiver</a:t>
            </a:r>
          </a:p>
          <a:p>
            <a:r>
              <a:rPr lang="en-US" sz="2000" dirty="0">
                <a:latin typeface="Arial" panose="020B0604020202020204" pitchFamily="34" charset="0"/>
                <a:cs typeface="Arial" panose="020B0604020202020204" pitchFamily="34" charset="0"/>
              </a:rPr>
              <a:t>Care coordination (not separately reported) </a:t>
            </a:r>
          </a:p>
          <a:p>
            <a:r>
              <a:rPr lang="en-US" sz="2000" dirty="0">
                <a:solidFill>
                  <a:schemeClr val="accent2"/>
                </a:solidFill>
                <a:latin typeface="Arial" panose="020B0604020202020204" pitchFamily="34" charset="0"/>
                <a:cs typeface="Arial" panose="020B0604020202020204" pitchFamily="34" charset="0"/>
              </a:rPr>
              <a:t>All this fun stuff on the date of the encounter would be included in the time spent , even if not face-to face with the patient.</a:t>
            </a:r>
          </a:p>
        </p:txBody>
      </p:sp>
      <p:sp>
        <p:nvSpPr>
          <p:cNvPr id="4" name="Slide Number Placeholder 3">
            <a:extLst>
              <a:ext uri="{FF2B5EF4-FFF2-40B4-BE49-F238E27FC236}">
                <a16:creationId xmlns:a16="http://schemas.microsoft.com/office/drawing/2014/main" id="{F2F453B5-711B-4D9F-915A-495AEAE7A904}"/>
              </a:ext>
            </a:extLst>
          </p:cNvPr>
          <p:cNvSpPr>
            <a:spLocks noGrp="1"/>
          </p:cNvSpPr>
          <p:nvPr>
            <p:ph type="sldNum" sz="quarter" idx="12"/>
          </p:nvPr>
        </p:nvSpPr>
        <p:spPr/>
        <p:txBody>
          <a:bodyPr/>
          <a:lstStyle/>
          <a:p>
            <a:endParaRPr lang="en-US" dirty="0"/>
          </a:p>
          <a:p>
            <a:fld id="{D57F1E4F-1CFF-5643-939E-217C01CDF565}" type="slidenum">
              <a:rPr lang="en-US" smtClean="0"/>
              <a:pPr/>
              <a:t>34</a:t>
            </a:fld>
            <a:endParaRPr lang="en-US" dirty="0"/>
          </a:p>
        </p:txBody>
      </p:sp>
      <p:pic>
        <p:nvPicPr>
          <p:cNvPr id="5" name="Picture 4">
            <a:extLst>
              <a:ext uri="{FF2B5EF4-FFF2-40B4-BE49-F238E27FC236}">
                <a16:creationId xmlns:a16="http://schemas.microsoft.com/office/drawing/2014/main" id="{D891E76F-3C0F-460C-B14C-C8024B4158AE}"/>
              </a:ext>
            </a:extLst>
          </p:cNvPr>
          <p:cNvPicPr>
            <a:picLocks noChangeAspect="1"/>
          </p:cNvPicPr>
          <p:nvPr/>
        </p:nvPicPr>
        <p:blipFill>
          <a:blip r:embed="rId2"/>
          <a:stretch>
            <a:fillRect/>
          </a:stretch>
        </p:blipFill>
        <p:spPr>
          <a:xfrm>
            <a:off x="8489995" y="2078949"/>
            <a:ext cx="1151360" cy="1151360"/>
          </a:xfrm>
          <a:prstGeom prst="rect">
            <a:avLst/>
          </a:prstGeom>
        </p:spPr>
      </p:pic>
    </p:spTree>
    <p:extLst>
      <p:ext uri="{BB962C8B-B14F-4D97-AF65-F5344CB8AC3E}">
        <p14:creationId xmlns:p14="http://schemas.microsoft.com/office/powerpoint/2010/main" val="2557714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CD53B-C05E-4F35-923D-431018D231D7}"/>
              </a:ext>
            </a:extLst>
          </p:cNvPr>
          <p:cNvSpPr>
            <a:spLocks noGrp="1"/>
          </p:cNvSpPr>
          <p:nvPr>
            <p:ph type="title"/>
          </p:nvPr>
        </p:nvSpPr>
        <p:spPr>
          <a:xfrm>
            <a:off x="293615" y="125836"/>
            <a:ext cx="9353724" cy="931178"/>
          </a:xfrm>
        </p:spPr>
        <p:txBody>
          <a:bodyPr>
            <a:normAutofit/>
          </a:bodyPr>
          <a:lstStyle/>
          <a:p>
            <a:pPr algn="ctr"/>
            <a: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But Be Careful!</a:t>
            </a:r>
          </a:p>
        </p:txBody>
      </p:sp>
      <p:sp>
        <p:nvSpPr>
          <p:cNvPr id="3" name="Content Placeholder 2">
            <a:extLst>
              <a:ext uri="{FF2B5EF4-FFF2-40B4-BE49-F238E27FC236}">
                <a16:creationId xmlns:a16="http://schemas.microsoft.com/office/drawing/2014/main" id="{CB0094B8-1CB1-4E6D-B585-6359F2C28982}"/>
              </a:ext>
            </a:extLst>
          </p:cNvPr>
          <p:cNvSpPr>
            <a:spLocks noGrp="1"/>
          </p:cNvSpPr>
          <p:nvPr>
            <p:ph idx="1"/>
          </p:nvPr>
        </p:nvSpPr>
        <p:spPr>
          <a:xfrm>
            <a:off x="414643" y="1057014"/>
            <a:ext cx="9048139" cy="5083727"/>
          </a:xfrm>
        </p:spPr>
        <p:txBody>
          <a:bodyPr>
            <a:normAutofit fontScale="92500"/>
          </a:bodyPr>
          <a:lstStyle/>
          <a:p>
            <a:pPr algn="l"/>
            <a:r>
              <a:rPr lang="en-US" sz="2400" b="0" i="0" dirty="0">
                <a:solidFill>
                  <a:srgbClr val="373A3C"/>
                </a:solidFill>
                <a:effectLst/>
                <a:latin typeface="Arial" panose="020B0604020202020204" pitchFamily="34" charset="0"/>
                <a:cs typeface="Arial" panose="020B0604020202020204" pitchFamily="34" charset="0"/>
              </a:rPr>
              <a:t>Providers aren’t required to itemize their time, but the documentation must clearly indicate the nature of services performed.</a:t>
            </a:r>
          </a:p>
          <a:p>
            <a:pPr lvl="1"/>
            <a:r>
              <a:rPr lang="en-US" sz="2200" b="0" i="0" dirty="0">
                <a:solidFill>
                  <a:srgbClr val="373A3C"/>
                </a:solidFill>
                <a:effectLst/>
                <a:latin typeface="Arial" panose="020B0604020202020204" pitchFamily="34" charset="0"/>
                <a:cs typeface="Arial" panose="020B0604020202020204" pitchFamily="34" charset="0"/>
              </a:rPr>
              <a:t>“I spent an hour on the phone after the patient’s appointment” is not sufficient. </a:t>
            </a:r>
            <a:endParaRPr lang="en-US" sz="2200" dirty="0">
              <a:solidFill>
                <a:srgbClr val="373A3C"/>
              </a:solidFill>
              <a:latin typeface="Arial" panose="020B0604020202020204" pitchFamily="34" charset="0"/>
              <a:cs typeface="Arial" panose="020B0604020202020204" pitchFamily="34" charset="0"/>
            </a:endParaRPr>
          </a:p>
          <a:p>
            <a:pPr algn="l"/>
            <a:r>
              <a:rPr lang="en-US" sz="2400" b="0" i="0" dirty="0">
                <a:solidFill>
                  <a:srgbClr val="373A3C"/>
                </a:solidFill>
                <a:effectLst/>
                <a:latin typeface="Arial" panose="020B0604020202020204" pitchFamily="34" charset="0"/>
                <a:cs typeface="Arial" panose="020B0604020202020204" pitchFamily="34" charset="0"/>
              </a:rPr>
              <a:t>Documentation must indicate amount of time for separately reported services not included in total time for E&amp;M selection.</a:t>
            </a:r>
          </a:p>
          <a:p>
            <a:pPr lvl="1"/>
            <a:r>
              <a:rPr lang="en-US" sz="2200" dirty="0">
                <a:solidFill>
                  <a:srgbClr val="373A3C"/>
                </a:solidFill>
                <a:latin typeface="Arial" panose="020B0604020202020204" pitchFamily="34" charset="0"/>
                <a:cs typeface="Arial" panose="020B0604020202020204" pitchFamily="34" charset="0"/>
              </a:rPr>
              <a:t>When reporting both an E&amp;M service by time and a minor procedure, documenting “total patient care time 30 minutes” is not sufficient.</a:t>
            </a:r>
            <a:r>
              <a:rPr lang="en-US" sz="2200" b="0" i="0" dirty="0">
                <a:solidFill>
                  <a:srgbClr val="373A3C"/>
                </a:solidFill>
                <a:effectLst/>
                <a:latin typeface="Arial" panose="020B0604020202020204" pitchFamily="34" charset="0"/>
                <a:cs typeface="Arial" panose="020B0604020202020204" pitchFamily="34" charset="0"/>
              </a:rPr>
              <a:t> </a:t>
            </a:r>
          </a:p>
          <a:p>
            <a:r>
              <a:rPr lang="en-US" sz="2400" dirty="0">
                <a:solidFill>
                  <a:srgbClr val="373A3C"/>
                </a:solidFill>
                <a:latin typeface="Arial" panose="020B0604020202020204" pitchFamily="34" charset="0"/>
                <a:cs typeface="Arial" panose="020B0604020202020204" pitchFamily="34" charset="0"/>
              </a:rPr>
              <a:t>Documentation must support </a:t>
            </a:r>
            <a:r>
              <a:rPr lang="en-US" sz="2400" dirty="0">
                <a:solidFill>
                  <a:srgbClr val="373A3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medical necessity </a:t>
            </a:r>
            <a:r>
              <a:rPr lang="en-US" sz="2400" dirty="0">
                <a:solidFill>
                  <a:srgbClr val="373A3C"/>
                </a:solidFill>
                <a:latin typeface="Arial" panose="020B0604020202020204" pitchFamily="34" charset="0"/>
                <a:cs typeface="Arial" panose="020B0604020202020204" pitchFamily="34" charset="0"/>
              </a:rPr>
              <a:t>of time spent on patient encounter. </a:t>
            </a:r>
            <a:endParaRPr lang="en-US" sz="2400" b="0" i="0" dirty="0">
              <a:solidFill>
                <a:srgbClr val="373A3C"/>
              </a:solidFill>
              <a:effectLst/>
              <a:latin typeface="Arial" panose="020B0604020202020204" pitchFamily="34" charset="0"/>
              <a:cs typeface="Arial" panose="020B0604020202020204" pitchFamily="34" charset="0"/>
            </a:endParaRPr>
          </a:p>
          <a:p>
            <a:pPr lvl="1"/>
            <a:r>
              <a:rPr lang="en-US" sz="2200" dirty="0">
                <a:solidFill>
                  <a:srgbClr val="373A3C"/>
                </a:solidFill>
                <a:latin typeface="Arial" panose="020B0604020202020204" pitchFamily="34" charset="0"/>
                <a:cs typeface="Arial" panose="020B0604020202020204" pitchFamily="34" charset="0"/>
              </a:rPr>
              <a:t>For example, it </a:t>
            </a:r>
            <a:r>
              <a:rPr lang="en-US" sz="2200" b="0" i="0" dirty="0">
                <a:solidFill>
                  <a:srgbClr val="373A3C"/>
                </a:solidFill>
                <a:effectLst/>
                <a:latin typeface="Arial" panose="020B0604020202020204" pitchFamily="34" charset="0"/>
                <a:cs typeface="Arial" panose="020B0604020202020204" pitchFamily="34" charset="0"/>
              </a:rPr>
              <a:t>will be difficult</a:t>
            </a:r>
            <a:r>
              <a:rPr lang="en-US" sz="2200" dirty="0">
                <a:solidFill>
                  <a:srgbClr val="373A3C"/>
                </a:solidFill>
                <a:latin typeface="Arial" panose="020B0604020202020204" pitchFamily="34" charset="0"/>
                <a:cs typeface="Arial" panose="020B0604020202020204" pitchFamily="34" charset="0"/>
              </a:rPr>
              <a:t> to </a:t>
            </a:r>
            <a:r>
              <a:rPr lang="en-US" sz="2200" b="0" i="0" dirty="0">
                <a:solidFill>
                  <a:srgbClr val="373A3C"/>
                </a:solidFill>
                <a:effectLst/>
                <a:latin typeface="Arial" panose="020B0604020202020204" pitchFamily="34" charset="0"/>
                <a:cs typeface="Arial" panose="020B0604020202020204" pitchFamily="34" charset="0"/>
              </a:rPr>
              <a:t>justify a 50-minute visit documented and billed as 99215 with a diagnosis of strep throat &amp; no other information.  Correct?</a:t>
            </a:r>
          </a:p>
          <a:p>
            <a:endParaRPr lang="en-US" dirty="0"/>
          </a:p>
        </p:txBody>
      </p:sp>
      <p:sp>
        <p:nvSpPr>
          <p:cNvPr id="4" name="Slide Number Placeholder 3">
            <a:extLst>
              <a:ext uri="{FF2B5EF4-FFF2-40B4-BE49-F238E27FC236}">
                <a16:creationId xmlns:a16="http://schemas.microsoft.com/office/drawing/2014/main" id="{B3CF22C8-1494-4D49-9350-EC3E2A3E65F3}"/>
              </a:ext>
            </a:extLst>
          </p:cNvPr>
          <p:cNvSpPr>
            <a:spLocks noGrp="1"/>
          </p:cNvSpPr>
          <p:nvPr>
            <p:ph type="sldNum" sz="quarter" idx="12"/>
          </p:nvPr>
        </p:nvSpPr>
        <p:spPr/>
        <p:txBody>
          <a:bodyPr/>
          <a:lstStyle/>
          <a:p>
            <a:fld id="{D57F1E4F-1CFF-5643-939E-217C01CDF565}" type="slidenum">
              <a:rPr lang="en-US" smtClean="0"/>
              <a:pPr/>
              <a:t>35</a:t>
            </a:fld>
            <a:endParaRPr lang="en-US" dirty="0"/>
          </a:p>
        </p:txBody>
      </p:sp>
      <p:pic>
        <p:nvPicPr>
          <p:cNvPr id="6" name="Picture 5">
            <a:extLst>
              <a:ext uri="{FF2B5EF4-FFF2-40B4-BE49-F238E27FC236}">
                <a16:creationId xmlns:a16="http://schemas.microsoft.com/office/drawing/2014/main" id="{23531007-591C-42D3-BFAB-2C8FB6C54B7F}"/>
              </a:ext>
            </a:extLst>
          </p:cNvPr>
          <p:cNvPicPr>
            <a:picLocks noChangeAspect="1"/>
          </p:cNvPicPr>
          <p:nvPr/>
        </p:nvPicPr>
        <p:blipFill rotWithShape="1">
          <a:blip r:embed="rId2"/>
          <a:srcRect l="11658" t="1393" r="11579" b="1"/>
          <a:stretch/>
        </p:blipFill>
        <p:spPr>
          <a:xfrm>
            <a:off x="7004111" y="5589574"/>
            <a:ext cx="1007375" cy="1102333"/>
          </a:xfrm>
          <a:prstGeom prst="rect">
            <a:avLst/>
          </a:prstGeom>
        </p:spPr>
      </p:pic>
    </p:spTree>
    <p:extLst>
      <p:ext uri="{BB962C8B-B14F-4D97-AF65-F5344CB8AC3E}">
        <p14:creationId xmlns:p14="http://schemas.microsoft.com/office/powerpoint/2010/main" val="23160349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C3D3E-F90C-4B6D-98F9-4E35E714643D}"/>
              </a:ext>
            </a:extLst>
          </p:cNvPr>
          <p:cNvSpPr>
            <a:spLocks noGrp="1"/>
          </p:cNvSpPr>
          <p:nvPr>
            <p:ph type="title"/>
          </p:nvPr>
        </p:nvSpPr>
        <p:spPr>
          <a:xfrm>
            <a:off x="677334" y="260060"/>
            <a:ext cx="8596668" cy="1174458"/>
          </a:xfrm>
        </p:spPr>
        <p:txBody>
          <a:bodyPr>
            <a:normAutofit/>
          </a:bodyPr>
          <a:lstStyle/>
          <a:p>
            <a:pPr algn="ctr"/>
            <a: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Time Does Not Count?</a:t>
            </a:r>
          </a:p>
        </p:txBody>
      </p:sp>
      <p:sp>
        <p:nvSpPr>
          <p:cNvPr id="3" name="Content Placeholder 2">
            <a:extLst>
              <a:ext uri="{FF2B5EF4-FFF2-40B4-BE49-F238E27FC236}">
                <a16:creationId xmlns:a16="http://schemas.microsoft.com/office/drawing/2014/main" id="{9B2D8A66-CB71-4568-8FAE-AB6AF37857A1}"/>
              </a:ext>
            </a:extLst>
          </p:cNvPr>
          <p:cNvSpPr>
            <a:spLocks noGrp="1"/>
          </p:cNvSpPr>
          <p:nvPr>
            <p:ph idx="1"/>
          </p:nvPr>
        </p:nvSpPr>
        <p:spPr>
          <a:xfrm>
            <a:off x="677334" y="1224794"/>
            <a:ext cx="8596668" cy="5373146"/>
          </a:xfrm>
        </p:spPr>
        <p:txBody>
          <a:bodyPr>
            <a:normAutofit fontScale="92500" lnSpcReduction="10000"/>
          </a:bodyPr>
          <a:lstStyle/>
          <a:p>
            <a:r>
              <a:rPr lang="en-US" sz="2800" dirty="0">
                <a:latin typeface="Arial" panose="020B0604020202020204" pitchFamily="34" charset="0"/>
                <a:cs typeface="Arial" panose="020B0604020202020204" pitchFamily="34" charset="0"/>
              </a:rPr>
              <a:t>Time spent for activities normally performed by clinical staff</a:t>
            </a:r>
          </a:p>
          <a:p>
            <a:r>
              <a:rPr lang="en-US" sz="2800" dirty="0">
                <a:latin typeface="Arial" panose="020B0604020202020204" pitchFamily="34" charset="0"/>
                <a:cs typeface="Arial" panose="020B0604020202020204" pitchFamily="34" charset="0"/>
              </a:rPr>
              <a:t>Time spent on separately reportable services</a:t>
            </a:r>
          </a:p>
          <a:p>
            <a:pPr lvl="1"/>
            <a:r>
              <a:rPr lang="en-US" sz="2800" dirty="0">
                <a:latin typeface="Arial" panose="020B0604020202020204" pitchFamily="34" charset="0"/>
                <a:cs typeface="Arial" panose="020B0604020202020204" pitchFamily="34" charset="0"/>
              </a:rPr>
              <a:t>Examples:  EKG, x-ray</a:t>
            </a:r>
          </a:p>
          <a:p>
            <a:pPr lvl="1"/>
            <a:r>
              <a:rPr lang="en-US" sz="2800" dirty="0">
                <a:latin typeface="Arial" panose="020B0604020202020204" pitchFamily="34" charset="0"/>
                <a:cs typeface="Arial" panose="020B0604020202020204" pitchFamily="34" charset="0"/>
              </a:rPr>
              <a:t>Time spent performing separately reportable minor procedures</a:t>
            </a:r>
          </a:p>
          <a:p>
            <a:pPr lvl="2"/>
            <a:r>
              <a:rPr lang="en-US" sz="2600" dirty="0">
                <a:latin typeface="Arial" panose="020B0604020202020204" pitchFamily="34" charset="0"/>
                <a:cs typeface="Arial" panose="020B0604020202020204" pitchFamily="34" charset="0"/>
              </a:rPr>
              <a:t>Patient presents for 20-minute visit for hypertension and cryotherapy on two actinic keratoses which takes six minutes</a:t>
            </a:r>
          </a:p>
          <a:p>
            <a:pPr lvl="2"/>
            <a:r>
              <a:rPr lang="en-US" sz="2800" dirty="0">
                <a:latin typeface="Arial" panose="020B0604020202020204" pitchFamily="34" charset="0"/>
                <a:cs typeface="Arial" panose="020B0604020202020204" pitchFamily="34" charset="0"/>
              </a:rPr>
              <a:t>Visit leveled by time, deduct (-) six minutes from total 20-minute visit</a:t>
            </a:r>
          </a:p>
          <a:p>
            <a:pPr lvl="3"/>
            <a:r>
              <a:rPr lang="en-US" sz="2800" dirty="0">
                <a:latin typeface="Arial" panose="020B0604020202020204" pitchFamily="34" charset="0"/>
                <a:cs typeface="Arial" panose="020B0604020202020204" pitchFamily="34" charset="0"/>
              </a:rPr>
              <a:t>Coding option:  99212-25, 17000, 17003</a:t>
            </a:r>
          </a:p>
          <a:p>
            <a:pPr lvl="3"/>
            <a:endParaRPr lang="en-US" dirty="0"/>
          </a:p>
          <a:p>
            <a:pPr lvl="3"/>
            <a:endParaRPr lang="en-US" dirty="0"/>
          </a:p>
          <a:p>
            <a:pPr lvl="3"/>
            <a:endParaRPr lang="en-US" dirty="0"/>
          </a:p>
          <a:p>
            <a:pPr lvl="1"/>
            <a:endParaRPr lang="en-US" dirty="0"/>
          </a:p>
        </p:txBody>
      </p:sp>
      <p:sp>
        <p:nvSpPr>
          <p:cNvPr id="4" name="Slide Number Placeholder 3">
            <a:extLst>
              <a:ext uri="{FF2B5EF4-FFF2-40B4-BE49-F238E27FC236}">
                <a16:creationId xmlns:a16="http://schemas.microsoft.com/office/drawing/2014/main" id="{A20D83D9-3060-407E-8A89-FA0890F15074}"/>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647926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83951-01B1-423E-B0A0-B7C8A5F7BFE4}"/>
              </a:ext>
            </a:extLst>
          </p:cNvPr>
          <p:cNvSpPr>
            <a:spLocks noGrp="1"/>
          </p:cNvSpPr>
          <p:nvPr>
            <p:ph type="title"/>
          </p:nvPr>
        </p:nvSpPr>
        <p:spPr>
          <a:xfrm>
            <a:off x="677334" y="285226"/>
            <a:ext cx="8596668" cy="1098957"/>
          </a:xfrm>
        </p:spPr>
        <p:txBody>
          <a:bodyPr>
            <a:normAutofit/>
          </a:bodyPr>
          <a:lstStyle/>
          <a:p>
            <a:pPr algn="ctr"/>
            <a: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Time Example #1</a:t>
            </a:r>
          </a:p>
        </p:txBody>
      </p:sp>
      <p:sp>
        <p:nvSpPr>
          <p:cNvPr id="3" name="Content Placeholder 2">
            <a:extLst>
              <a:ext uri="{FF2B5EF4-FFF2-40B4-BE49-F238E27FC236}">
                <a16:creationId xmlns:a16="http://schemas.microsoft.com/office/drawing/2014/main" id="{A8501A61-71B0-401F-A3F3-100D4E550D75}"/>
              </a:ext>
            </a:extLst>
          </p:cNvPr>
          <p:cNvSpPr>
            <a:spLocks noGrp="1"/>
          </p:cNvSpPr>
          <p:nvPr>
            <p:ph idx="1"/>
          </p:nvPr>
        </p:nvSpPr>
        <p:spPr>
          <a:xfrm>
            <a:off x="677334" y="1384183"/>
            <a:ext cx="8596668" cy="4657179"/>
          </a:xfrm>
        </p:spPr>
        <p:txBody>
          <a:bodyPr>
            <a:normAutofit/>
          </a:bodyPr>
          <a:lstStyle/>
          <a:p>
            <a:r>
              <a:rPr lang="en-US" sz="3200" b="0" i="0" dirty="0">
                <a:solidFill>
                  <a:srgbClr val="222222"/>
                </a:solidFill>
                <a:effectLst/>
                <a:latin typeface="Arial" panose="020B0604020202020204" pitchFamily="34" charset="0"/>
                <a:cs typeface="Arial" panose="020B0604020202020204" pitchFamily="34" charset="0"/>
              </a:rPr>
              <a:t>Describe what was done, and document time in a single, concise statement.  </a:t>
            </a:r>
          </a:p>
          <a:p>
            <a:pPr lvl="1"/>
            <a:r>
              <a:rPr lang="en-US" sz="2800" b="0" i="0" dirty="0">
                <a:solidFill>
                  <a:srgbClr val="222222"/>
                </a:solidFill>
                <a:effectLst/>
                <a:latin typeface="Arial" panose="020B0604020202020204" pitchFamily="34" charset="0"/>
                <a:cs typeface="Arial" panose="020B0604020202020204" pitchFamily="34" charset="0"/>
              </a:rPr>
              <a:t>“I spent 30 minutes reviewing the patient’s diagnostic tests, seeing the patient, talking with the visiting nurse, and documenting in the record”.  </a:t>
            </a:r>
          </a:p>
          <a:p>
            <a:r>
              <a:rPr lang="en-US" sz="3200" b="0" i="0" dirty="0">
                <a:solidFill>
                  <a:srgbClr val="222222"/>
                </a:solidFill>
                <a:effectLst/>
                <a:latin typeface="Arial" panose="020B0604020202020204" pitchFamily="34" charset="0"/>
                <a:cs typeface="Arial" panose="020B0604020202020204" pitchFamily="34" charset="0"/>
              </a:rPr>
              <a:t>It isn’t necessary to note how much time was spent doing each activity.</a:t>
            </a:r>
            <a:endParaRPr lang="en-US" sz="3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328806F-8C93-4AF8-A4DC-041EFB3B80A6}"/>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4124458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25AF1-6337-4F8A-B2B1-9447245AF7EF}"/>
              </a:ext>
            </a:extLst>
          </p:cNvPr>
          <p:cNvSpPr>
            <a:spLocks noGrp="1"/>
          </p:cNvSpPr>
          <p:nvPr>
            <p:ph type="title"/>
          </p:nvPr>
        </p:nvSpPr>
        <p:spPr>
          <a:xfrm>
            <a:off x="243281" y="92280"/>
            <a:ext cx="9030721" cy="1249960"/>
          </a:xfrm>
        </p:spPr>
        <p:txBody>
          <a:bodyPr>
            <a:normAutofit/>
          </a:bodyPr>
          <a:lstStyle/>
          <a:p>
            <a:pPr algn="ctr"/>
            <a: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Time Example #2</a:t>
            </a:r>
          </a:p>
        </p:txBody>
      </p:sp>
      <p:sp>
        <p:nvSpPr>
          <p:cNvPr id="3" name="Content Placeholder 2">
            <a:extLst>
              <a:ext uri="{FF2B5EF4-FFF2-40B4-BE49-F238E27FC236}">
                <a16:creationId xmlns:a16="http://schemas.microsoft.com/office/drawing/2014/main" id="{4EFD664A-3A71-40EF-A8FA-AE721742D799}"/>
              </a:ext>
            </a:extLst>
          </p:cNvPr>
          <p:cNvSpPr>
            <a:spLocks noGrp="1"/>
          </p:cNvSpPr>
          <p:nvPr>
            <p:ph idx="1"/>
          </p:nvPr>
        </p:nvSpPr>
        <p:spPr>
          <a:xfrm>
            <a:off x="377505" y="914401"/>
            <a:ext cx="9521504" cy="5126962"/>
          </a:xfrm>
        </p:spPr>
        <p:txBody>
          <a:bodyPr>
            <a:noAutofit/>
          </a:bodyPr>
          <a:lstStyle/>
          <a:p>
            <a:r>
              <a:rPr lang="en-US" sz="2400" dirty="0">
                <a:latin typeface="Arial" panose="020B0604020202020204" pitchFamily="34" charset="0"/>
                <a:cs typeface="Arial" panose="020B0604020202020204" pitchFamily="34" charset="0"/>
              </a:rPr>
              <a:t>65-year-old female new patient with hypertension presents for primary care</a:t>
            </a:r>
          </a:p>
          <a:p>
            <a:pPr lvl="1"/>
            <a:r>
              <a:rPr lang="en-US" sz="2400" dirty="0">
                <a:latin typeface="Arial" panose="020B0604020202020204" pitchFamily="34" charset="0"/>
                <a:cs typeface="Arial" panose="020B0604020202020204" pitchFamily="34" charset="0"/>
              </a:rPr>
              <a:t>Blood pressure controlled with medication  </a:t>
            </a:r>
          </a:p>
          <a:p>
            <a:r>
              <a:rPr lang="en-US" sz="2400" dirty="0">
                <a:latin typeface="Arial" panose="020B0604020202020204" pitchFamily="34" charset="0"/>
                <a:cs typeface="Arial" panose="020B0604020202020204" pitchFamily="34" charset="0"/>
              </a:rPr>
              <a:t>Dr. P reviews medical history forms completed by patient; vital signs obtained by medical assistant </a:t>
            </a:r>
          </a:p>
          <a:p>
            <a:r>
              <a:rPr lang="en-US" sz="2400" dirty="0">
                <a:latin typeface="Arial" panose="020B0604020202020204" pitchFamily="34" charset="0"/>
                <a:cs typeface="Arial" panose="020B0604020202020204" pitchFamily="34" charset="0"/>
              </a:rPr>
              <a:t>Diagnosis of hypertension confirmed, no new conditions identified </a:t>
            </a:r>
          </a:p>
          <a:p>
            <a:r>
              <a:rPr lang="en-US" sz="2400" dirty="0">
                <a:latin typeface="Arial" panose="020B0604020202020204" pitchFamily="34" charset="0"/>
                <a:cs typeface="Arial" panose="020B0604020202020204" pitchFamily="34" charset="0"/>
              </a:rPr>
              <a:t>Time spent discussing ongoing treatment, lifestyle modifications, instruct continue current medication, discussed preventive health care needs</a:t>
            </a:r>
          </a:p>
          <a:p>
            <a:r>
              <a:rPr lang="en-US" sz="2400" dirty="0">
                <a:latin typeface="Arial" panose="020B0604020202020204" pitchFamily="34" charset="0"/>
                <a:cs typeface="Arial" panose="020B0604020202020204" pitchFamily="34" charset="0"/>
              </a:rPr>
              <a:t>Prescription given for current medication</a:t>
            </a:r>
          </a:p>
          <a:p>
            <a:r>
              <a:rPr lang="en-US" sz="2400" dirty="0">
                <a:latin typeface="Arial" panose="020B0604020202020204" pitchFamily="34" charset="0"/>
                <a:cs typeface="Arial" panose="020B0604020202020204" pitchFamily="34" charset="0"/>
              </a:rPr>
              <a:t>Discussed joining Dr. P’s practice</a:t>
            </a:r>
          </a:p>
          <a:p>
            <a:r>
              <a:rPr lang="en-US" sz="2400" dirty="0">
                <a:latin typeface="Arial" panose="020B0604020202020204" pitchFamily="34" charset="0"/>
                <a:cs typeface="Arial" panose="020B0604020202020204" pitchFamily="34" charset="0"/>
              </a:rPr>
              <a:t>Total time documented is 42-minutes performing patient activities</a:t>
            </a:r>
          </a:p>
          <a:p>
            <a:pPr lvl="1"/>
            <a:r>
              <a:rPr lang="en-US" sz="2200" dirty="0">
                <a:latin typeface="Arial" panose="020B0604020202020204" pitchFamily="34" charset="0"/>
                <a:cs typeface="Arial" panose="020B0604020202020204" pitchFamily="34" charset="0"/>
              </a:rPr>
              <a:t>Code based on time = </a:t>
            </a:r>
            <a:r>
              <a:rPr lang="en-US"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99203</a:t>
            </a:r>
          </a:p>
        </p:txBody>
      </p:sp>
      <p:sp>
        <p:nvSpPr>
          <p:cNvPr id="4" name="Slide Number Placeholder 3">
            <a:extLst>
              <a:ext uri="{FF2B5EF4-FFF2-40B4-BE49-F238E27FC236}">
                <a16:creationId xmlns:a16="http://schemas.microsoft.com/office/drawing/2014/main" id="{32A87DC4-2683-4EB3-8EA9-83B7F5AD7D06}"/>
              </a:ext>
            </a:extLst>
          </p:cNvPr>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27528150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92641-46B5-45B7-9768-837DF9AA2B07}"/>
              </a:ext>
            </a:extLst>
          </p:cNvPr>
          <p:cNvSpPr>
            <a:spLocks noGrp="1"/>
          </p:cNvSpPr>
          <p:nvPr>
            <p:ph type="title"/>
          </p:nvPr>
        </p:nvSpPr>
        <p:spPr>
          <a:xfrm>
            <a:off x="243281" y="218115"/>
            <a:ext cx="9370502" cy="1712286"/>
          </a:xfrm>
        </p:spPr>
        <p:txBody>
          <a:bodyPr>
            <a:normAutofit/>
          </a:bodyPr>
          <a:lstStyle/>
          <a:p>
            <a:pPr algn="ctr"/>
            <a: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Big Question!  </a:t>
            </a:r>
            <a:b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to Use Time vs. MDM?  </a:t>
            </a:r>
          </a:p>
        </p:txBody>
      </p:sp>
      <p:sp>
        <p:nvSpPr>
          <p:cNvPr id="3" name="Content Placeholder 2">
            <a:extLst>
              <a:ext uri="{FF2B5EF4-FFF2-40B4-BE49-F238E27FC236}">
                <a16:creationId xmlns:a16="http://schemas.microsoft.com/office/drawing/2014/main" id="{89BE59EB-AA4A-401D-8838-DDEBD058C37E}"/>
              </a:ext>
            </a:extLst>
          </p:cNvPr>
          <p:cNvSpPr>
            <a:spLocks noGrp="1"/>
          </p:cNvSpPr>
          <p:nvPr>
            <p:ph idx="1"/>
          </p:nvPr>
        </p:nvSpPr>
        <p:spPr>
          <a:xfrm>
            <a:off x="318781" y="1753299"/>
            <a:ext cx="8825219" cy="4653188"/>
          </a:xfrm>
        </p:spPr>
        <p:txBody>
          <a:bodyPr>
            <a:normAutofit/>
          </a:bodyPr>
          <a:lstStyle/>
          <a:p>
            <a:r>
              <a:rPr lang="en-US" sz="2000" dirty="0">
                <a:latin typeface="Arial" panose="020B0604020202020204" pitchFamily="34" charset="0"/>
                <a:cs typeface="Arial" panose="020B0604020202020204" pitchFamily="34" charset="0"/>
              </a:rPr>
              <a:t>Although optimal code assignment depends on the clinical circumstances of each scenario, here are</a:t>
            </a:r>
            <a:r>
              <a:rPr lang="en-US" sz="2000" b="1" dirty="0">
                <a:latin typeface="Arial" panose="020B0604020202020204" pitchFamily="34" charset="0"/>
                <a:cs typeface="Arial" panose="020B0604020202020204" pitchFamily="34" charset="0"/>
              </a:rPr>
              <a:t> three </a:t>
            </a:r>
            <a:r>
              <a:rPr lang="en-US" sz="2000" dirty="0">
                <a:latin typeface="Arial" panose="020B0604020202020204" pitchFamily="34" charset="0"/>
                <a:cs typeface="Arial" panose="020B0604020202020204" pitchFamily="34" charset="0"/>
              </a:rPr>
              <a:t>important questions to consider when determining whether it is more advantageous to bill based on time or MDM.</a:t>
            </a:r>
          </a:p>
          <a:p>
            <a:pPr marL="857250" lvl="1" indent="-457200">
              <a:buFont typeface="+mj-lt"/>
              <a:buAutoNum type="arabicPeriod"/>
            </a:pPr>
            <a:r>
              <a:rPr lang="en-US" sz="1800" b="1" dirty="0">
                <a:latin typeface="Arial" panose="020B0604020202020204" pitchFamily="34" charset="0"/>
                <a:cs typeface="Arial" panose="020B0604020202020204" pitchFamily="34" charset="0"/>
              </a:rPr>
              <a:t>Did the physician spend a considerable amount of time collecting the history or performing the exam?  </a:t>
            </a:r>
            <a:r>
              <a:rPr lang="en-US" sz="1800" dirty="0">
                <a:latin typeface="Arial" panose="020B0604020202020204" pitchFamily="34" charset="0"/>
                <a:cs typeface="Arial" panose="020B0604020202020204" pitchFamily="34" charset="0"/>
              </a:rPr>
              <a:t>If so, it may be more advantageous to bill based on time.</a:t>
            </a:r>
          </a:p>
          <a:p>
            <a:pPr marL="857250" lvl="1" indent="-457200">
              <a:buFont typeface="+mj-lt"/>
              <a:buAutoNum type="arabicPeriod"/>
            </a:pPr>
            <a:r>
              <a:rPr lang="en-US" sz="1800" b="1" dirty="0">
                <a:latin typeface="Arial" panose="020B0604020202020204" pitchFamily="34" charset="0"/>
                <a:cs typeface="Arial" panose="020B0604020202020204" pitchFamily="34" charset="0"/>
              </a:rPr>
              <a:t>Did the physician order several tests, speak with other physicians, or review complex data?  </a:t>
            </a:r>
            <a:r>
              <a:rPr lang="en-US" sz="1800" dirty="0">
                <a:latin typeface="Arial" panose="020B0604020202020204" pitchFamily="34" charset="0"/>
                <a:cs typeface="Arial" panose="020B0604020202020204" pitchFamily="34" charset="0"/>
              </a:rPr>
              <a:t>If so, it may be more advantageous to bill based on MDM.</a:t>
            </a:r>
          </a:p>
          <a:p>
            <a:pPr marL="857250" lvl="1" indent="-457200">
              <a:buFont typeface="+mj-lt"/>
              <a:buAutoNum type="arabicPeriod"/>
            </a:pPr>
            <a:r>
              <a:rPr lang="en-US" sz="1800" b="1" dirty="0">
                <a:latin typeface="Arial" panose="020B0604020202020204" pitchFamily="34" charset="0"/>
                <a:cs typeface="Arial" panose="020B0604020202020204" pitchFamily="34" charset="0"/>
              </a:rPr>
              <a:t>Is the patient medically complex (and do they support a level 5 E&amp;M) but the physician went beyond the time threshold associated with the code?  </a:t>
            </a:r>
            <a:r>
              <a:rPr lang="en-US" sz="1800" dirty="0">
                <a:latin typeface="Arial" panose="020B0604020202020204" pitchFamily="34" charset="0"/>
                <a:cs typeface="Arial" panose="020B0604020202020204" pitchFamily="34" charset="0"/>
              </a:rPr>
              <a:t>If so, it may be more advantageous to bill based on time because then the physician can also bill for prolonged services.</a:t>
            </a:r>
          </a:p>
          <a:p>
            <a:pPr marL="400050" lvl="1" indent="0">
              <a:buNone/>
            </a:pPr>
            <a:endParaRPr lang="en-US" sz="1800"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50E11B8E-5A7A-4FEC-A4A9-6DA162972351}"/>
              </a:ext>
            </a:extLst>
          </p:cNvPr>
          <p:cNvSpPr>
            <a:spLocks noGrp="1"/>
          </p:cNvSpPr>
          <p:nvPr>
            <p:ph type="sldNum" sz="quarter" idx="12"/>
          </p:nvPr>
        </p:nvSpPr>
        <p:spPr/>
        <p:txBody>
          <a:bodyPr/>
          <a:lstStyle/>
          <a:p>
            <a:fld id="{D57F1E4F-1CFF-5643-939E-217C01CDF565}" type="slidenum">
              <a:rPr lang="en-US" smtClean="0"/>
              <a:pPr/>
              <a:t>39</a:t>
            </a:fld>
            <a:endParaRPr lang="en-US" dirty="0"/>
          </a:p>
        </p:txBody>
      </p:sp>
      <p:pic>
        <p:nvPicPr>
          <p:cNvPr id="5" name="Picture 4">
            <a:extLst>
              <a:ext uri="{FF2B5EF4-FFF2-40B4-BE49-F238E27FC236}">
                <a16:creationId xmlns:a16="http://schemas.microsoft.com/office/drawing/2014/main" id="{BDDA029D-1682-4BD0-9531-B2DFAE5154FC}"/>
              </a:ext>
            </a:extLst>
          </p:cNvPr>
          <p:cNvPicPr>
            <a:picLocks noChangeAspect="1"/>
          </p:cNvPicPr>
          <p:nvPr/>
        </p:nvPicPr>
        <p:blipFill rotWithShape="1">
          <a:blip r:embed="rId2"/>
          <a:srcRect r="24961"/>
          <a:stretch/>
        </p:blipFill>
        <p:spPr>
          <a:xfrm>
            <a:off x="8932332" y="2345092"/>
            <a:ext cx="1100901" cy="1434794"/>
          </a:xfrm>
          <a:prstGeom prst="rect">
            <a:avLst/>
          </a:prstGeom>
        </p:spPr>
      </p:pic>
    </p:spTree>
    <p:extLst>
      <p:ext uri="{BB962C8B-B14F-4D97-AF65-F5344CB8AC3E}">
        <p14:creationId xmlns:p14="http://schemas.microsoft.com/office/powerpoint/2010/main" val="562602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BD82D-D427-46E8-A850-2813BBAFBE2E}"/>
              </a:ext>
            </a:extLst>
          </p:cNvPr>
          <p:cNvSpPr>
            <a:spLocks noGrp="1"/>
          </p:cNvSpPr>
          <p:nvPr>
            <p:ph type="title"/>
          </p:nvPr>
        </p:nvSpPr>
        <p:spPr>
          <a:xfrm>
            <a:off x="677334" y="226504"/>
            <a:ext cx="8596668" cy="1345121"/>
          </a:xfrm>
        </p:spPr>
        <p:txBody>
          <a:bodyPr>
            <a:normAutofit/>
          </a:bodyPr>
          <a:lstStyle/>
          <a:p>
            <a:pPr algn="ct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Getting ready for Jan 1, 2021</a:t>
            </a:r>
            <a:b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7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Office visit E&amp;M change. New 1-21 guidelines.</a:t>
            </a:r>
            <a:br>
              <a:rPr lang="en-US" sz="27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 change to non-office visit E&amp;Ms. Continue to use 1995-1997 guidelines.</a:t>
            </a:r>
          </a:p>
        </p:txBody>
      </p:sp>
      <p:sp>
        <p:nvSpPr>
          <p:cNvPr id="3" name="Content Placeholder 2">
            <a:extLst>
              <a:ext uri="{FF2B5EF4-FFF2-40B4-BE49-F238E27FC236}">
                <a16:creationId xmlns:a16="http://schemas.microsoft.com/office/drawing/2014/main" id="{B1750E8E-2786-4387-9132-170A2BDE1B0E}"/>
              </a:ext>
            </a:extLst>
          </p:cNvPr>
          <p:cNvSpPr>
            <a:spLocks noGrp="1"/>
          </p:cNvSpPr>
          <p:nvPr>
            <p:ph idx="1"/>
          </p:nvPr>
        </p:nvSpPr>
        <p:spPr>
          <a:xfrm>
            <a:off x="494951" y="1571626"/>
            <a:ext cx="9382474" cy="4834862"/>
          </a:xfrm>
        </p:spPr>
        <p:txBody>
          <a:bodyPr>
            <a:normAutofit fontScale="85000" lnSpcReduction="20000"/>
          </a:bodyPr>
          <a:lstStyle/>
          <a:p>
            <a:pPr marL="0" indent="0">
              <a:buNone/>
            </a:pPr>
            <a:r>
              <a:rPr lang="en-US" u="sng" dirty="0">
                <a:solidFill>
                  <a:schemeClr val="accent2"/>
                </a:solidFill>
                <a:latin typeface="Arial" panose="020B0604020202020204" pitchFamily="34" charset="0"/>
                <a:cs typeface="Arial" panose="020B0604020202020204" pitchFamily="34" charset="0"/>
              </a:rPr>
              <a:t>RISK/Potential Audit concerns</a:t>
            </a:r>
          </a:p>
          <a:p>
            <a:r>
              <a:rPr lang="en-US" dirty="0">
                <a:latin typeface="Arial" panose="020B0604020202020204" pitchFamily="34" charset="0"/>
                <a:cs typeface="Arial" panose="020B0604020202020204" pitchFamily="34" charset="0"/>
              </a:rPr>
              <a:t>Historical bell curve/volume per provider, per payer.  Keenly monitor any upward sustained movement in patterns of E&amp;M volume.  What changed?  Tricky with the two options: time vs MDM and old vs new methodologies.</a:t>
            </a:r>
          </a:p>
          <a:p>
            <a:r>
              <a:rPr lang="en-US" dirty="0">
                <a:latin typeface="Arial" panose="020B0604020202020204" pitchFamily="34" charset="0"/>
                <a:cs typeface="Arial" panose="020B0604020202020204" pitchFamily="34" charset="0"/>
              </a:rPr>
              <a:t>All payers are using new CPT guidance.  Ensure there is an understanding of office visit/new 2021 vs. other non-office visits/1995-97.</a:t>
            </a:r>
          </a:p>
          <a:p>
            <a:r>
              <a:rPr lang="en-US" dirty="0">
                <a:latin typeface="Arial" panose="020B0604020202020204" pitchFamily="34" charset="0"/>
                <a:cs typeface="Arial" panose="020B0604020202020204" pitchFamily="34" charset="0"/>
              </a:rPr>
              <a:t>Documentation of </a:t>
            </a:r>
            <a:r>
              <a:rPr lang="en-US" b="1" dirty="0">
                <a:latin typeface="Arial" panose="020B0604020202020204" pitchFamily="34" charset="0"/>
                <a:cs typeface="Arial" panose="020B0604020202020204" pitchFamily="34" charset="0"/>
              </a:rPr>
              <a:t>ALL time by ALL providers</a:t>
            </a:r>
            <a:r>
              <a:rPr lang="en-US" dirty="0">
                <a:latin typeface="Arial" panose="020B0604020202020204" pitchFamily="34" charset="0"/>
                <a:cs typeface="Arial" panose="020B0604020202020204" pitchFamily="34" charset="0"/>
              </a:rPr>
              <a:t>.  This will be especially difficult when a provider is ‘use to working in the early am from the previous day to review labs’, etc.  This time will not be allowed to be counted.  </a:t>
            </a:r>
            <a:r>
              <a:rPr lang="en-US" b="1" dirty="0">
                <a:solidFill>
                  <a:srgbClr val="C00000"/>
                </a:solidFill>
                <a:latin typeface="Arial" panose="020B0604020202020204" pitchFamily="34" charset="0"/>
                <a:cs typeface="Arial" panose="020B0604020202020204" pitchFamily="34" charset="0"/>
              </a:rPr>
              <a:t>DAY OF for treating physician or other qualified</a:t>
            </a:r>
            <a:r>
              <a:rPr lang="en-US" b="1" dirty="0">
                <a:solidFill>
                  <a:srgbClr val="FF0000"/>
                </a:solidFill>
                <a:latin typeface="Arial" panose="020B0604020202020204" pitchFamily="34" charset="0"/>
                <a:cs typeface="Arial" panose="020B0604020202020204" pitchFamily="34" charset="0"/>
              </a:rPr>
              <a:t> </a:t>
            </a:r>
            <a:r>
              <a:rPr lang="en-US" b="1" dirty="0">
                <a:solidFill>
                  <a:srgbClr val="C00000"/>
                </a:solidFill>
                <a:latin typeface="Arial" panose="020B0604020202020204" pitchFamily="34" charset="0"/>
                <a:cs typeface="Arial" panose="020B0604020202020204" pitchFamily="34" charset="0"/>
              </a:rPr>
              <a:t>healthcare professional.   </a:t>
            </a:r>
            <a:r>
              <a:rPr lang="en-US" dirty="0">
                <a:latin typeface="Arial" panose="020B0604020202020204" pitchFamily="34" charset="0"/>
                <a:cs typeface="Arial" panose="020B0604020202020204" pitchFamily="34" charset="0"/>
              </a:rPr>
              <a:t>If both PA and MD see pt together = 1 count.  If the PA does pre visit and post visit with MD face to face – all count.  </a:t>
            </a:r>
            <a:endParaRPr lang="en-U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Providers select MDM or time and the coders select a different option.  Track &amp; Trend.</a:t>
            </a:r>
          </a:p>
          <a:p>
            <a:r>
              <a:rPr lang="en-US" dirty="0">
                <a:latin typeface="Arial" panose="020B0604020202020204" pitchFamily="34" charset="0"/>
                <a:cs typeface="Arial" panose="020B0604020202020204" pitchFamily="34" charset="0"/>
              </a:rPr>
              <a:t>How are the new requirements ‘built in the EMR’ – MDM and time for all providers for day of? Where does the mid-level &amp; MD document time prior and post visit?   Time based charting can be challenging.</a:t>
            </a:r>
          </a:p>
          <a:p>
            <a:r>
              <a:rPr lang="en-US" dirty="0">
                <a:latin typeface="Arial" panose="020B0604020202020204" pitchFamily="34" charset="0"/>
                <a:cs typeface="Arial" panose="020B0604020202020204" pitchFamily="34" charset="0"/>
              </a:rPr>
              <a:t>Concurrent review of the providers if they are selecting their own E&amp;M.  Time is the full day so when completing E&amp;M?</a:t>
            </a:r>
          </a:p>
          <a:p>
            <a:r>
              <a:rPr lang="en-US" dirty="0">
                <a:latin typeface="Arial" panose="020B0604020202020204" pitchFamily="34" charset="0"/>
                <a:cs typeface="Arial" panose="020B0604020202020204" pitchFamily="34" charset="0"/>
              </a:rPr>
              <a:t>Exclude any separately billable CPTs from total E&amp;M time or MDM.  Ex:  Bill for EKG interp.  Do not include this time in any of the E&amp;M determinations.</a:t>
            </a:r>
          </a:p>
          <a:p>
            <a:r>
              <a:rPr lang="en-US" dirty="0">
                <a:latin typeface="Arial" panose="020B0604020202020204" pitchFamily="34" charset="0"/>
                <a:cs typeface="Arial" panose="020B0604020202020204" pitchFamily="34" charset="0"/>
              </a:rPr>
              <a:t>Medicare –specific rules and code.  Need internal process to ‘see’ and revise.  G vs 9 prolonged code/payer specific. EX: CDM built with G2212/Medicare prolonged; scrubber changes to 99417 /all other payers.  (NOTE:  Add on/G2211 DELAYED implementation for 3 </a:t>
            </a:r>
            <a:r>
              <a:rPr lang="en-US" dirty="0" err="1">
                <a:latin typeface="Arial" panose="020B0604020202020204" pitchFamily="34" charset="0"/>
                <a:cs typeface="Arial" panose="020B0604020202020204" pitchFamily="34" charset="0"/>
              </a:rPr>
              <a:t>yrs</a:t>
            </a:r>
            <a:r>
              <a:rPr lang="en-US" dirty="0">
                <a:latin typeface="Arial" panose="020B0604020202020204" pitchFamily="34" charset="0"/>
                <a:cs typeface="Arial" panose="020B0604020202020204" pitchFamily="34" charset="0"/>
              </a:rPr>
              <a:t>/Dec 2023.)</a:t>
            </a:r>
          </a:p>
        </p:txBody>
      </p:sp>
      <p:sp>
        <p:nvSpPr>
          <p:cNvPr id="4" name="Slide Number Placeholder 3">
            <a:extLst>
              <a:ext uri="{FF2B5EF4-FFF2-40B4-BE49-F238E27FC236}">
                <a16:creationId xmlns:a16="http://schemas.microsoft.com/office/drawing/2014/main" id="{ED672EBD-AF49-4C88-B6BE-524CEB77F636}"/>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7224308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0950A-2303-44EB-8006-FA5ADBE71214}"/>
              </a:ext>
            </a:extLst>
          </p:cNvPr>
          <p:cNvSpPr>
            <a:spLocks noGrp="1"/>
          </p:cNvSpPr>
          <p:nvPr>
            <p:ph type="title"/>
          </p:nvPr>
        </p:nvSpPr>
        <p:spPr>
          <a:xfrm>
            <a:off x="67112" y="343950"/>
            <a:ext cx="9345336" cy="1359016"/>
          </a:xfrm>
        </p:spPr>
        <p:txBody>
          <a:bodyPr>
            <a:normAutofit/>
          </a:bodyPr>
          <a:lstStyle/>
          <a:p>
            <a:pPr algn="ct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Visit Complexity/Complex Patients </a:t>
            </a:r>
          </a:p>
        </p:txBody>
      </p:sp>
      <p:sp>
        <p:nvSpPr>
          <p:cNvPr id="3" name="Content Placeholder 2">
            <a:extLst>
              <a:ext uri="{FF2B5EF4-FFF2-40B4-BE49-F238E27FC236}">
                <a16:creationId xmlns:a16="http://schemas.microsoft.com/office/drawing/2014/main" id="{76D9CF62-9138-44F1-84F9-02E02B3CF1E4}"/>
              </a:ext>
            </a:extLst>
          </p:cNvPr>
          <p:cNvSpPr>
            <a:spLocks noGrp="1"/>
          </p:cNvSpPr>
          <p:nvPr>
            <p:ph idx="1"/>
          </p:nvPr>
        </p:nvSpPr>
        <p:spPr>
          <a:xfrm>
            <a:off x="478172" y="1342239"/>
            <a:ext cx="8934276" cy="4699123"/>
          </a:xfrm>
        </p:spPr>
        <p:txBody>
          <a:bodyPr>
            <a:normAutofit lnSpcReduction="10000"/>
          </a:bodyPr>
          <a:lstStyle/>
          <a:p>
            <a:r>
              <a:rPr lang="en-US" sz="2400" b="1" dirty="0">
                <a:latin typeface="Arial" panose="020B0604020202020204" pitchFamily="34" charset="0"/>
                <a:cs typeface="Arial" panose="020B0604020202020204" pitchFamily="34" charset="0"/>
              </a:rPr>
              <a:t>New HCPCS Code G2211 for 2021 </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This code may be used by any specialty who is addressing health needs with consistency and continuity over a long period of time.</a:t>
            </a:r>
          </a:p>
          <a:p>
            <a:r>
              <a:rPr lang="en-US" sz="2400" dirty="0">
                <a:latin typeface="Arial" panose="020B0604020202020204" pitchFamily="34" charset="0"/>
                <a:cs typeface="Arial" panose="020B0604020202020204" pitchFamily="34" charset="0"/>
              </a:rPr>
              <a:t>Code may be reported for new &amp; established patients but may not be reported with any codes but 99202-99215.</a:t>
            </a:r>
          </a:p>
          <a:p>
            <a:pPr lvl="1"/>
            <a:r>
              <a:rPr lang="en-US" sz="2200" b="1" dirty="0">
                <a:latin typeface="Arial" panose="020B0604020202020204" pitchFamily="34" charset="0"/>
                <a:cs typeface="Arial" panose="020B0604020202020204" pitchFamily="34" charset="0"/>
              </a:rPr>
              <a:t>G2211</a:t>
            </a:r>
            <a:r>
              <a:rPr lang="en-US" sz="2200" dirty="0">
                <a:latin typeface="Arial" panose="020B0604020202020204" pitchFamily="34" charset="0"/>
                <a:cs typeface="Arial" panose="020B0604020202020204" pitchFamily="34" charset="0"/>
              </a:rPr>
              <a:t> </a:t>
            </a:r>
            <a:r>
              <a:rPr lang="en-US" sz="1900" i="1" dirty="0">
                <a:latin typeface="Arial" panose="020B0604020202020204" pitchFamily="34" charset="0"/>
                <a:cs typeface="Arial" panose="020B0604020202020204" pitchFamily="34" charset="0"/>
              </a:rPr>
              <a:t>Visit complexity inherent to evaluation and management associated with medical care services that serve as the continuing focal point for all needed health care services and/or with medical care services that are part of ongoing care related to a patient’s single, serious condition, or complex chronic condition.</a:t>
            </a:r>
            <a:r>
              <a:rPr lang="en-US" sz="2200" dirty="0">
                <a:latin typeface="Arial" panose="020B0604020202020204" pitchFamily="34" charset="0"/>
                <a:cs typeface="Arial" panose="020B0604020202020204" pitchFamily="34" charset="0"/>
              </a:rPr>
              <a:t>   (CODE DELAYE</a:t>
            </a:r>
          </a:p>
          <a:p>
            <a:pPr lvl="2"/>
            <a:r>
              <a:rPr lang="en-US" sz="2000" dirty="0">
                <a:latin typeface="Arial" panose="020B0604020202020204" pitchFamily="34" charset="0"/>
                <a:cs typeface="Arial" panose="020B0604020202020204" pitchFamily="34" charset="0"/>
              </a:rPr>
              <a:t>Add-on code, list separately in addition to office/outpatient E&amp;M visit, new or established.</a:t>
            </a:r>
          </a:p>
          <a:p>
            <a:pPr marL="914400" lvl="2" indent="0">
              <a:buNone/>
            </a:pPr>
            <a:endParaRPr lang="en-US"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8BC5976-351E-42ED-A11D-48D046FB93F6}"/>
              </a:ext>
            </a:extLst>
          </p:cNvPr>
          <p:cNvSpPr>
            <a:spLocks noGrp="1"/>
          </p:cNvSpPr>
          <p:nvPr>
            <p:ph type="sldNum" sz="quarter" idx="12"/>
          </p:nvPr>
        </p:nvSpPr>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10275261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0950A-2303-44EB-8006-FA5ADBE71214}"/>
              </a:ext>
            </a:extLst>
          </p:cNvPr>
          <p:cNvSpPr>
            <a:spLocks noGrp="1"/>
          </p:cNvSpPr>
          <p:nvPr>
            <p:ph type="title"/>
          </p:nvPr>
        </p:nvSpPr>
        <p:spPr>
          <a:xfrm>
            <a:off x="67112" y="343950"/>
            <a:ext cx="9345336" cy="1359016"/>
          </a:xfrm>
        </p:spPr>
        <p:txBody>
          <a:bodyPr>
            <a:normAutofit/>
          </a:bodyPr>
          <a:lstStyle/>
          <a:p>
            <a:pPr algn="ct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Visit Complexity/Complex Patients </a:t>
            </a:r>
          </a:p>
        </p:txBody>
      </p:sp>
      <p:sp>
        <p:nvSpPr>
          <p:cNvPr id="3" name="Content Placeholder 2">
            <a:extLst>
              <a:ext uri="{FF2B5EF4-FFF2-40B4-BE49-F238E27FC236}">
                <a16:creationId xmlns:a16="http://schemas.microsoft.com/office/drawing/2014/main" id="{76D9CF62-9138-44F1-84F9-02E02B3CF1E4}"/>
              </a:ext>
            </a:extLst>
          </p:cNvPr>
          <p:cNvSpPr>
            <a:spLocks noGrp="1"/>
          </p:cNvSpPr>
          <p:nvPr>
            <p:ph idx="1"/>
          </p:nvPr>
        </p:nvSpPr>
        <p:spPr>
          <a:xfrm>
            <a:off x="478172" y="1342239"/>
            <a:ext cx="8934276" cy="4699123"/>
          </a:xfrm>
        </p:spPr>
        <p:txBody>
          <a:bodyPr>
            <a:normAutofit lnSpcReduction="10000"/>
          </a:bodyPr>
          <a:lstStyle/>
          <a:p>
            <a:r>
              <a:rPr lang="en-US" sz="2400" b="1" dirty="0">
                <a:latin typeface="Arial" panose="020B0604020202020204" pitchFamily="34" charset="0"/>
                <a:cs typeface="Arial" panose="020B0604020202020204" pitchFamily="34" charset="0"/>
              </a:rPr>
              <a:t>New HCPCS Code G2211 for 2021 </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This code may be used by any specialty who is addressing health needs with consistency and continuity over a long period of time.</a:t>
            </a:r>
          </a:p>
          <a:p>
            <a:r>
              <a:rPr lang="en-US" sz="2400" dirty="0">
                <a:latin typeface="Arial" panose="020B0604020202020204" pitchFamily="34" charset="0"/>
                <a:cs typeface="Arial" panose="020B0604020202020204" pitchFamily="34" charset="0"/>
              </a:rPr>
              <a:t>Code may be reported for new &amp; established patients but may not be reported with any codes but 99202-99215.</a:t>
            </a:r>
          </a:p>
          <a:p>
            <a:pPr lvl="1"/>
            <a:r>
              <a:rPr lang="en-US" sz="2200" b="1" dirty="0">
                <a:latin typeface="Arial" panose="020B0604020202020204" pitchFamily="34" charset="0"/>
                <a:cs typeface="Arial" panose="020B0604020202020204" pitchFamily="34" charset="0"/>
              </a:rPr>
              <a:t>G2211</a:t>
            </a:r>
            <a:r>
              <a:rPr lang="en-US" sz="2200" dirty="0">
                <a:latin typeface="Arial" panose="020B0604020202020204" pitchFamily="34" charset="0"/>
                <a:cs typeface="Arial" panose="020B0604020202020204" pitchFamily="34" charset="0"/>
              </a:rPr>
              <a:t> </a:t>
            </a:r>
            <a:r>
              <a:rPr lang="en-US" sz="1900" i="1" dirty="0">
                <a:latin typeface="Arial" panose="020B0604020202020204" pitchFamily="34" charset="0"/>
                <a:cs typeface="Arial" panose="020B0604020202020204" pitchFamily="34" charset="0"/>
              </a:rPr>
              <a:t>Visit complexity inherent to evaluation and management associated with medical care services that serve as the continuing focal point for all needed health care services and/or with medical care services that are part of ongoing care related to a patient’s single, serious condition, or complex chronic condition.</a:t>
            </a:r>
            <a:r>
              <a:rPr lang="en-US" sz="2200" dirty="0">
                <a:latin typeface="Arial" panose="020B0604020202020204" pitchFamily="34" charset="0"/>
                <a:cs typeface="Arial" panose="020B0604020202020204" pitchFamily="34" charset="0"/>
              </a:rPr>
              <a:t>   (</a:t>
            </a:r>
            <a:r>
              <a:rPr lang="en-US" sz="2200" dirty="0">
                <a:solidFill>
                  <a:srgbClr val="FF0000"/>
                </a:solidFill>
                <a:latin typeface="Arial" panose="020B0604020202020204" pitchFamily="34" charset="0"/>
                <a:cs typeface="Arial" panose="020B0604020202020204" pitchFamily="34" charset="0"/>
              </a:rPr>
              <a:t>CODE DELAYED, not active)</a:t>
            </a:r>
          </a:p>
          <a:p>
            <a:pPr lvl="2"/>
            <a:r>
              <a:rPr lang="en-US" sz="2000" dirty="0">
                <a:latin typeface="Arial" panose="020B0604020202020204" pitchFamily="34" charset="0"/>
                <a:cs typeface="Arial" panose="020B0604020202020204" pitchFamily="34" charset="0"/>
              </a:rPr>
              <a:t>Add-on code, list separately in addition to office/outpatient E&amp;M visit, new or established.</a:t>
            </a:r>
          </a:p>
          <a:p>
            <a:pPr marL="914400" lvl="2" indent="0">
              <a:buNone/>
            </a:pPr>
            <a:endParaRPr lang="en-US"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8BC5976-351E-42ED-A11D-48D046FB93F6}"/>
              </a:ext>
            </a:extLst>
          </p:cNvPr>
          <p:cNvSpPr>
            <a:spLocks noGrp="1"/>
          </p:cNvSpPr>
          <p:nvPr>
            <p:ph type="sldNum" sz="quarter" idx="12"/>
          </p:nvPr>
        </p:nvSpPr>
        <p:spPr/>
        <p:txBody>
          <a:bodyPr/>
          <a:lstStyle/>
          <a:p>
            <a:fld id="{D57F1E4F-1CFF-5643-939E-217C01CDF565}" type="slidenum">
              <a:rPr lang="en-US" smtClean="0"/>
              <a:pPr/>
              <a:t>41</a:t>
            </a:fld>
            <a:endParaRPr lang="en-US" dirty="0"/>
          </a:p>
        </p:txBody>
      </p:sp>
    </p:spTree>
    <p:extLst>
      <p:ext uri="{BB962C8B-B14F-4D97-AF65-F5344CB8AC3E}">
        <p14:creationId xmlns:p14="http://schemas.microsoft.com/office/powerpoint/2010/main" val="4181976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C90DB-9C9E-4D98-B91F-84550FC9B71E}"/>
              </a:ext>
            </a:extLst>
          </p:cNvPr>
          <p:cNvSpPr>
            <a:spLocks noGrp="1"/>
          </p:cNvSpPr>
          <p:nvPr>
            <p:ph type="title"/>
          </p:nvPr>
        </p:nvSpPr>
        <p:spPr>
          <a:xfrm>
            <a:off x="677334" y="83890"/>
            <a:ext cx="8181440" cy="1066895"/>
          </a:xfrm>
        </p:spPr>
        <p:txBody>
          <a:bodyPr>
            <a:normAutofit/>
          </a:bodyPr>
          <a:lstStyle/>
          <a:p>
            <a:pPr algn="ctr"/>
            <a: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Prolonged Services (AMA) </a:t>
            </a:r>
          </a:p>
        </p:txBody>
      </p:sp>
      <p:sp>
        <p:nvSpPr>
          <p:cNvPr id="3" name="Content Placeholder 2">
            <a:extLst>
              <a:ext uri="{FF2B5EF4-FFF2-40B4-BE49-F238E27FC236}">
                <a16:creationId xmlns:a16="http://schemas.microsoft.com/office/drawing/2014/main" id="{21534123-6617-4A68-B78A-4B948F1F6DAB}"/>
              </a:ext>
            </a:extLst>
          </p:cNvPr>
          <p:cNvSpPr>
            <a:spLocks noGrp="1"/>
          </p:cNvSpPr>
          <p:nvPr>
            <p:ph idx="1"/>
          </p:nvPr>
        </p:nvSpPr>
        <p:spPr>
          <a:xfrm>
            <a:off x="402672" y="1073791"/>
            <a:ext cx="9462781" cy="5515761"/>
          </a:xfrm>
        </p:spPr>
        <p:txBody>
          <a:bodyPr>
            <a:noAutofit/>
          </a:bodyPr>
          <a:lstStyle/>
          <a:p>
            <a:r>
              <a:rPr lang="en-US" sz="2000" b="1" dirty="0">
                <a:latin typeface="Arial" panose="020B0604020202020204" pitchFamily="34" charset="0"/>
                <a:cs typeface="Arial" panose="020B0604020202020204" pitchFamily="34" charset="0"/>
              </a:rPr>
              <a:t>New CPT® code 99417 (AMA rules)  </a:t>
            </a:r>
          </a:p>
          <a:p>
            <a:r>
              <a:rPr lang="en-US" sz="2000" dirty="0">
                <a:latin typeface="Arial" panose="020B0604020202020204" pitchFamily="34" charset="0"/>
                <a:cs typeface="Arial" panose="020B0604020202020204" pitchFamily="34" charset="0"/>
              </a:rPr>
              <a:t>Prolonged office or other outpatient evaluation and management service(s) (beyond the total time of the primary procedure which has been selected using total time), requiring total time with or without direct patient contact beyond the usual service, on the date of the primary service; each 15 minutes. </a:t>
            </a:r>
          </a:p>
          <a:p>
            <a:r>
              <a:rPr lang="en-US" sz="2000" dirty="0">
                <a:latin typeface="Arial" panose="020B0604020202020204" pitchFamily="34" charset="0"/>
                <a:cs typeface="Arial" panose="020B0604020202020204" pitchFamily="34" charset="0"/>
              </a:rPr>
              <a:t>Only reported when the time for a level 5 visit (99215 or 99205) has been exceeded by 15 minutes from the “minimal” time needed for the encounter.</a:t>
            </a:r>
          </a:p>
          <a:p>
            <a:r>
              <a:rPr lang="en-US" sz="2000" dirty="0">
                <a:latin typeface="Arial" panose="020B0604020202020204" pitchFamily="34" charset="0"/>
                <a:cs typeface="Arial" panose="020B0604020202020204" pitchFamily="34" charset="0"/>
              </a:rPr>
              <a:t>Includes face-to-face time and non-face-to-face time on the date of the encounter. </a:t>
            </a:r>
          </a:p>
          <a:p>
            <a:r>
              <a:rPr lang="en-US" sz="2000" dirty="0">
                <a:latin typeface="Arial" panose="020B0604020202020204" pitchFamily="34" charset="0"/>
                <a:cs typeface="Arial" panose="020B0604020202020204" pitchFamily="34" charset="0"/>
              </a:rPr>
              <a:t>Current prolonged service codes (99354-99355 or 99358-99359) – some payors may still allow these in 2021 on other types of E&amp;M services (TBD).</a:t>
            </a:r>
          </a:p>
          <a:p>
            <a:r>
              <a:rPr lang="en-US" sz="2000"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AMA CPT prolonged time </a:t>
            </a:r>
            <a:r>
              <a:rPr lang="en-US" sz="2000" dirty="0">
                <a:latin typeface="Arial" panose="020B0604020202020204" pitchFamily="34" charset="0"/>
                <a:cs typeface="Arial" panose="020B0604020202020204" pitchFamily="34" charset="0"/>
              </a:rPr>
              <a:t>starts at minute 75 for code 99205 and 55 for code 99215. </a:t>
            </a:r>
          </a:p>
          <a:p>
            <a:r>
              <a:rPr lang="en-US" sz="2000" dirty="0">
                <a:latin typeface="Arial" panose="020B0604020202020204" pitchFamily="34" charset="0"/>
                <a:cs typeface="Arial" panose="020B0604020202020204" pitchFamily="34" charset="0"/>
              </a:rPr>
              <a:t>wRVU is 0.61</a:t>
            </a:r>
          </a:p>
          <a:p>
            <a:r>
              <a:rPr lang="en-US" sz="2000" dirty="0">
                <a:latin typeface="Arial" panose="020B0604020202020204" pitchFamily="34" charset="0"/>
                <a:cs typeface="Arial" panose="020B0604020202020204" pitchFamily="34" charset="0"/>
              </a:rPr>
              <a:t>Estimated reimbursement is about $35.00</a:t>
            </a:r>
          </a:p>
        </p:txBody>
      </p:sp>
      <p:sp>
        <p:nvSpPr>
          <p:cNvPr id="4" name="Slide Number Placeholder 3">
            <a:extLst>
              <a:ext uri="{FF2B5EF4-FFF2-40B4-BE49-F238E27FC236}">
                <a16:creationId xmlns:a16="http://schemas.microsoft.com/office/drawing/2014/main" id="{A98F0DF9-55AF-4A3E-AA33-F20140F3508F}"/>
              </a:ext>
            </a:extLst>
          </p:cNvPr>
          <p:cNvSpPr>
            <a:spLocks noGrp="1"/>
          </p:cNvSpPr>
          <p:nvPr>
            <p:ph type="sldNum" sz="quarter" idx="12"/>
          </p:nvPr>
        </p:nvSpPr>
        <p:spPr/>
        <p:txBody>
          <a:bodyPr/>
          <a:lstStyle/>
          <a:p>
            <a:fld id="{D57F1E4F-1CFF-5643-939E-217C01CDF565}" type="slidenum">
              <a:rPr lang="en-US" smtClean="0"/>
              <a:pPr/>
              <a:t>42</a:t>
            </a:fld>
            <a:endParaRPr lang="en-US" dirty="0"/>
          </a:p>
        </p:txBody>
      </p:sp>
    </p:spTree>
    <p:extLst>
      <p:ext uri="{BB962C8B-B14F-4D97-AF65-F5344CB8AC3E}">
        <p14:creationId xmlns:p14="http://schemas.microsoft.com/office/powerpoint/2010/main" val="3721166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0D01D-E8C4-40CD-9792-7E92160FAA06}"/>
              </a:ext>
            </a:extLst>
          </p:cNvPr>
          <p:cNvSpPr>
            <a:spLocks noGrp="1"/>
          </p:cNvSpPr>
          <p:nvPr>
            <p:ph type="title"/>
          </p:nvPr>
        </p:nvSpPr>
        <p:spPr>
          <a:xfrm>
            <a:off x="209725" y="117446"/>
            <a:ext cx="9295221" cy="1382491"/>
          </a:xfrm>
        </p:spPr>
        <p:txBody>
          <a:bodyPr>
            <a:normAutofit fontScale="90000"/>
          </a:bodyPr>
          <a:lstStyle/>
          <a:p>
            <a:pPr algn="ctr"/>
            <a: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Prolonged Services (CMS) </a:t>
            </a:r>
            <a:b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CPT G2212 </a:t>
            </a:r>
          </a:p>
        </p:txBody>
      </p:sp>
      <p:sp>
        <p:nvSpPr>
          <p:cNvPr id="3" name="Content Placeholder 2">
            <a:extLst>
              <a:ext uri="{FF2B5EF4-FFF2-40B4-BE49-F238E27FC236}">
                <a16:creationId xmlns:a16="http://schemas.microsoft.com/office/drawing/2014/main" id="{D42DFF80-E239-40EA-8DA5-D6C7ECC67DB4}"/>
              </a:ext>
            </a:extLst>
          </p:cNvPr>
          <p:cNvSpPr>
            <a:spLocks noGrp="1"/>
          </p:cNvSpPr>
          <p:nvPr>
            <p:ph idx="1"/>
          </p:nvPr>
        </p:nvSpPr>
        <p:spPr>
          <a:xfrm>
            <a:off x="561473" y="1499937"/>
            <a:ext cx="8943473" cy="5021179"/>
          </a:xfrm>
        </p:spPr>
        <p:txBody>
          <a:bodyPr>
            <a:normAutofit fontScale="92500" lnSpcReduction="20000"/>
          </a:bodyPr>
          <a:lstStyle/>
          <a:p>
            <a:r>
              <a:rPr lang="en-US" sz="2800" dirty="0">
                <a:latin typeface="Arial" panose="020B0604020202020204" pitchFamily="34" charset="0"/>
                <a:cs typeface="Arial" panose="020B0604020202020204" pitchFamily="34" charset="0"/>
              </a:rPr>
              <a:t>Medicare didn’t approve of the AMA’s 99417 rules, so they released their own prolonged services code of G2212.</a:t>
            </a:r>
          </a:p>
          <a:p>
            <a:r>
              <a:rPr lang="en-US" sz="2800" dirty="0">
                <a:latin typeface="Arial" panose="020B0604020202020204" pitchFamily="34" charset="0"/>
                <a:cs typeface="Arial" panose="020B0604020202020204" pitchFamily="34" charset="0"/>
              </a:rPr>
              <a:t>Use for each additional 15 minutes of prolonged services beyond the time required for a level 5 visit.</a:t>
            </a:r>
          </a:p>
          <a:p>
            <a:r>
              <a:rPr lang="en-US" sz="2800" dirty="0">
                <a:latin typeface="Arial" panose="020B0604020202020204" pitchFamily="34" charset="0"/>
                <a:cs typeface="Arial" panose="020B0604020202020204" pitchFamily="34" charset="0"/>
              </a:rPr>
              <a:t>Only reported with 99215 or 99205.</a:t>
            </a:r>
          </a:p>
          <a:p>
            <a:r>
              <a:rPr lang="en-US" sz="2800" dirty="0">
                <a:latin typeface="Arial" panose="020B0604020202020204" pitchFamily="34" charset="0"/>
                <a:cs typeface="Arial" panose="020B0604020202020204" pitchFamily="34" charset="0"/>
              </a:rPr>
              <a:t>Only reported when the time for a level 5 visit (99215 or 99205) has been exceeded by 15 minutes beyond the “</a:t>
            </a:r>
            <a:r>
              <a:rPr lang="en-US" sz="2800" u="sng" dirty="0">
                <a:latin typeface="Arial" panose="020B0604020202020204" pitchFamily="34" charset="0"/>
                <a:cs typeface="Arial" panose="020B0604020202020204" pitchFamily="34" charset="0"/>
              </a:rPr>
              <a:t>ceiling time</a:t>
            </a:r>
            <a:r>
              <a:rPr lang="en-US" sz="2800" dirty="0">
                <a:latin typeface="Arial" panose="020B0604020202020204" pitchFamily="34" charset="0"/>
                <a:cs typeface="Arial" panose="020B0604020202020204" pitchFamily="34" charset="0"/>
              </a:rPr>
              <a:t>” of the encounter.</a:t>
            </a:r>
          </a:p>
          <a:p>
            <a:r>
              <a:rPr lang="en-US" sz="2800" dirty="0">
                <a:latin typeface="Arial" panose="020B0604020202020204" pitchFamily="34" charset="0"/>
                <a:cs typeface="Arial" panose="020B0604020202020204" pitchFamily="34" charset="0"/>
              </a:rPr>
              <a:t>Includes face-to-face and non-face-to-face time on the date of the encounter.</a:t>
            </a:r>
          </a:p>
          <a:p>
            <a:r>
              <a:rPr lang="en-US" sz="2800" dirty="0">
                <a:latin typeface="Arial" panose="020B0604020202020204" pitchFamily="34" charset="0"/>
                <a:cs typeface="Arial" panose="020B0604020202020204" pitchFamily="34" charset="0"/>
              </a:rPr>
              <a:t>Need internal system to ‘see’ Medicare patient vs. non-Medicare patient and revise accordingly.</a:t>
            </a:r>
          </a:p>
          <a:p>
            <a:endParaRPr lang="en-US" dirty="0"/>
          </a:p>
        </p:txBody>
      </p:sp>
      <p:sp>
        <p:nvSpPr>
          <p:cNvPr id="4" name="Slide Number Placeholder 3">
            <a:extLst>
              <a:ext uri="{FF2B5EF4-FFF2-40B4-BE49-F238E27FC236}">
                <a16:creationId xmlns:a16="http://schemas.microsoft.com/office/drawing/2014/main" id="{10CBA156-07F9-4496-B14E-62B660B38B2B}"/>
              </a:ext>
            </a:extLst>
          </p:cNvPr>
          <p:cNvSpPr>
            <a:spLocks noGrp="1"/>
          </p:cNvSpPr>
          <p:nvPr>
            <p:ph type="sldNum" sz="quarter" idx="12"/>
          </p:nvPr>
        </p:nvSpPr>
        <p:spPr/>
        <p:txBody>
          <a:bodyPr/>
          <a:lstStyle/>
          <a:p>
            <a:fld id="{D57F1E4F-1CFF-5643-939E-217C01CDF565}" type="slidenum">
              <a:rPr lang="en-US" smtClean="0"/>
              <a:pPr/>
              <a:t>43</a:t>
            </a:fld>
            <a:endParaRPr lang="en-US" dirty="0"/>
          </a:p>
        </p:txBody>
      </p:sp>
    </p:spTree>
    <p:extLst>
      <p:ext uri="{BB962C8B-B14F-4D97-AF65-F5344CB8AC3E}">
        <p14:creationId xmlns:p14="http://schemas.microsoft.com/office/powerpoint/2010/main" val="6968192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DBF9D-BFD4-4398-9B0C-BEF5D6464A7D}"/>
              </a:ext>
            </a:extLst>
          </p:cNvPr>
          <p:cNvSpPr>
            <a:spLocks noGrp="1"/>
          </p:cNvSpPr>
          <p:nvPr>
            <p:ph type="title"/>
          </p:nvPr>
        </p:nvSpPr>
        <p:spPr>
          <a:xfrm>
            <a:off x="293615" y="218114"/>
            <a:ext cx="8980387" cy="1474329"/>
          </a:xfrm>
        </p:spPr>
        <p:txBody>
          <a:bodyPr>
            <a:normAutofit/>
          </a:bodyPr>
          <a:lstStyle/>
          <a:p>
            <a:pPr algn="ct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Dual Codes for Prolonged Services</a:t>
            </a:r>
          </a:p>
        </p:txBody>
      </p:sp>
      <p:graphicFrame>
        <p:nvGraphicFramePr>
          <p:cNvPr id="4" name="Table 4">
            <a:extLst>
              <a:ext uri="{FF2B5EF4-FFF2-40B4-BE49-F238E27FC236}">
                <a16:creationId xmlns:a16="http://schemas.microsoft.com/office/drawing/2014/main" id="{77FB4761-73B3-466F-BEAF-3FE0FD20292C}"/>
              </a:ext>
            </a:extLst>
          </p:cNvPr>
          <p:cNvGraphicFramePr>
            <a:graphicFrameLocks noGrp="1"/>
          </p:cNvGraphicFramePr>
          <p:nvPr>
            <p:ph idx="1"/>
            <p:extLst>
              <p:ext uri="{D42A27DB-BD31-4B8C-83A1-F6EECF244321}">
                <p14:modId xmlns:p14="http://schemas.microsoft.com/office/powerpoint/2010/main" val="1005556684"/>
              </p:ext>
            </p:extLst>
          </p:nvPr>
        </p:nvGraphicFramePr>
        <p:xfrm>
          <a:off x="587229" y="1283517"/>
          <a:ext cx="8686774" cy="4664278"/>
        </p:xfrm>
        <a:graphic>
          <a:graphicData uri="http://schemas.openxmlformats.org/drawingml/2006/table">
            <a:tbl>
              <a:tblPr firstRow="1" bandRow="1">
                <a:tableStyleId>{5C22544A-7EE6-4342-B048-85BDC9FD1C3A}</a:tableStyleId>
              </a:tblPr>
              <a:tblGrid>
                <a:gridCol w="4291073">
                  <a:extLst>
                    <a:ext uri="{9D8B030D-6E8A-4147-A177-3AD203B41FA5}">
                      <a16:colId xmlns:a16="http://schemas.microsoft.com/office/drawing/2014/main" val="334359535"/>
                    </a:ext>
                  </a:extLst>
                </a:gridCol>
                <a:gridCol w="4395701">
                  <a:extLst>
                    <a:ext uri="{9D8B030D-6E8A-4147-A177-3AD203B41FA5}">
                      <a16:colId xmlns:a16="http://schemas.microsoft.com/office/drawing/2014/main" val="2774370530"/>
                    </a:ext>
                  </a:extLst>
                </a:gridCol>
              </a:tblGrid>
              <a:tr h="451249">
                <a:tc>
                  <a:txBody>
                    <a:bodyPr/>
                    <a:lstStyle/>
                    <a:p>
                      <a:pPr algn="ctr"/>
                      <a:r>
                        <a:rPr lang="en-US" sz="2000" dirty="0">
                          <a:latin typeface="Arial" panose="020B0604020202020204" pitchFamily="34" charset="0"/>
                          <a:cs typeface="Arial" panose="020B0604020202020204" pitchFamily="34" charset="0"/>
                        </a:rPr>
                        <a:t>99417 (AMA)</a:t>
                      </a:r>
                    </a:p>
                  </a:txBody>
                  <a:tcPr/>
                </a:tc>
                <a:tc>
                  <a:txBody>
                    <a:bodyPr/>
                    <a:lstStyle/>
                    <a:p>
                      <a:pPr algn="ctr"/>
                      <a:r>
                        <a:rPr lang="en-US" sz="2000" dirty="0">
                          <a:latin typeface="Arial" panose="020B0604020202020204" pitchFamily="34" charset="0"/>
                          <a:cs typeface="Arial" panose="020B0604020202020204" pitchFamily="34" charset="0"/>
                        </a:rPr>
                        <a:t>G2212 (CMS)</a:t>
                      </a:r>
                    </a:p>
                  </a:txBody>
                  <a:tcPr/>
                </a:tc>
                <a:extLst>
                  <a:ext uri="{0D108BD9-81ED-4DB2-BD59-A6C34878D82A}">
                    <a16:rowId xmlns:a16="http://schemas.microsoft.com/office/drawing/2014/main" val="1325894765"/>
                  </a:ext>
                </a:extLst>
              </a:tr>
              <a:tr h="717775">
                <a:tc>
                  <a:txBody>
                    <a:bodyPr/>
                    <a:lstStyle/>
                    <a:p>
                      <a:r>
                        <a:rPr lang="en-US" sz="2000" dirty="0">
                          <a:latin typeface="Arial" panose="020B0604020202020204" pitchFamily="34" charset="0"/>
                          <a:cs typeface="Arial" panose="020B0604020202020204" pitchFamily="34" charset="0"/>
                        </a:rPr>
                        <a:t>Might be paid by private insures?  Time will tell…</a:t>
                      </a:r>
                    </a:p>
                  </a:txBody>
                  <a:tcPr/>
                </a:tc>
                <a:tc>
                  <a:txBody>
                    <a:bodyPr/>
                    <a:lstStyle/>
                    <a:p>
                      <a:r>
                        <a:rPr lang="en-US" sz="2000" dirty="0">
                          <a:latin typeface="Arial" panose="020B0604020202020204" pitchFamily="34" charset="0"/>
                          <a:cs typeface="Arial" panose="020B0604020202020204" pitchFamily="34" charset="0"/>
                        </a:rPr>
                        <a:t>Will be paid by Medicare</a:t>
                      </a:r>
                    </a:p>
                  </a:txBody>
                  <a:tcPr/>
                </a:tc>
                <a:extLst>
                  <a:ext uri="{0D108BD9-81ED-4DB2-BD59-A6C34878D82A}">
                    <a16:rowId xmlns:a16="http://schemas.microsoft.com/office/drawing/2014/main" val="3371754587"/>
                  </a:ext>
                </a:extLst>
              </a:tr>
              <a:tr h="717775">
                <a:tc>
                  <a:txBody>
                    <a:bodyPr/>
                    <a:lstStyle/>
                    <a:p>
                      <a:r>
                        <a:rPr lang="en-US" sz="2000" dirty="0">
                          <a:latin typeface="Arial" panose="020B0604020202020204" pitchFamily="34" charset="0"/>
                          <a:cs typeface="Arial" panose="020B0604020202020204" pitchFamily="34" charset="0"/>
                        </a:rPr>
                        <a:t>Only submitted in conjunction with a 99205 or 99215 visit</a:t>
                      </a:r>
                    </a:p>
                  </a:txBody>
                  <a:tcPr/>
                </a:tc>
                <a:tc>
                  <a:txBody>
                    <a:bodyPr/>
                    <a:lstStyle/>
                    <a:p>
                      <a:r>
                        <a:rPr lang="en-US" sz="2000" dirty="0">
                          <a:latin typeface="Arial" panose="020B0604020202020204" pitchFamily="34" charset="0"/>
                          <a:cs typeface="Arial" panose="020B0604020202020204" pitchFamily="34" charset="0"/>
                        </a:rPr>
                        <a:t>Only submitted in conjunction with a 99205 or 99215 visit</a:t>
                      </a:r>
                    </a:p>
                  </a:txBody>
                  <a:tcPr/>
                </a:tc>
                <a:extLst>
                  <a:ext uri="{0D108BD9-81ED-4DB2-BD59-A6C34878D82A}">
                    <a16:rowId xmlns:a16="http://schemas.microsoft.com/office/drawing/2014/main" val="3604824998"/>
                  </a:ext>
                </a:extLst>
              </a:tr>
              <a:tr h="1029852">
                <a:tc>
                  <a:txBody>
                    <a:bodyPr/>
                    <a:lstStyle/>
                    <a:p>
                      <a:r>
                        <a:rPr lang="en-US" sz="2000" dirty="0">
                          <a:latin typeface="Arial" panose="020B0604020202020204" pitchFamily="34" charset="0"/>
                          <a:cs typeface="Arial" panose="020B0604020202020204" pitchFamily="34" charset="0"/>
                        </a:rPr>
                        <a:t>Includes face-to-face time and non-face-to-face time on the date of the visit</a:t>
                      </a:r>
                    </a:p>
                  </a:txBody>
                  <a:tcPr/>
                </a:tc>
                <a:tc>
                  <a:txBody>
                    <a:bodyPr/>
                    <a:lstStyle/>
                    <a:p>
                      <a:r>
                        <a:rPr lang="en-US" sz="2000" dirty="0">
                          <a:latin typeface="Arial" panose="020B0604020202020204" pitchFamily="34" charset="0"/>
                          <a:cs typeface="Arial" panose="020B0604020202020204" pitchFamily="34" charset="0"/>
                        </a:rPr>
                        <a:t>Includes face-to-face time and non-face-to-face time on the date of the visit</a:t>
                      </a:r>
                    </a:p>
                  </a:txBody>
                  <a:tcPr/>
                </a:tc>
                <a:extLst>
                  <a:ext uri="{0D108BD9-81ED-4DB2-BD59-A6C34878D82A}">
                    <a16:rowId xmlns:a16="http://schemas.microsoft.com/office/drawing/2014/main" val="966673161"/>
                  </a:ext>
                </a:extLst>
              </a:tr>
              <a:tr h="717775">
                <a:tc>
                  <a:txBody>
                    <a:bodyPr/>
                    <a:lstStyle/>
                    <a:p>
                      <a:r>
                        <a:rPr lang="en-US" sz="2000" dirty="0">
                          <a:latin typeface="Arial" panose="020B0604020202020204" pitchFamily="34" charset="0"/>
                          <a:cs typeface="Arial" panose="020B0604020202020204" pitchFamily="34" charset="0"/>
                        </a:rPr>
                        <a:t>Use for each 15 minutes of prolonged services</a:t>
                      </a:r>
                    </a:p>
                  </a:txBody>
                  <a:tcPr/>
                </a:tc>
                <a:tc>
                  <a:txBody>
                    <a:bodyPr/>
                    <a:lstStyle/>
                    <a:p>
                      <a:r>
                        <a:rPr lang="en-US" sz="2000" dirty="0">
                          <a:latin typeface="Arial" panose="020B0604020202020204" pitchFamily="34" charset="0"/>
                          <a:cs typeface="Arial" panose="020B0604020202020204" pitchFamily="34" charset="0"/>
                        </a:rPr>
                        <a:t>Use for each 15 minutes of prolonged services</a:t>
                      </a:r>
                    </a:p>
                  </a:txBody>
                  <a:tcPr/>
                </a:tc>
                <a:extLst>
                  <a:ext uri="{0D108BD9-81ED-4DB2-BD59-A6C34878D82A}">
                    <a16:rowId xmlns:a16="http://schemas.microsoft.com/office/drawing/2014/main" val="2497614859"/>
                  </a:ext>
                </a:extLst>
              </a:tr>
              <a:tr h="1029852">
                <a:tc>
                  <a:txBody>
                    <a:bodyPr/>
                    <a:lstStyle/>
                    <a:p>
                      <a:r>
                        <a:rPr lang="en-US" sz="2000" dirty="0">
                          <a:highlight>
                            <a:srgbClr val="FFFF00"/>
                          </a:highlight>
                          <a:latin typeface="Arial" panose="020B0604020202020204" pitchFamily="34" charset="0"/>
                          <a:cs typeface="Arial" panose="020B0604020202020204" pitchFamily="34" charset="0"/>
                        </a:rPr>
                        <a:t>Kicks in when the “</a:t>
                      </a:r>
                      <a:r>
                        <a:rPr lang="en-US" sz="2000" b="1" dirty="0">
                          <a:highlight>
                            <a:srgbClr val="FFFF00"/>
                          </a:highlight>
                          <a:latin typeface="Arial" panose="020B0604020202020204" pitchFamily="34" charset="0"/>
                          <a:cs typeface="Arial" panose="020B0604020202020204" pitchFamily="34" charset="0"/>
                        </a:rPr>
                        <a:t>minimum</a:t>
                      </a:r>
                      <a:r>
                        <a:rPr lang="en-US" sz="2000" b="0" dirty="0">
                          <a:highlight>
                            <a:srgbClr val="FFFF00"/>
                          </a:highlight>
                          <a:latin typeface="Arial" panose="020B0604020202020204" pitchFamily="34" charset="0"/>
                          <a:cs typeface="Arial" panose="020B0604020202020204" pitchFamily="34" charset="0"/>
                        </a:rPr>
                        <a:t>”</a:t>
                      </a:r>
                      <a:r>
                        <a:rPr lang="en-US" sz="2000" dirty="0">
                          <a:highlight>
                            <a:srgbClr val="FFFF00"/>
                          </a:highlight>
                          <a:latin typeface="Arial" panose="020B0604020202020204" pitchFamily="34" charset="0"/>
                          <a:cs typeface="Arial" panose="020B0604020202020204" pitchFamily="34" charset="0"/>
                        </a:rPr>
                        <a:t> time needed for a 99205 or 99215 visit has been exceeded by 15 minutes</a:t>
                      </a:r>
                    </a:p>
                  </a:txBody>
                  <a:tcPr>
                    <a:solidFill>
                      <a:schemeClr val="bg1">
                        <a:lumMod val="85000"/>
                      </a:schemeClr>
                    </a:solidFill>
                  </a:tcPr>
                </a:tc>
                <a:tc>
                  <a:txBody>
                    <a:bodyPr/>
                    <a:lstStyle/>
                    <a:p>
                      <a:r>
                        <a:rPr lang="en-US" sz="2000" dirty="0">
                          <a:highlight>
                            <a:srgbClr val="FFFF00"/>
                          </a:highlight>
                          <a:latin typeface="Arial" panose="020B0604020202020204" pitchFamily="34" charset="0"/>
                          <a:cs typeface="Arial" panose="020B0604020202020204" pitchFamily="34" charset="0"/>
                        </a:rPr>
                        <a:t>Only kicks in when the </a:t>
                      </a:r>
                      <a:r>
                        <a:rPr lang="en-US" sz="2000" b="0" dirty="0">
                          <a:highlight>
                            <a:srgbClr val="FFFF00"/>
                          </a:highlight>
                          <a:latin typeface="Arial" panose="020B0604020202020204" pitchFamily="34" charset="0"/>
                          <a:cs typeface="Arial" panose="020B0604020202020204" pitchFamily="34" charset="0"/>
                        </a:rPr>
                        <a:t>“</a:t>
                      </a:r>
                      <a:r>
                        <a:rPr lang="en-US" sz="2000" b="1" dirty="0">
                          <a:highlight>
                            <a:srgbClr val="FFFF00"/>
                          </a:highlight>
                          <a:latin typeface="Arial" panose="020B0604020202020204" pitchFamily="34" charset="0"/>
                          <a:cs typeface="Arial" panose="020B0604020202020204" pitchFamily="34" charset="0"/>
                        </a:rPr>
                        <a:t>ceiling</a:t>
                      </a:r>
                      <a:r>
                        <a:rPr lang="en-US" sz="2000" b="0" dirty="0">
                          <a:highlight>
                            <a:srgbClr val="FFFF00"/>
                          </a:highlight>
                          <a:latin typeface="Arial" panose="020B0604020202020204" pitchFamily="34" charset="0"/>
                          <a:cs typeface="Arial" panose="020B0604020202020204" pitchFamily="34" charset="0"/>
                        </a:rPr>
                        <a:t>”</a:t>
                      </a:r>
                      <a:r>
                        <a:rPr lang="en-US" sz="2000" b="1" dirty="0">
                          <a:highlight>
                            <a:srgbClr val="FFFF00"/>
                          </a:highlight>
                          <a:latin typeface="Arial" panose="020B0604020202020204" pitchFamily="34" charset="0"/>
                          <a:cs typeface="Arial" panose="020B0604020202020204" pitchFamily="34" charset="0"/>
                        </a:rPr>
                        <a:t> </a:t>
                      </a:r>
                      <a:r>
                        <a:rPr lang="en-US" sz="2000" dirty="0">
                          <a:highlight>
                            <a:srgbClr val="FFFF00"/>
                          </a:highlight>
                          <a:latin typeface="Arial" panose="020B0604020202020204" pitchFamily="34" charset="0"/>
                          <a:cs typeface="Arial" panose="020B0604020202020204" pitchFamily="34" charset="0"/>
                        </a:rPr>
                        <a:t>time for a 99205 or 99215 visit has been exceeded by 15 minutes</a:t>
                      </a:r>
                    </a:p>
                  </a:txBody>
                  <a:tcPr>
                    <a:solidFill>
                      <a:schemeClr val="bg1">
                        <a:lumMod val="85000"/>
                      </a:schemeClr>
                    </a:solidFill>
                  </a:tcPr>
                </a:tc>
                <a:extLst>
                  <a:ext uri="{0D108BD9-81ED-4DB2-BD59-A6C34878D82A}">
                    <a16:rowId xmlns:a16="http://schemas.microsoft.com/office/drawing/2014/main" val="1631935194"/>
                  </a:ext>
                </a:extLst>
              </a:tr>
            </a:tbl>
          </a:graphicData>
        </a:graphic>
      </p:graphicFrame>
      <p:sp>
        <p:nvSpPr>
          <p:cNvPr id="3" name="Slide Number Placeholder 2">
            <a:extLst>
              <a:ext uri="{FF2B5EF4-FFF2-40B4-BE49-F238E27FC236}">
                <a16:creationId xmlns:a16="http://schemas.microsoft.com/office/drawing/2014/main" id="{BF7BCC3D-687E-443F-9911-392517552D91}"/>
              </a:ext>
            </a:extLst>
          </p:cNvPr>
          <p:cNvSpPr>
            <a:spLocks noGrp="1"/>
          </p:cNvSpPr>
          <p:nvPr>
            <p:ph type="sldNum" sz="quarter" idx="12"/>
          </p:nvPr>
        </p:nvSpPr>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2562561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EDA95-26D6-4E60-8C55-66272DB63D0B}"/>
              </a:ext>
            </a:extLst>
          </p:cNvPr>
          <p:cNvSpPr>
            <a:spLocks noGrp="1"/>
          </p:cNvSpPr>
          <p:nvPr>
            <p:ph type="title"/>
          </p:nvPr>
        </p:nvSpPr>
        <p:spPr>
          <a:xfrm>
            <a:off x="411061" y="67113"/>
            <a:ext cx="8862941" cy="1359015"/>
          </a:xfrm>
        </p:spPr>
        <p:txBody>
          <a:bodyPr>
            <a:noAutofit/>
          </a:bodyPr>
          <a:lstStyle/>
          <a:p>
            <a:pPr algn="ctr"/>
            <a: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Prolonged Services G2212</a:t>
            </a:r>
            <a:b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New Patient 99205</a:t>
            </a:r>
          </a:p>
        </p:txBody>
      </p:sp>
      <p:graphicFrame>
        <p:nvGraphicFramePr>
          <p:cNvPr id="5" name="Table 5">
            <a:extLst>
              <a:ext uri="{FF2B5EF4-FFF2-40B4-BE49-F238E27FC236}">
                <a16:creationId xmlns:a16="http://schemas.microsoft.com/office/drawing/2014/main" id="{474C9AC8-6839-430E-983C-7B4405421A84}"/>
              </a:ext>
            </a:extLst>
          </p:cNvPr>
          <p:cNvGraphicFramePr>
            <a:graphicFrameLocks noGrp="1"/>
          </p:cNvGraphicFramePr>
          <p:nvPr>
            <p:ph idx="1"/>
            <p:extLst>
              <p:ext uri="{D42A27DB-BD31-4B8C-83A1-F6EECF244321}">
                <p14:modId xmlns:p14="http://schemas.microsoft.com/office/powerpoint/2010/main" val="1750055667"/>
              </p:ext>
            </p:extLst>
          </p:nvPr>
        </p:nvGraphicFramePr>
        <p:xfrm>
          <a:off x="453007" y="1501629"/>
          <a:ext cx="8820996" cy="4539731"/>
        </p:xfrm>
        <a:graphic>
          <a:graphicData uri="http://schemas.openxmlformats.org/drawingml/2006/table">
            <a:tbl>
              <a:tblPr firstRow="1" bandRow="1">
                <a:tableStyleId>{5C22544A-7EE6-4342-B048-85BDC9FD1C3A}</a:tableStyleId>
              </a:tblPr>
              <a:tblGrid>
                <a:gridCol w="4390358">
                  <a:extLst>
                    <a:ext uri="{9D8B030D-6E8A-4147-A177-3AD203B41FA5}">
                      <a16:colId xmlns:a16="http://schemas.microsoft.com/office/drawing/2014/main" val="2399423262"/>
                    </a:ext>
                  </a:extLst>
                </a:gridCol>
                <a:gridCol w="4430638">
                  <a:extLst>
                    <a:ext uri="{9D8B030D-6E8A-4147-A177-3AD203B41FA5}">
                      <a16:colId xmlns:a16="http://schemas.microsoft.com/office/drawing/2014/main" val="1043533584"/>
                    </a:ext>
                  </a:extLst>
                </a:gridCol>
              </a:tblGrid>
              <a:tr h="1372420">
                <a:tc>
                  <a:txBody>
                    <a:bodyPr/>
                    <a:lstStyle/>
                    <a:p>
                      <a:pPr algn="ctr"/>
                      <a:r>
                        <a:rPr lang="en-US" sz="2800" dirty="0">
                          <a:latin typeface="Arial" panose="020B0604020202020204" pitchFamily="34" charset="0"/>
                          <a:cs typeface="Arial" panose="020B0604020202020204" pitchFamily="34" charset="0"/>
                        </a:rPr>
                        <a:t>Total Duration of New Patient Office or Other Outpatient Services</a:t>
                      </a:r>
                    </a:p>
                  </a:txBody>
                  <a:tcPr/>
                </a:tc>
                <a:tc>
                  <a:txBody>
                    <a:bodyPr/>
                    <a:lstStyle/>
                    <a:p>
                      <a:pPr algn="ctr"/>
                      <a:r>
                        <a:rPr lang="en-US" sz="2800" dirty="0">
                          <a:latin typeface="Arial" panose="020B0604020202020204" pitchFamily="34" charset="0"/>
                          <a:cs typeface="Arial" panose="020B0604020202020204" pitchFamily="34" charset="0"/>
                        </a:rPr>
                        <a:t>Code(s)</a:t>
                      </a:r>
                    </a:p>
                  </a:txBody>
                  <a:tcPr/>
                </a:tc>
                <a:extLst>
                  <a:ext uri="{0D108BD9-81ED-4DB2-BD59-A6C34878D82A}">
                    <a16:rowId xmlns:a16="http://schemas.microsoft.com/office/drawing/2014/main" val="4028058146"/>
                  </a:ext>
                </a:extLst>
              </a:tr>
              <a:tr h="560878">
                <a:tc>
                  <a:txBody>
                    <a:bodyPr/>
                    <a:lstStyle/>
                    <a:p>
                      <a:pPr algn="ctr"/>
                      <a:r>
                        <a:rPr lang="en-US" sz="2800" dirty="0">
                          <a:latin typeface="Arial" panose="020B0604020202020204" pitchFamily="34" charset="0"/>
                          <a:cs typeface="Arial" panose="020B0604020202020204" pitchFamily="34" charset="0"/>
                        </a:rPr>
                        <a:t>60-74 minutes</a:t>
                      </a:r>
                    </a:p>
                  </a:txBody>
                  <a:tcPr/>
                </a:tc>
                <a:tc>
                  <a:txBody>
                    <a:bodyPr/>
                    <a:lstStyle/>
                    <a:p>
                      <a:pPr algn="ctr"/>
                      <a:r>
                        <a:rPr lang="en-US" sz="2800" dirty="0">
                          <a:latin typeface="Arial" panose="020B0604020202020204" pitchFamily="34" charset="0"/>
                          <a:cs typeface="Arial" panose="020B0604020202020204" pitchFamily="34" charset="0"/>
                        </a:rPr>
                        <a:t>Not reported separately</a:t>
                      </a:r>
                    </a:p>
                  </a:txBody>
                  <a:tcPr/>
                </a:tc>
                <a:extLst>
                  <a:ext uri="{0D108BD9-81ED-4DB2-BD59-A6C34878D82A}">
                    <a16:rowId xmlns:a16="http://schemas.microsoft.com/office/drawing/2014/main" val="310178060"/>
                  </a:ext>
                </a:extLst>
              </a:tr>
              <a:tr h="560878">
                <a:tc>
                  <a:txBody>
                    <a:bodyPr/>
                    <a:lstStyle/>
                    <a:p>
                      <a:pPr algn="ctr"/>
                      <a:r>
                        <a:rPr lang="en-US" sz="2800" dirty="0">
                          <a:latin typeface="Arial" panose="020B0604020202020204" pitchFamily="34" charset="0"/>
                          <a:cs typeface="Arial" panose="020B0604020202020204" pitchFamily="34" charset="0"/>
                        </a:rPr>
                        <a:t>89-103 minutes</a:t>
                      </a:r>
                    </a:p>
                  </a:txBody>
                  <a:tcPr/>
                </a:tc>
                <a:tc>
                  <a:txBody>
                    <a:bodyPr/>
                    <a:lstStyle/>
                    <a:p>
                      <a:pPr algn="ctr"/>
                      <a:r>
                        <a:rPr lang="en-US" sz="2800" dirty="0">
                          <a:latin typeface="Arial" panose="020B0604020202020204" pitchFamily="34" charset="0"/>
                          <a:cs typeface="Arial" panose="020B0604020202020204" pitchFamily="34" charset="0"/>
                        </a:rPr>
                        <a:t>99205 x 1 and G2212 x 1</a:t>
                      </a:r>
                    </a:p>
                  </a:txBody>
                  <a:tcPr/>
                </a:tc>
                <a:extLst>
                  <a:ext uri="{0D108BD9-81ED-4DB2-BD59-A6C34878D82A}">
                    <a16:rowId xmlns:a16="http://schemas.microsoft.com/office/drawing/2014/main" val="3895518194"/>
                  </a:ext>
                </a:extLst>
              </a:tr>
              <a:tr h="560878">
                <a:tc>
                  <a:txBody>
                    <a:bodyPr/>
                    <a:lstStyle/>
                    <a:p>
                      <a:pPr algn="ctr"/>
                      <a:r>
                        <a:rPr lang="en-US" sz="2800" dirty="0">
                          <a:latin typeface="Arial" panose="020B0604020202020204" pitchFamily="34" charset="0"/>
                          <a:cs typeface="Arial" panose="020B0604020202020204" pitchFamily="34" charset="0"/>
                        </a:rPr>
                        <a:t>104-118 minutes</a:t>
                      </a:r>
                    </a:p>
                  </a:txBody>
                  <a:tcPr/>
                </a:tc>
                <a:tc>
                  <a:txBody>
                    <a:bodyPr/>
                    <a:lstStyle/>
                    <a:p>
                      <a:pPr algn="ctr"/>
                      <a:r>
                        <a:rPr lang="en-US" sz="2800" dirty="0">
                          <a:latin typeface="Arial" panose="020B0604020202020204" pitchFamily="34" charset="0"/>
                          <a:cs typeface="Arial" panose="020B0604020202020204" pitchFamily="34" charset="0"/>
                        </a:rPr>
                        <a:t>99205 x 1 and G2212 x 2</a:t>
                      </a:r>
                    </a:p>
                  </a:txBody>
                  <a:tcPr/>
                </a:tc>
                <a:extLst>
                  <a:ext uri="{0D108BD9-81ED-4DB2-BD59-A6C34878D82A}">
                    <a16:rowId xmlns:a16="http://schemas.microsoft.com/office/drawing/2014/main" val="4171468984"/>
                  </a:ext>
                </a:extLst>
              </a:tr>
              <a:tr h="1484677">
                <a:tc>
                  <a:txBody>
                    <a:bodyPr/>
                    <a:lstStyle/>
                    <a:p>
                      <a:pPr algn="ctr"/>
                      <a:r>
                        <a:rPr lang="en-US" sz="2800" dirty="0">
                          <a:latin typeface="Arial" panose="020B0604020202020204" pitchFamily="34" charset="0"/>
                          <a:cs typeface="Arial" panose="020B0604020202020204" pitchFamily="34" charset="0"/>
                        </a:rPr>
                        <a:t>119 or more</a:t>
                      </a:r>
                    </a:p>
                  </a:txBody>
                  <a:tcPr/>
                </a:tc>
                <a:tc>
                  <a:txBody>
                    <a:bodyPr/>
                    <a:lstStyle/>
                    <a:p>
                      <a:pPr algn="ctr"/>
                      <a:r>
                        <a:rPr lang="en-US" sz="2800" dirty="0">
                          <a:latin typeface="Arial" panose="020B0604020202020204" pitchFamily="34" charset="0"/>
                          <a:cs typeface="Arial" panose="020B0604020202020204" pitchFamily="34" charset="0"/>
                        </a:rPr>
                        <a:t>99205 x 1 and G2212 x 3 or more for each additional 15 minutes</a:t>
                      </a:r>
                    </a:p>
                  </a:txBody>
                  <a:tcPr/>
                </a:tc>
                <a:extLst>
                  <a:ext uri="{0D108BD9-81ED-4DB2-BD59-A6C34878D82A}">
                    <a16:rowId xmlns:a16="http://schemas.microsoft.com/office/drawing/2014/main" val="2298991280"/>
                  </a:ext>
                </a:extLst>
              </a:tr>
            </a:tbl>
          </a:graphicData>
        </a:graphic>
      </p:graphicFrame>
      <p:sp>
        <p:nvSpPr>
          <p:cNvPr id="4" name="Slide Number Placeholder 3">
            <a:extLst>
              <a:ext uri="{FF2B5EF4-FFF2-40B4-BE49-F238E27FC236}">
                <a16:creationId xmlns:a16="http://schemas.microsoft.com/office/drawing/2014/main" id="{E08443C9-BB46-469F-8D40-89CF06E3F07D}"/>
              </a:ext>
            </a:extLst>
          </p:cNvPr>
          <p:cNvSpPr>
            <a:spLocks noGrp="1"/>
          </p:cNvSpPr>
          <p:nvPr>
            <p:ph type="sldNum" sz="quarter" idx="12"/>
          </p:nvPr>
        </p:nvSpPr>
        <p:spPr/>
        <p:txBody>
          <a:bodyPr/>
          <a:lstStyle/>
          <a:p>
            <a:fld id="{D57F1E4F-1CFF-5643-939E-217C01CDF565}" type="slidenum">
              <a:rPr lang="en-US" smtClean="0"/>
              <a:pPr/>
              <a:t>45</a:t>
            </a:fld>
            <a:endParaRPr lang="en-US" dirty="0"/>
          </a:p>
        </p:txBody>
      </p:sp>
    </p:spTree>
    <p:extLst>
      <p:ext uri="{BB962C8B-B14F-4D97-AF65-F5344CB8AC3E}">
        <p14:creationId xmlns:p14="http://schemas.microsoft.com/office/powerpoint/2010/main" val="20300215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EDA95-26D6-4E60-8C55-66272DB63D0B}"/>
              </a:ext>
            </a:extLst>
          </p:cNvPr>
          <p:cNvSpPr>
            <a:spLocks noGrp="1"/>
          </p:cNvSpPr>
          <p:nvPr>
            <p:ph type="title"/>
          </p:nvPr>
        </p:nvSpPr>
        <p:spPr>
          <a:xfrm>
            <a:off x="411061" y="100669"/>
            <a:ext cx="8862941" cy="1350626"/>
          </a:xfrm>
        </p:spPr>
        <p:txBody>
          <a:bodyPr>
            <a:noAutofit/>
          </a:bodyPr>
          <a:lstStyle/>
          <a:p>
            <a:pPr algn="ctr"/>
            <a: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Prolonged Services G2212</a:t>
            </a:r>
            <a:b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Established Patient 99215</a:t>
            </a:r>
          </a:p>
        </p:txBody>
      </p:sp>
      <p:graphicFrame>
        <p:nvGraphicFramePr>
          <p:cNvPr id="5" name="Table 5">
            <a:extLst>
              <a:ext uri="{FF2B5EF4-FFF2-40B4-BE49-F238E27FC236}">
                <a16:creationId xmlns:a16="http://schemas.microsoft.com/office/drawing/2014/main" id="{474C9AC8-6839-430E-983C-7B4405421A84}"/>
              </a:ext>
            </a:extLst>
          </p:cNvPr>
          <p:cNvGraphicFramePr>
            <a:graphicFrameLocks noGrp="1"/>
          </p:cNvGraphicFramePr>
          <p:nvPr>
            <p:ph idx="1"/>
            <p:extLst>
              <p:ext uri="{D42A27DB-BD31-4B8C-83A1-F6EECF244321}">
                <p14:modId xmlns:p14="http://schemas.microsoft.com/office/powerpoint/2010/main" val="3639487853"/>
              </p:ext>
            </p:extLst>
          </p:nvPr>
        </p:nvGraphicFramePr>
        <p:xfrm>
          <a:off x="453006" y="1535185"/>
          <a:ext cx="8820996" cy="4875403"/>
        </p:xfrm>
        <a:graphic>
          <a:graphicData uri="http://schemas.openxmlformats.org/drawingml/2006/table">
            <a:tbl>
              <a:tblPr firstRow="1" bandRow="1">
                <a:tableStyleId>{5C22544A-7EE6-4342-B048-85BDC9FD1C3A}</a:tableStyleId>
              </a:tblPr>
              <a:tblGrid>
                <a:gridCol w="4538444">
                  <a:extLst>
                    <a:ext uri="{9D8B030D-6E8A-4147-A177-3AD203B41FA5}">
                      <a16:colId xmlns:a16="http://schemas.microsoft.com/office/drawing/2014/main" val="2399423262"/>
                    </a:ext>
                  </a:extLst>
                </a:gridCol>
                <a:gridCol w="4282552">
                  <a:extLst>
                    <a:ext uri="{9D8B030D-6E8A-4147-A177-3AD203B41FA5}">
                      <a16:colId xmlns:a16="http://schemas.microsoft.com/office/drawing/2014/main" val="1043533584"/>
                    </a:ext>
                  </a:extLst>
                </a:gridCol>
              </a:tblGrid>
              <a:tr h="1855798">
                <a:tc>
                  <a:txBody>
                    <a:bodyPr/>
                    <a:lstStyle/>
                    <a:p>
                      <a:pPr algn="ctr"/>
                      <a:r>
                        <a:rPr lang="en-US" sz="2800" dirty="0">
                          <a:latin typeface="Arial" panose="020B0604020202020204" pitchFamily="34" charset="0"/>
                          <a:cs typeface="Arial" panose="020B0604020202020204" pitchFamily="34" charset="0"/>
                        </a:rPr>
                        <a:t>Total Duration of Established Patient Office or Other Outpatient Services</a:t>
                      </a:r>
                    </a:p>
                  </a:txBody>
                  <a:tcPr/>
                </a:tc>
                <a:tc>
                  <a:txBody>
                    <a:bodyPr/>
                    <a:lstStyle/>
                    <a:p>
                      <a:pPr algn="ctr"/>
                      <a:r>
                        <a:rPr lang="en-US" sz="2800" dirty="0">
                          <a:latin typeface="Arial" panose="020B0604020202020204" pitchFamily="34" charset="0"/>
                          <a:cs typeface="Arial" panose="020B0604020202020204" pitchFamily="34" charset="0"/>
                        </a:rPr>
                        <a:t>Code(s)</a:t>
                      </a:r>
                    </a:p>
                  </a:txBody>
                  <a:tcPr/>
                </a:tc>
                <a:extLst>
                  <a:ext uri="{0D108BD9-81ED-4DB2-BD59-A6C34878D82A}">
                    <a16:rowId xmlns:a16="http://schemas.microsoft.com/office/drawing/2014/main" val="4028058146"/>
                  </a:ext>
                </a:extLst>
              </a:tr>
              <a:tr h="534722">
                <a:tc>
                  <a:txBody>
                    <a:bodyPr/>
                    <a:lstStyle/>
                    <a:p>
                      <a:pPr algn="ctr"/>
                      <a:r>
                        <a:rPr lang="en-US" sz="2800" dirty="0">
                          <a:latin typeface="Arial" panose="020B0604020202020204" pitchFamily="34" charset="0"/>
                          <a:cs typeface="Arial" panose="020B0604020202020204" pitchFamily="34" charset="0"/>
                        </a:rPr>
                        <a:t>40-54 minutes</a:t>
                      </a:r>
                    </a:p>
                  </a:txBody>
                  <a:tcPr/>
                </a:tc>
                <a:tc>
                  <a:txBody>
                    <a:bodyPr/>
                    <a:lstStyle/>
                    <a:p>
                      <a:pPr algn="ctr"/>
                      <a:r>
                        <a:rPr lang="en-US" sz="2800" dirty="0">
                          <a:latin typeface="Arial" panose="020B0604020202020204" pitchFamily="34" charset="0"/>
                          <a:cs typeface="Arial" panose="020B0604020202020204" pitchFamily="34" charset="0"/>
                        </a:rPr>
                        <a:t>Not reported separately</a:t>
                      </a:r>
                    </a:p>
                  </a:txBody>
                  <a:tcPr/>
                </a:tc>
                <a:extLst>
                  <a:ext uri="{0D108BD9-81ED-4DB2-BD59-A6C34878D82A}">
                    <a16:rowId xmlns:a16="http://schemas.microsoft.com/office/drawing/2014/main" val="310178060"/>
                  </a:ext>
                </a:extLst>
              </a:tr>
              <a:tr h="534722">
                <a:tc>
                  <a:txBody>
                    <a:bodyPr/>
                    <a:lstStyle/>
                    <a:p>
                      <a:pPr algn="ctr"/>
                      <a:r>
                        <a:rPr lang="en-US" sz="2800" dirty="0">
                          <a:latin typeface="Arial" panose="020B0604020202020204" pitchFamily="34" charset="0"/>
                          <a:cs typeface="Arial" panose="020B0604020202020204" pitchFamily="34" charset="0"/>
                        </a:rPr>
                        <a:t>69-83 minutes</a:t>
                      </a:r>
                    </a:p>
                  </a:txBody>
                  <a:tcPr/>
                </a:tc>
                <a:tc>
                  <a:txBody>
                    <a:bodyPr/>
                    <a:lstStyle/>
                    <a:p>
                      <a:pPr algn="ctr"/>
                      <a:r>
                        <a:rPr lang="en-US" sz="2800" dirty="0">
                          <a:latin typeface="Arial" panose="020B0604020202020204" pitchFamily="34" charset="0"/>
                          <a:cs typeface="Arial" panose="020B0604020202020204" pitchFamily="34" charset="0"/>
                        </a:rPr>
                        <a:t>99215 x 1 and G2212 x 1</a:t>
                      </a:r>
                    </a:p>
                  </a:txBody>
                  <a:tcPr/>
                </a:tc>
                <a:extLst>
                  <a:ext uri="{0D108BD9-81ED-4DB2-BD59-A6C34878D82A}">
                    <a16:rowId xmlns:a16="http://schemas.microsoft.com/office/drawing/2014/main" val="3895518194"/>
                  </a:ext>
                </a:extLst>
              </a:tr>
              <a:tr h="534722">
                <a:tc>
                  <a:txBody>
                    <a:bodyPr/>
                    <a:lstStyle/>
                    <a:p>
                      <a:pPr algn="ctr"/>
                      <a:r>
                        <a:rPr lang="en-US" sz="2800" dirty="0">
                          <a:latin typeface="Arial" panose="020B0604020202020204" pitchFamily="34" charset="0"/>
                          <a:cs typeface="Arial" panose="020B0604020202020204" pitchFamily="34" charset="0"/>
                        </a:rPr>
                        <a:t>84-98 minutes</a:t>
                      </a:r>
                    </a:p>
                  </a:txBody>
                  <a:tcPr/>
                </a:tc>
                <a:tc>
                  <a:txBody>
                    <a:bodyPr/>
                    <a:lstStyle/>
                    <a:p>
                      <a:pPr algn="ctr"/>
                      <a:r>
                        <a:rPr lang="en-US" sz="2800" dirty="0">
                          <a:latin typeface="Arial" panose="020B0604020202020204" pitchFamily="34" charset="0"/>
                          <a:cs typeface="Arial" panose="020B0604020202020204" pitchFamily="34" charset="0"/>
                        </a:rPr>
                        <a:t>99215 x 1 and G2212 x 2</a:t>
                      </a:r>
                    </a:p>
                  </a:txBody>
                  <a:tcPr/>
                </a:tc>
                <a:extLst>
                  <a:ext uri="{0D108BD9-81ED-4DB2-BD59-A6C34878D82A}">
                    <a16:rowId xmlns:a16="http://schemas.microsoft.com/office/drawing/2014/main" val="4171468984"/>
                  </a:ext>
                </a:extLst>
              </a:tr>
              <a:tr h="1415439">
                <a:tc>
                  <a:txBody>
                    <a:bodyPr/>
                    <a:lstStyle/>
                    <a:p>
                      <a:pPr algn="ctr"/>
                      <a:r>
                        <a:rPr lang="en-US" sz="2800" dirty="0">
                          <a:latin typeface="Arial" panose="020B0604020202020204" pitchFamily="34" charset="0"/>
                          <a:cs typeface="Arial" panose="020B0604020202020204" pitchFamily="34" charset="0"/>
                        </a:rPr>
                        <a:t>99 or more</a:t>
                      </a:r>
                    </a:p>
                  </a:txBody>
                  <a:tcPr/>
                </a:tc>
                <a:tc>
                  <a:txBody>
                    <a:bodyPr/>
                    <a:lstStyle/>
                    <a:p>
                      <a:pPr algn="ctr"/>
                      <a:r>
                        <a:rPr lang="en-US" sz="2800" dirty="0">
                          <a:latin typeface="Arial" panose="020B0604020202020204" pitchFamily="34" charset="0"/>
                          <a:cs typeface="Arial" panose="020B0604020202020204" pitchFamily="34" charset="0"/>
                        </a:rPr>
                        <a:t>99215 x 1 and G2212 x 3 or more for each additional 15 minutes</a:t>
                      </a:r>
                    </a:p>
                  </a:txBody>
                  <a:tcPr/>
                </a:tc>
                <a:extLst>
                  <a:ext uri="{0D108BD9-81ED-4DB2-BD59-A6C34878D82A}">
                    <a16:rowId xmlns:a16="http://schemas.microsoft.com/office/drawing/2014/main" val="2298991280"/>
                  </a:ext>
                </a:extLst>
              </a:tr>
            </a:tbl>
          </a:graphicData>
        </a:graphic>
      </p:graphicFrame>
      <p:sp>
        <p:nvSpPr>
          <p:cNvPr id="4" name="Slide Number Placeholder 3">
            <a:extLst>
              <a:ext uri="{FF2B5EF4-FFF2-40B4-BE49-F238E27FC236}">
                <a16:creationId xmlns:a16="http://schemas.microsoft.com/office/drawing/2014/main" id="{E08443C9-BB46-469F-8D40-89CF06E3F07D}"/>
              </a:ext>
            </a:extLst>
          </p:cNvPr>
          <p:cNvSpPr>
            <a:spLocks noGrp="1"/>
          </p:cNvSpPr>
          <p:nvPr>
            <p:ph type="sldNum" sz="quarter" idx="12"/>
          </p:nvPr>
        </p:nvSpPr>
        <p:spPr/>
        <p:txBody>
          <a:bodyPr/>
          <a:lstStyle/>
          <a:p>
            <a:fld id="{D57F1E4F-1CFF-5643-939E-217C01CDF565}" type="slidenum">
              <a:rPr lang="en-US" smtClean="0"/>
              <a:pPr/>
              <a:t>46</a:t>
            </a:fld>
            <a:endParaRPr lang="en-US" dirty="0"/>
          </a:p>
        </p:txBody>
      </p:sp>
    </p:spTree>
    <p:extLst>
      <p:ext uri="{BB962C8B-B14F-4D97-AF65-F5344CB8AC3E}">
        <p14:creationId xmlns:p14="http://schemas.microsoft.com/office/powerpoint/2010/main" val="40051901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BBC4E-BDA4-4516-AFEB-307620D3575C}"/>
              </a:ext>
            </a:extLst>
          </p:cNvPr>
          <p:cNvSpPr>
            <a:spLocks noGrp="1"/>
          </p:cNvSpPr>
          <p:nvPr>
            <p:ph type="title"/>
          </p:nvPr>
        </p:nvSpPr>
        <p:spPr>
          <a:xfrm>
            <a:off x="677334" y="1"/>
            <a:ext cx="8596668" cy="914400"/>
          </a:xfrm>
        </p:spPr>
        <p:txBody>
          <a:bodyPr>
            <a:normAutofit/>
          </a:bodyPr>
          <a:lstStyle/>
          <a:p>
            <a:pPr algn="ctr"/>
            <a:r>
              <a:rPr lang="en-US"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Telehealth Services </a:t>
            </a:r>
          </a:p>
        </p:txBody>
      </p:sp>
      <p:sp>
        <p:nvSpPr>
          <p:cNvPr id="3" name="Content Placeholder 2">
            <a:extLst>
              <a:ext uri="{FF2B5EF4-FFF2-40B4-BE49-F238E27FC236}">
                <a16:creationId xmlns:a16="http://schemas.microsoft.com/office/drawing/2014/main" id="{7846BFEA-50C1-426D-838E-81317D6A2E1F}"/>
              </a:ext>
            </a:extLst>
          </p:cNvPr>
          <p:cNvSpPr>
            <a:spLocks noGrp="1"/>
          </p:cNvSpPr>
          <p:nvPr>
            <p:ph idx="1"/>
          </p:nvPr>
        </p:nvSpPr>
        <p:spPr>
          <a:xfrm>
            <a:off x="318781" y="914401"/>
            <a:ext cx="9496337" cy="5419287"/>
          </a:xfrm>
        </p:spPr>
        <p:txBody>
          <a:bodyPr>
            <a:noAutofit/>
          </a:bodyPr>
          <a:lstStyle/>
          <a:p>
            <a:r>
              <a:rPr lang="en-US" sz="2000" dirty="0">
                <a:latin typeface="Arial" panose="020B0604020202020204" pitchFamily="34" charset="0"/>
                <a:cs typeface="Arial" panose="020B0604020202020204" pitchFamily="34" charset="0"/>
              </a:rPr>
              <a:t>The Centers for Medicare &amp; Medicaid Services (CMS) lifted Medicare restrictions on the use of telehealth services during the COVID-19 emergency.</a:t>
            </a:r>
          </a:p>
          <a:p>
            <a:pPr lvl="1"/>
            <a:r>
              <a:rPr lang="en-US" sz="2000" dirty="0">
                <a:latin typeface="Arial" panose="020B0604020202020204" pitchFamily="34" charset="0"/>
                <a:cs typeface="Arial" panose="020B0604020202020204" pitchFamily="34" charset="0"/>
              </a:rPr>
              <a:t>Effective March 6, 2020 and throughout the national public health emergency, Medicare will pay physicians for telehealth services at the same rate as in-person visits for all diagnoses, not just services related to COVID-19.</a:t>
            </a:r>
          </a:p>
          <a:p>
            <a:pPr lvl="1"/>
            <a:r>
              <a:rPr lang="en-US" sz="2000" dirty="0">
                <a:latin typeface="Arial" panose="020B0604020202020204" pitchFamily="34" charset="0"/>
                <a:cs typeface="Arial" panose="020B0604020202020204" pitchFamily="34" charset="0"/>
              </a:rPr>
              <a:t>Patient can receive telehealth services in all areas of the country and in all settings, including at their home.  Originating site restrictions have been lifted. </a:t>
            </a:r>
          </a:p>
          <a:p>
            <a:pPr lvl="1"/>
            <a:r>
              <a:rPr lang="en-US" sz="2000" dirty="0">
                <a:latin typeface="Arial" panose="020B0604020202020204" pitchFamily="34" charset="0"/>
                <a:cs typeface="Arial" panose="020B0604020202020204" pitchFamily="34" charset="0"/>
              </a:rPr>
              <a:t>CMS will not enforce the requirement that patients have an established relationship with the physician providing telehealth.</a:t>
            </a:r>
          </a:p>
          <a:p>
            <a:pPr lvl="1"/>
            <a:r>
              <a:rPr lang="en-US" sz="2000" dirty="0">
                <a:latin typeface="Arial" panose="020B0604020202020204" pitchFamily="34" charset="0"/>
                <a:cs typeface="Arial" panose="020B0604020202020204" pitchFamily="34" charset="0"/>
              </a:rPr>
              <a:t>Physicians can reduce or waive cost-sharing for telehealth visits.</a:t>
            </a:r>
          </a:p>
          <a:p>
            <a:pPr lvl="1"/>
            <a:r>
              <a:rPr lang="en-US" sz="2000" dirty="0">
                <a:latin typeface="Arial" panose="020B0604020202020204" pitchFamily="34" charset="0"/>
                <a:cs typeface="Arial" panose="020B0604020202020204" pitchFamily="34" charset="0"/>
              </a:rPr>
              <a:t>Payers are allowing practices to provide telehealth office visits via popular video chat applications, such as FaceTime or Skype, during the pandemic. </a:t>
            </a:r>
          </a:p>
          <a:p>
            <a:r>
              <a:rPr lang="en-US" sz="2000" dirty="0">
                <a:latin typeface="Arial" panose="020B0604020202020204" pitchFamily="34" charset="0"/>
                <a:cs typeface="Arial" panose="020B0604020202020204" pitchFamily="34" charset="0"/>
              </a:rPr>
              <a:t>Should append modifier -95 (synchronous telemedicine service rendered via a real-time interactive audio and video telecommunications system) to claims.</a:t>
            </a:r>
          </a:p>
        </p:txBody>
      </p:sp>
      <p:sp>
        <p:nvSpPr>
          <p:cNvPr id="4" name="Slide Number Placeholder 3">
            <a:extLst>
              <a:ext uri="{FF2B5EF4-FFF2-40B4-BE49-F238E27FC236}">
                <a16:creationId xmlns:a16="http://schemas.microsoft.com/office/drawing/2014/main" id="{0A6829CF-F0F0-46AF-9D30-49696C26487E}"/>
              </a:ext>
            </a:extLst>
          </p:cNvPr>
          <p:cNvSpPr>
            <a:spLocks noGrp="1"/>
          </p:cNvSpPr>
          <p:nvPr>
            <p:ph type="sldNum" sz="quarter" idx="12"/>
          </p:nvPr>
        </p:nvSpPr>
        <p:spPr/>
        <p:txBody>
          <a:bodyPr/>
          <a:lstStyle/>
          <a:p>
            <a:fld id="{D57F1E4F-1CFF-5643-939E-217C01CDF565}" type="slidenum">
              <a:rPr lang="en-US" smtClean="0"/>
              <a:pPr/>
              <a:t>47</a:t>
            </a:fld>
            <a:endParaRPr lang="en-US" dirty="0"/>
          </a:p>
        </p:txBody>
      </p:sp>
    </p:spTree>
    <p:extLst>
      <p:ext uri="{BB962C8B-B14F-4D97-AF65-F5344CB8AC3E}">
        <p14:creationId xmlns:p14="http://schemas.microsoft.com/office/powerpoint/2010/main" val="14455283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30002-1E43-4CD7-947E-AED4F75482A3}"/>
              </a:ext>
            </a:extLst>
          </p:cNvPr>
          <p:cNvSpPr>
            <a:spLocks noGrp="1"/>
          </p:cNvSpPr>
          <p:nvPr>
            <p:ph type="title"/>
          </p:nvPr>
        </p:nvSpPr>
        <p:spPr>
          <a:xfrm>
            <a:off x="352337" y="-125230"/>
            <a:ext cx="9577725" cy="1153486"/>
          </a:xfrm>
        </p:spPr>
        <p:txBody>
          <a:bodyPr>
            <a:noAutofit/>
          </a:bodyPr>
          <a:lstStyle/>
          <a:p>
            <a:pPr algn="ctr"/>
            <a: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Documentation Requirements for Telehealth</a:t>
            </a:r>
          </a:p>
        </p:txBody>
      </p:sp>
      <p:sp>
        <p:nvSpPr>
          <p:cNvPr id="3" name="Content Placeholder 2">
            <a:extLst>
              <a:ext uri="{FF2B5EF4-FFF2-40B4-BE49-F238E27FC236}">
                <a16:creationId xmlns:a16="http://schemas.microsoft.com/office/drawing/2014/main" id="{F31B5D91-8BDB-4CAC-AFBD-E05F70CE4380}"/>
              </a:ext>
            </a:extLst>
          </p:cNvPr>
          <p:cNvSpPr>
            <a:spLocks noGrp="1"/>
          </p:cNvSpPr>
          <p:nvPr>
            <p:ph idx="1"/>
          </p:nvPr>
        </p:nvSpPr>
        <p:spPr>
          <a:xfrm>
            <a:off x="352337" y="1283516"/>
            <a:ext cx="9949343" cy="5122971"/>
          </a:xfrm>
        </p:spPr>
        <p:txBody>
          <a:bodyPr>
            <a:normAutofit fontScale="92500"/>
          </a:bodyPr>
          <a:lstStyle/>
          <a:p>
            <a:r>
              <a:rPr lang="en-US" sz="2600" dirty="0">
                <a:latin typeface="Arial" panose="020B0604020202020204" pitchFamily="34" charset="0"/>
                <a:cs typeface="Arial" panose="020B0604020202020204" pitchFamily="34" charset="0"/>
              </a:rPr>
              <a:t>For the duration of the public health emergency, CMS will allow physicians to select the level of outpatient E&amp;M furnished via telehealth based on </a:t>
            </a:r>
            <a:r>
              <a:rPr lang="en-US" sz="2600" u="sng" dirty="0">
                <a:latin typeface="Arial" panose="020B0604020202020204" pitchFamily="34" charset="0"/>
                <a:cs typeface="Arial" panose="020B0604020202020204" pitchFamily="34" charset="0"/>
              </a:rPr>
              <a:t>MDM</a:t>
            </a:r>
            <a:r>
              <a:rPr lang="en-US" sz="2600" dirty="0">
                <a:latin typeface="Arial" panose="020B0604020202020204" pitchFamily="34" charset="0"/>
                <a:cs typeface="Arial" panose="020B0604020202020204" pitchFamily="34" charset="0"/>
              </a:rPr>
              <a:t> and/or </a:t>
            </a:r>
            <a:r>
              <a:rPr lang="en-US" sz="2600" u="sng" dirty="0">
                <a:latin typeface="Arial" panose="020B0604020202020204" pitchFamily="34" charset="0"/>
                <a:cs typeface="Arial" panose="020B0604020202020204" pitchFamily="34" charset="0"/>
              </a:rPr>
              <a:t>time</a:t>
            </a:r>
            <a:r>
              <a:rPr lang="en-US" sz="2600" dirty="0">
                <a:latin typeface="Arial" panose="020B0604020202020204" pitchFamily="34" charset="0"/>
                <a:cs typeface="Arial" panose="020B0604020202020204" pitchFamily="34" charset="0"/>
              </a:rPr>
              <a:t>.</a:t>
            </a:r>
          </a:p>
          <a:p>
            <a:pPr lvl="1"/>
            <a:r>
              <a:rPr lang="en-US" sz="2600" dirty="0">
                <a:latin typeface="Arial" panose="020B0604020202020204" pitchFamily="34" charset="0"/>
                <a:cs typeface="Arial" panose="020B0604020202020204" pitchFamily="34" charset="0"/>
              </a:rPr>
              <a:t>Time is defined as </a:t>
            </a:r>
            <a:r>
              <a:rPr lang="en-US" sz="2600" u="sng" dirty="0">
                <a:solidFill>
                  <a:schemeClr val="accent2"/>
                </a:solidFill>
                <a:latin typeface="Arial" panose="020B0604020202020204" pitchFamily="34" charset="0"/>
                <a:cs typeface="Arial" panose="020B0604020202020204" pitchFamily="34" charset="0"/>
              </a:rPr>
              <a:t>all</a:t>
            </a:r>
            <a:r>
              <a:rPr lang="en-US" sz="2600" dirty="0">
                <a:latin typeface="Arial" panose="020B0604020202020204" pitchFamily="34" charset="0"/>
                <a:cs typeface="Arial" panose="020B0604020202020204" pitchFamily="34" charset="0"/>
              </a:rPr>
              <a:t> time associated with the E&amp;M on the day of the encounter.</a:t>
            </a:r>
          </a:p>
          <a:p>
            <a:pPr lvl="1"/>
            <a:r>
              <a:rPr lang="en-US" sz="2600" dirty="0">
                <a:latin typeface="Arial" panose="020B0604020202020204" pitchFamily="34" charset="0"/>
                <a:cs typeface="Arial" panose="020B0604020202020204" pitchFamily="34" charset="0"/>
              </a:rPr>
              <a:t>CMS is maintaining the current definition of MDM (2021).</a:t>
            </a:r>
          </a:p>
          <a:p>
            <a:r>
              <a:rPr lang="en-US" sz="2600" dirty="0">
                <a:latin typeface="Arial" panose="020B0604020202020204" pitchFamily="34" charset="0"/>
                <a:cs typeface="Arial" panose="020B0604020202020204" pitchFamily="34" charset="0"/>
              </a:rPr>
              <a:t>CMS has removed any requirements regarding documentation of history and/or physical exam in the medical record for such visits.</a:t>
            </a:r>
          </a:p>
          <a:p>
            <a:r>
              <a:rPr lang="en-US" sz="2600" dirty="0">
                <a:latin typeface="Arial" panose="020B0604020202020204" pitchFamily="34" charset="0"/>
                <a:cs typeface="Arial" panose="020B0604020202020204" pitchFamily="34" charset="0"/>
              </a:rPr>
              <a:t>If exchanged asynchronously, videos, images and communications must be stored and retained according to state regulation.</a:t>
            </a:r>
          </a:p>
          <a:p>
            <a:r>
              <a:rPr lang="en-US" sz="2600" dirty="0">
                <a:latin typeface="Arial" panose="020B0604020202020204" pitchFamily="34" charset="0"/>
                <a:cs typeface="Arial" panose="020B0604020202020204" pitchFamily="34" charset="0"/>
              </a:rPr>
              <a:t>Real-time (synchronous) videos, such as during a video visit or video phone call, are not required to be stored.</a:t>
            </a:r>
          </a:p>
          <a:p>
            <a:endParaRPr lang="en-US" dirty="0"/>
          </a:p>
        </p:txBody>
      </p:sp>
      <p:sp>
        <p:nvSpPr>
          <p:cNvPr id="4" name="Slide Number Placeholder 3">
            <a:extLst>
              <a:ext uri="{FF2B5EF4-FFF2-40B4-BE49-F238E27FC236}">
                <a16:creationId xmlns:a16="http://schemas.microsoft.com/office/drawing/2014/main" id="{A958DC34-928C-46C7-AF38-6BE26815D560}"/>
              </a:ext>
            </a:extLst>
          </p:cNvPr>
          <p:cNvSpPr>
            <a:spLocks noGrp="1"/>
          </p:cNvSpPr>
          <p:nvPr>
            <p:ph type="sldNum" sz="quarter" idx="12"/>
          </p:nvPr>
        </p:nvSpPr>
        <p:spPr/>
        <p:txBody>
          <a:bodyPr/>
          <a:lstStyle/>
          <a:p>
            <a:fld id="{D57F1E4F-1CFF-5643-939E-217C01CDF565}" type="slidenum">
              <a:rPr lang="en-US" smtClean="0"/>
              <a:pPr/>
              <a:t>48</a:t>
            </a:fld>
            <a:endParaRPr lang="en-US" dirty="0"/>
          </a:p>
        </p:txBody>
      </p:sp>
      <p:pic>
        <p:nvPicPr>
          <p:cNvPr id="5" name="Picture 4">
            <a:extLst>
              <a:ext uri="{FF2B5EF4-FFF2-40B4-BE49-F238E27FC236}">
                <a16:creationId xmlns:a16="http://schemas.microsoft.com/office/drawing/2014/main" id="{DEC6B8F9-CA01-479D-8A9C-F9DE7AA84ECD}"/>
              </a:ext>
            </a:extLst>
          </p:cNvPr>
          <p:cNvPicPr>
            <a:picLocks noChangeAspect="1"/>
          </p:cNvPicPr>
          <p:nvPr/>
        </p:nvPicPr>
        <p:blipFill rotWithShape="1">
          <a:blip r:embed="rId2"/>
          <a:srcRect b="13592"/>
          <a:stretch/>
        </p:blipFill>
        <p:spPr>
          <a:xfrm>
            <a:off x="6694416" y="6041362"/>
            <a:ext cx="1458752" cy="697174"/>
          </a:xfrm>
          <a:prstGeom prst="rect">
            <a:avLst/>
          </a:prstGeom>
        </p:spPr>
      </p:pic>
    </p:spTree>
    <p:extLst>
      <p:ext uri="{BB962C8B-B14F-4D97-AF65-F5344CB8AC3E}">
        <p14:creationId xmlns:p14="http://schemas.microsoft.com/office/powerpoint/2010/main" val="29507982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E4979-E6A1-4D20-B2A4-DE66C990C35B}"/>
              </a:ext>
            </a:extLst>
          </p:cNvPr>
          <p:cNvSpPr>
            <a:spLocks noGrp="1"/>
          </p:cNvSpPr>
          <p:nvPr>
            <p:ph type="title"/>
          </p:nvPr>
        </p:nvSpPr>
        <p:spPr>
          <a:xfrm>
            <a:off x="285226" y="451514"/>
            <a:ext cx="8988776" cy="1293396"/>
          </a:xfrm>
        </p:spPr>
        <p:txBody>
          <a:bodyPr>
            <a:normAutofit fontScale="90000"/>
          </a:bodyPr>
          <a:lstStyle/>
          <a:p>
            <a:pPr algn="ctr"/>
            <a:r>
              <a:rPr lang="en-US" sz="5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Questions?</a:t>
            </a:r>
            <a:br>
              <a:rPr lang="en-US"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 you!</a:t>
            </a:r>
          </a:p>
        </p:txBody>
      </p:sp>
      <p:sp>
        <p:nvSpPr>
          <p:cNvPr id="3" name="Content Placeholder 2">
            <a:extLst>
              <a:ext uri="{FF2B5EF4-FFF2-40B4-BE49-F238E27FC236}">
                <a16:creationId xmlns:a16="http://schemas.microsoft.com/office/drawing/2014/main" id="{77415ED1-7822-4834-A1B1-A47AC07F76DC}"/>
              </a:ext>
            </a:extLst>
          </p:cNvPr>
          <p:cNvSpPr>
            <a:spLocks noGrp="1"/>
          </p:cNvSpPr>
          <p:nvPr>
            <p:ph idx="1"/>
          </p:nvPr>
        </p:nvSpPr>
        <p:spPr>
          <a:xfrm>
            <a:off x="677333" y="1551965"/>
            <a:ext cx="8810615" cy="4489398"/>
          </a:xfrm>
        </p:spPr>
        <p:txBody>
          <a:bodyPr>
            <a:normAutofit/>
          </a:bodyPr>
          <a:lstStyle/>
          <a:p>
            <a:pPr marL="0" indent="0" algn="ctr">
              <a:buNone/>
            </a:pPr>
            <a:endParaRPr lang="en-US" sz="44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en-US" dirty="0"/>
          </a:p>
          <a:p>
            <a:pPr marL="0" indent="0">
              <a:spcBef>
                <a:spcPts val="0"/>
              </a:spcBef>
              <a:buNone/>
            </a:pPr>
            <a:endParaRPr lang="en-US" dirty="0">
              <a:latin typeface="Arial" panose="020B0604020202020204" pitchFamily="34" charset="0"/>
              <a:cs typeface="Arial" panose="020B0604020202020204" pitchFamily="34" charset="0"/>
            </a:endParaRPr>
          </a:p>
          <a:p>
            <a:pPr marL="0" indent="0">
              <a:spcBef>
                <a:spcPts val="0"/>
              </a:spcBef>
              <a:buNone/>
            </a:pPr>
            <a:endParaRPr lang="en-US" dirty="0">
              <a:latin typeface="Arial" panose="020B0604020202020204" pitchFamily="34" charset="0"/>
              <a:cs typeface="Arial" panose="020B0604020202020204" pitchFamily="34" charset="0"/>
            </a:endParaRPr>
          </a:p>
          <a:p>
            <a:pPr marL="0" indent="0">
              <a:spcBef>
                <a:spcPts val="0"/>
              </a:spcBef>
              <a:buNone/>
            </a:pPr>
            <a:endParaRPr lang="en-US" dirty="0">
              <a:latin typeface="Arial" panose="020B0604020202020204" pitchFamily="34" charset="0"/>
              <a:cs typeface="Arial" panose="020B0604020202020204" pitchFamily="34" charset="0"/>
            </a:endParaRPr>
          </a:p>
          <a:p>
            <a:pPr marL="0" indent="0">
              <a:spcBef>
                <a:spcPts val="0"/>
              </a:spcBef>
              <a:buNone/>
            </a:pPr>
            <a:r>
              <a:rPr lang="en-US" dirty="0">
                <a:latin typeface="Arial" panose="020B0604020202020204" pitchFamily="34" charset="0"/>
                <a:cs typeface="Arial" panose="020B0604020202020204" pitchFamily="34" charset="0"/>
              </a:rPr>
              <a:t>Day Egusquiza, President					Karen Kvarfordt, RHIA, CCS-P, CCDS</a:t>
            </a:r>
          </a:p>
          <a:p>
            <a:pPr marL="0" indent="0">
              <a:spcBef>
                <a:spcPts val="0"/>
              </a:spcBef>
              <a:buNone/>
            </a:pPr>
            <a:r>
              <a:rPr lang="en-US" dirty="0">
                <a:latin typeface="Arial" panose="020B0604020202020204" pitchFamily="34" charset="0"/>
                <a:cs typeface="Arial" panose="020B0604020202020204" pitchFamily="34" charset="0"/>
              </a:rPr>
              <a:t>AR Systems, Inc.							President, DiagnosisPlus, Inc.   </a:t>
            </a:r>
          </a:p>
          <a:p>
            <a:pPr marL="0" indent="0">
              <a:spcBef>
                <a:spcPts val="0"/>
              </a:spcBef>
              <a:buNone/>
            </a:pPr>
            <a:r>
              <a:rPr lang="en-US" dirty="0">
                <a:latin typeface="Arial" panose="020B0604020202020204" pitchFamily="34" charset="0"/>
                <a:cs typeface="Arial" panose="020B0604020202020204" pitchFamily="34" charset="0"/>
              </a:rPr>
              <a:t>PO Box 2521								PO Box 486</a:t>
            </a:r>
          </a:p>
          <a:p>
            <a:pPr marL="0" indent="0">
              <a:spcBef>
                <a:spcPts val="0"/>
              </a:spcBef>
              <a:buNone/>
            </a:pPr>
            <a:r>
              <a:rPr lang="en-US" dirty="0">
                <a:latin typeface="Arial" panose="020B0604020202020204" pitchFamily="34" charset="0"/>
                <a:cs typeface="Arial" panose="020B0604020202020204" pitchFamily="34" charset="0"/>
              </a:rPr>
              <a:t>Twin Falls, ID   83303						Pocatello, ID   83204</a:t>
            </a:r>
          </a:p>
          <a:p>
            <a:pPr marL="0" indent="0">
              <a:spcBef>
                <a:spcPts val="0"/>
              </a:spcBef>
              <a:buNone/>
            </a:pPr>
            <a:r>
              <a:rPr lang="en-US" dirty="0">
                <a:latin typeface="Arial" panose="020B0604020202020204" pitchFamily="34" charset="0"/>
                <a:cs typeface="Arial" panose="020B0604020202020204" pitchFamily="34" charset="0"/>
              </a:rPr>
              <a:t>208-423-9036							208-221-5486</a:t>
            </a:r>
          </a:p>
          <a:p>
            <a:pPr marL="0" indent="0">
              <a:spcBef>
                <a:spcPts val="0"/>
              </a:spcBef>
              <a:buNone/>
            </a:pPr>
            <a:r>
              <a:rPr lang="en-US" dirty="0">
                <a:latin typeface="Arial" panose="020B0604020202020204" pitchFamily="34" charset="0"/>
                <a:cs typeface="Arial" panose="020B0604020202020204" pitchFamily="34" charset="0"/>
                <a:hlinkClick r:id="rId2"/>
              </a:rPr>
              <a:t>daylee1@mindspring.com</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3"/>
              </a:rPr>
              <a:t>diagnosisplus1@live.com</a:t>
            </a:r>
            <a:endParaRPr lang="en-US" dirty="0">
              <a:latin typeface="Arial" panose="020B0604020202020204" pitchFamily="34" charset="0"/>
              <a:cs typeface="Arial" panose="020B0604020202020204" pitchFamily="34" charset="0"/>
            </a:endParaRPr>
          </a:p>
          <a:p>
            <a:pPr marL="0" indent="0">
              <a:spcBef>
                <a:spcPts val="0"/>
              </a:spcBef>
              <a:buNone/>
            </a:pPr>
            <a:r>
              <a:rPr lang="en-US" dirty="0">
                <a:latin typeface="Arial" panose="020B0604020202020204" pitchFamily="34" charset="0"/>
                <a:cs typeface="Arial" panose="020B0604020202020204" pitchFamily="34" charset="0"/>
              </a:rPr>
              <a:t>http://arsystemsdayegusquiza.com</a:t>
            </a:r>
          </a:p>
          <a:p>
            <a:pPr marL="0" indent="0">
              <a:spcBef>
                <a:spcPts val="0"/>
              </a:spcBef>
              <a:buNone/>
            </a:pPr>
            <a:r>
              <a:rPr lang="en-US" dirty="0">
                <a:latin typeface="Arial" panose="020B0604020202020204" pitchFamily="34" charset="0"/>
                <a:cs typeface="Arial" panose="020B0604020202020204" pitchFamily="34" charset="0"/>
              </a:rPr>
              <a:t>		</a:t>
            </a:r>
          </a:p>
        </p:txBody>
      </p:sp>
      <p:sp>
        <p:nvSpPr>
          <p:cNvPr id="4" name="Slide Number Placeholder 3">
            <a:extLst>
              <a:ext uri="{FF2B5EF4-FFF2-40B4-BE49-F238E27FC236}">
                <a16:creationId xmlns:a16="http://schemas.microsoft.com/office/drawing/2014/main" id="{E6E92E7F-3358-4FC7-AAEA-0CC5786C8E98}"/>
              </a:ext>
            </a:extLst>
          </p:cNvPr>
          <p:cNvSpPr>
            <a:spLocks noGrp="1"/>
          </p:cNvSpPr>
          <p:nvPr>
            <p:ph type="sldNum" sz="quarter" idx="12"/>
          </p:nvPr>
        </p:nvSpPr>
        <p:spPr/>
        <p:txBody>
          <a:bodyPr/>
          <a:lstStyle/>
          <a:p>
            <a:fld id="{D57F1E4F-1CFF-5643-939E-217C01CDF565}" type="slidenum">
              <a:rPr lang="en-US" smtClean="0"/>
              <a:pPr/>
              <a:t>49</a:t>
            </a:fld>
            <a:endParaRPr lang="en-US" dirty="0"/>
          </a:p>
        </p:txBody>
      </p:sp>
    </p:spTree>
    <p:extLst>
      <p:ext uri="{BB962C8B-B14F-4D97-AF65-F5344CB8AC3E}">
        <p14:creationId xmlns:p14="http://schemas.microsoft.com/office/powerpoint/2010/main" val="3050027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7CAE2-0611-4B6A-B78B-43277C713C42}"/>
              </a:ext>
            </a:extLst>
          </p:cNvPr>
          <p:cNvSpPr>
            <a:spLocks noGrp="1"/>
          </p:cNvSpPr>
          <p:nvPr>
            <p:ph type="title"/>
          </p:nvPr>
        </p:nvSpPr>
        <p:spPr>
          <a:xfrm>
            <a:off x="677334" y="218114"/>
            <a:ext cx="8596668" cy="1392572"/>
          </a:xfrm>
        </p:spPr>
        <p:txBody>
          <a:bodyPr/>
          <a:lstStyle/>
          <a:p>
            <a:pPr algn="ct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New Budget Neutrality with lower conversion factor - CMS Final 12-2-20</a:t>
            </a:r>
          </a:p>
        </p:txBody>
      </p:sp>
      <p:sp>
        <p:nvSpPr>
          <p:cNvPr id="3" name="Content Placeholder 2">
            <a:extLst>
              <a:ext uri="{FF2B5EF4-FFF2-40B4-BE49-F238E27FC236}">
                <a16:creationId xmlns:a16="http://schemas.microsoft.com/office/drawing/2014/main" id="{70E3D773-A809-487E-BEBF-4F56F2AB2076}"/>
              </a:ext>
            </a:extLst>
          </p:cNvPr>
          <p:cNvSpPr>
            <a:spLocks noGrp="1"/>
          </p:cNvSpPr>
          <p:nvPr>
            <p:ph idx="1"/>
          </p:nvPr>
        </p:nvSpPr>
        <p:spPr>
          <a:xfrm>
            <a:off x="285226" y="1610686"/>
            <a:ext cx="9722840" cy="4889265"/>
          </a:xfrm>
        </p:spPr>
        <p:txBody>
          <a:bodyPr>
            <a:normAutofit lnSpcReduction="10000"/>
          </a:bodyPr>
          <a:lstStyle/>
          <a:p>
            <a:r>
              <a:rPr lang="en-US" dirty="0">
                <a:latin typeface="Arial" panose="020B0604020202020204" pitchFamily="34" charset="0"/>
                <a:cs typeface="Arial" panose="020B0604020202020204" pitchFamily="34" charset="0"/>
              </a:rPr>
              <a:t>By law, significant increases in Medicare physician payment rates must be offset by across-the-board decreases.  This budget neutrality requirement means that the recommendations must result in an </a:t>
            </a:r>
            <a:r>
              <a:rPr lang="en-US" u="sng" dirty="0">
                <a:solidFill>
                  <a:srgbClr val="C00000"/>
                </a:solidFill>
                <a:latin typeface="Arial" panose="020B0604020202020204" pitchFamily="34" charset="0"/>
                <a:cs typeface="Arial" panose="020B0604020202020204" pitchFamily="34" charset="0"/>
              </a:rPr>
              <a:t>approximately 5% payment reduction</a:t>
            </a:r>
            <a:r>
              <a:rPr lang="en-US" dirty="0">
                <a:solidFill>
                  <a:srgbClr val="C0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affecting physicians and others who </a:t>
            </a:r>
            <a:r>
              <a:rPr lang="en-US" u="sng" dirty="0">
                <a:latin typeface="Arial" panose="020B0604020202020204" pitchFamily="34" charset="0"/>
                <a:cs typeface="Arial" panose="020B0604020202020204" pitchFamily="34" charset="0"/>
              </a:rPr>
              <a:t>DO NOT</a:t>
            </a:r>
            <a:r>
              <a:rPr lang="en-US" dirty="0">
                <a:latin typeface="Arial" panose="020B0604020202020204" pitchFamily="34" charset="0"/>
                <a:cs typeface="Arial" panose="020B0604020202020204" pitchFamily="34" charset="0"/>
              </a:rPr>
              <a:t> report office visits.  This reduction was DOUBLED to more than 10% as a result of other policy changes.  </a:t>
            </a:r>
          </a:p>
          <a:p>
            <a:r>
              <a:rPr lang="en-US" dirty="0">
                <a:latin typeface="Arial" panose="020B0604020202020204" pitchFamily="34" charset="0"/>
                <a:cs typeface="Arial" panose="020B0604020202020204" pitchFamily="34" charset="0"/>
              </a:rPr>
              <a:t>In addition, despite concerns about the lack of clarity in its definition and estimated utilization, CMS finalized a new code, G2211, to be reported in addition to the new E&amp;M which required an additional budget neutrality offset of about $3B.  (Note: CMS G2211 only used with 99205/add on.  </a:t>
            </a:r>
            <a:r>
              <a:rPr lang="en-US" b="1" dirty="0">
                <a:latin typeface="Arial" panose="020B0604020202020204" pitchFamily="34" charset="0"/>
                <a:cs typeface="Arial" panose="020B0604020202020204" pitchFamily="34" charset="0"/>
              </a:rPr>
              <a:t>G2211 is delayed for 3 yrs</a:t>
            </a:r>
            <a:r>
              <a:rPr lang="en-US" dirty="0">
                <a:latin typeface="Arial" panose="020B0604020202020204" pitchFamily="34" charset="0"/>
                <a:cs typeface="Arial" panose="020B0604020202020204" pitchFamily="34" charset="0"/>
              </a:rPr>
              <a:t>.  Helped reduce the overall payment reductions). </a:t>
            </a:r>
            <a:endParaRPr lang="en-US" u="sng" dirty="0">
              <a:solidFill>
                <a:srgbClr val="C00000"/>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The temporary removal of the 2% sequestration is delayed until 4-21.  If not continued to be delayed, Medicare physician payments will be reduced by 2% for the remainder of the year.</a:t>
            </a:r>
          </a:p>
          <a:p>
            <a:r>
              <a:rPr kumimoji="0" lang="en-US" sz="18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Result:  CY2021 conversion factor of $32.41, a decrease of $3.68 from CY20 $36.09.  $32.41 is higher than the proposed rate of $32.26.  Still reduction –</a:t>
            </a:r>
            <a:r>
              <a:rPr kumimoji="0" lang="en-US" sz="1800" b="0" i="0" u="none" strike="noStrike" kern="1200" cap="none" spc="0" normalizeH="0" baseline="0" noProof="0" dirty="0" err="1">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ave</a:t>
            </a:r>
            <a:r>
              <a:rPr kumimoji="0" lang="en-US" sz="18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 10% from 2020.</a:t>
            </a:r>
            <a:endParaRPr lang="en-US" dirty="0">
              <a:solidFill>
                <a:schemeClr val="tx1"/>
              </a:solidFill>
              <a:latin typeface="Arial" panose="020B0604020202020204" pitchFamily="34" charset="0"/>
              <a:cs typeface="Arial" panose="020B0604020202020204" pitchFamily="34" charset="0"/>
            </a:endParaRPr>
          </a:p>
          <a:p>
            <a:r>
              <a:rPr lang="en-US" u="sng" dirty="0">
                <a:latin typeface="Arial" panose="020B0604020202020204" pitchFamily="34" charset="0"/>
                <a:cs typeface="Arial" panose="020B0604020202020204" pitchFamily="34" charset="0"/>
              </a:rPr>
              <a:t>However, to affect the CY21 conversion factor, and the new RVUs for office visit providers, winners and losers</a:t>
            </a:r>
            <a:r>
              <a:rPr lang="en-US" dirty="0">
                <a:latin typeface="Arial" panose="020B0604020202020204" pitchFamily="34" charset="0"/>
                <a:cs typeface="Arial" panose="020B0604020202020204" pitchFamily="34" charset="0"/>
              </a:rPr>
              <a:t>.  RVU x CV = Medicare reimbursement</a:t>
            </a:r>
            <a:endParaRPr lang="en-US" u="sng" dirty="0">
              <a:latin typeface="Arial" panose="020B0604020202020204" pitchFamily="34" charset="0"/>
              <a:cs typeface="Arial" panose="020B0604020202020204" pitchFamily="34" charset="0"/>
            </a:endParaRPr>
          </a:p>
          <a:p>
            <a:pPr marL="0" indent="0">
              <a:buNone/>
            </a:pPr>
            <a:endParaRPr lang="en-US" u="sng"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CCC0F8F-069F-4631-8576-95A8A65465EF}"/>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326087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CA759C2-6B89-4D31-A45B-0ADC868F2F09}"/>
              </a:ext>
            </a:extLst>
          </p:cNvPr>
          <p:cNvGraphicFramePr>
            <a:graphicFrameLocks noGrp="1"/>
          </p:cNvGraphicFramePr>
          <p:nvPr>
            <p:extLst>
              <p:ext uri="{D42A27DB-BD31-4B8C-83A1-F6EECF244321}">
                <p14:modId xmlns:p14="http://schemas.microsoft.com/office/powerpoint/2010/main" val="1850630189"/>
              </p:ext>
            </p:extLst>
          </p:nvPr>
        </p:nvGraphicFramePr>
        <p:xfrm>
          <a:off x="517793" y="77119"/>
          <a:ext cx="9532037" cy="6766560"/>
        </p:xfrm>
        <a:graphic>
          <a:graphicData uri="http://schemas.openxmlformats.org/drawingml/2006/table">
            <a:tbl>
              <a:tblPr firstRow="1" bandRow="1">
                <a:tableStyleId>{5C22544A-7EE6-4342-B048-85BDC9FD1C3A}</a:tableStyleId>
              </a:tblPr>
              <a:tblGrid>
                <a:gridCol w="2358221">
                  <a:extLst>
                    <a:ext uri="{9D8B030D-6E8A-4147-A177-3AD203B41FA5}">
                      <a16:colId xmlns:a16="http://schemas.microsoft.com/office/drawing/2014/main" val="1378414637"/>
                    </a:ext>
                  </a:extLst>
                </a:gridCol>
                <a:gridCol w="2391272">
                  <a:extLst>
                    <a:ext uri="{9D8B030D-6E8A-4147-A177-3AD203B41FA5}">
                      <a16:colId xmlns:a16="http://schemas.microsoft.com/office/drawing/2014/main" val="3316193079"/>
                    </a:ext>
                  </a:extLst>
                </a:gridCol>
                <a:gridCol w="2391272">
                  <a:extLst>
                    <a:ext uri="{9D8B030D-6E8A-4147-A177-3AD203B41FA5}">
                      <a16:colId xmlns:a16="http://schemas.microsoft.com/office/drawing/2014/main" val="1028730405"/>
                    </a:ext>
                  </a:extLst>
                </a:gridCol>
                <a:gridCol w="2391272">
                  <a:extLst>
                    <a:ext uri="{9D8B030D-6E8A-4147-A177-3AD203B41FA5}">
                      <a16:colId xmlns:a16="http://schemas.microsoft.com/office/drawing/2014/main" val="1401321379"/>
                    </a:ext>
                  </a:extLst>
                </a:gridCol>
              </a:tblGrid>
              <a:tr h="592773">
                <a:tc>
                  <a:txBody>
                    <a:bodyPr/>
                    <a:lstStyle/>
                    <a:p>
                      <a:pPr algn="ctr"/>
                      <a:r>
                        <a:rPr lang="en-US" dirty="0">
                          <a:latin typeface="Arial" panose="020B0604020202020204" pitchFamily="34" charset="0"/>
                          <a:cs typeface="Arial" panose="020B0604020202020204" pitchFamily="34" charset="0"/>
                        </a:rPr>
                        <a:t>Specialty</a:t>
                      </a:r>
                    </a:p>
                  </a:txBody>
                  <a:tcPr/>
                </a:tc>
                <a:tc>
                  <a:txBody>
                    <a:bodyPr/>
                    <a:lstStyle/>
                    <a:p>
                      <a:pPr algn="ctr"/>
                      <a:r>
                        <a:rPr lang="en-US" dirty="0">
                          <a:latin typeface="Arial" panose="020B0604020202020204" pitchFamily="34" charset="0"/>
                          <a:cs typeface="Arial" panose="020B0604020202020204" pitchFamily="34" charset="0"/>
                        </a:rPr>
                        <a:t>Impact of WORK RVU changes</a:t>
                      </a:r>
                    </a:p>
                  </a:txBody>
                  <a:tcPr/>
                </a:tc>
                <a:tc>
                  <a:txBody>
                    <a:bodyPr/>
                    <a:lstStyle/>
                    <a:p>
                      <a:pPr algn="ctr"/>
                      <a:r>
                        <a:rPr lang="en-US" dirty="0">
                          <a:latin typeface="Arial" panose="020B0604020202020204" pitchFamily="34" charset="0"/>
                          <a:cs typeface="Arial" panose="020B0604020202020204" pitchFamily="34" charset="0"/>
                        </a:rPr>
                        <a:t>Impact of PE RVU changes</a:t>
                      </a:r>
                    </a:p>
                  </a:txBody>
                  <a:tcPr/>
                </a:tc>
                <a:tc>
                  <a:txBody>
                    <a:bodyPr/>
                    <a:lstStyle/>
                    <a:p>
                      <a:pPr algn="ctr"/>
                      <a:r>
                        <a:rPr lang="en-US" dirty="0">
                          <a:latin typeface="Arial" panose="020B0604020202020204" pitchFamily="34" charset="0"/>
                          <a:cs typeface="Arial" panose="020B0604020202020204" pitchFamily="34" charset="0"/>
                        </a:rPr>
                        <a:t>Combined Impact</a:t>
                      </a:r>
                    </a:p>
                  </a:txBody>
                  <a:tcPr/>
                </a:tc>
                <a:extLst>
                  <a:ext uri="{0D108BD9-81ED-4DB2-BD59-A6C34878D82A}">
                    <a16:rowId xmlns:a16="http://schemas.microsoft.com/office/drawing/2014/main" val="2839711238"/>
                  </a:ext>
                </a:extLst>
              </a:tr>
              <a:tr h="338728">
                <a:tc>
                  <a:txBody>
                    <a:bodyPr/>
                    <a:lstStyle/>
                    <a:p>
                      <a:r>
                        <a:rPr lang="en-US" dirty="0">
                          <a:latin typeface="Arial" panose="020B0604020202020204" pitchFamily="34" charset="0"/>
                          <a:cs typeface="Arial" panose="020B0604020202020204" pitchFamily="34" charset="0"/>
                        </a:rPr>
                        <a:t>Allergy/Immunology</a:t>
                      </a:r>
                    </a:p>
                  </a:txBody>
                  <a:tcPr/>
                </a:tc>
                <a:tc>
                  <a:txBody>
                    <a:bodyPr/>
                    <a:lstStyle/>
                    <a:p>
                      <a:pPr algn="ctr"/>
                      <a:r>
                        <a:rPr lang="en-US" dirty="0">
                          <a:latin typeface="Arial" panose="020B0604020202020204" pitchFamily="34" charset="0"/>
                          <a:cs typeface="Arial" panose="020B0604020202020204" pitchFamily="34" charset="0"/>
                        </a:rPr>
                        <a:t>5%</a:t>
                      </a:r>
                    </a:p>
                  </a:txBody>
                  <a:tcPr/>
                </a:tc>
                <a:tc>
                  <a:txBody>
                    <a:bodyPr/>
                    <a:lstStyle/>
                    <a:p>
                      <a:pPr algn="ctr"/>
                      <a:r>
                        <a:rPr lang="en-US" dirty="0">
                          <a:latin typeface="Arial" panose="020B0604020202020204" pitchFamily="34" charset="0"/>
                          <a:cs typeface="Arial" panose="020B0604020202020204" pitchFamily="34" charset="0"/>
                        </a:rPr>
                        <a:t>4%</a:t>
                      </a:r>
                    </a:p>
                  </a:txBody>
                  <a:tcPr/>
                </a:tc>
                <a:tc>
                  <a:txBody>
                    <a:bodyPr/>
                    <a:lstStyle/>
                    <a:p>
                      <a:pPr algn="ctr"/>
                      <a:r>
                        <a:rPr lang="en-US" dirty="0">
                          <a:latin typeface="Arial" panose="020B0604020202020204" pitchFamily="34" charset="0"/>
                          <a:cs typeface="Arial" panose="020B0604020202020204" pitchFamily="34" charset="0"/>
                        </a:rPr>
                        <a:t>+9%</a:t>
                      </a:r>
                    </a:p>
                  </a:txBody>
                  <a:tcPr/>
                </a:tc>
                <a:extLst>
                  <a:ext uri="{0D108BD9-81ED-4DB2-BD59-A6C34878D82A}">
                    <a16:rowId xmlns:a16="http://schemas.microsoft.com/office/drawing/2014/main" val="200675982"/>
                  </a:ext>
                </a:extLst>
              </a:tr>
              <a:tr h="338728">
                <a:tc>
                  <a:txBody>
                    <a:bodyPr/>
                    <a:lstStyle/>
                    <a:p>
                      <a:r>
                        <a:rPr lang="en-US" dirty="0">
                          <a:latin typeface="Arial" panose="020B0604020202020204" pitchFamily="34" charset="0"/>
                          <a:cs typeface="Arial" panose="020B0604020202020204" pitchFamily="34" charset="0"/>
                        </a:rPr>
                        <a:t>Anesthesiology</a:t>
                      </a:r>
                    </a:p>
                  </a:txBody>
                  <a:tcPr/>
                </a:tc>
                <a:tc>
                  <a:txBody>
                    <a:bodyPr/>
                    <a:lstStyle/>
                    <a:p>
                      <a:pPr algn="ctr"/>
                      <a:r>
                        <a:rPr lang="en-US" dirty="0">
                          <a:latin typeface="Arial" panose="020B0604020202020204" pitchFamily="34" charset="0"/>
                          <a:cs typeface="Arial" panose="020B0604020202020204" pitchFamily="34" charset="0"/>
                        </a:rPr>
                        <a:t>-6%</a:t>
                      </a:r>
                    </a:p>
                  </a:txBody>
                  <a:tcPr/>
                </a:tc>
                <a:tc>
                  <a:txBody>
                    <a:bodyPr/>
                    <a:lstStyle/>
                    <a:p>
                      <a:pPr algn="ctr"/>
                      <a:r>
                        <a:rPr lang="en-US" dirty="0">
                          <a:latin typeface="Arial" panose="020B0604020202020204" pitchFamily="34" charset="0"/>
                          <a:cs typeface="Arial" panose="020B0604020202020204" pitchFamily="34" charset="0"/>
                        </a:rPr>
                        <a:t>-1%</a:t>
                      </a:r>
                    </a:p>
                  </a:txBody>
                  <a:tcPr/>
                </a:tc>
                <a:tc>
                  <a:txBody>
                    <a:bodyPr/>
                    <a:lstStyle/>
                    <a:p>
                      <a:pPr algn="ctr"/>
                      <a:r>
                        <a:rPr lang="en-US" dirty="0">
                          <a:latin typeface="Arial" panose="020B0604020202020204" pitchFamily="34" charset="0"/>
                          <a:cs typeface="Arial" panose="020B0604020202020204" pitchFamily="34" charset="0"/>
                        </a:rPr>
                        <a:t>-8%</a:t>
                      </a:r>
                    </a:p>
                  </a:txBody>
                  <a:tcPr/>
                </a:tc>
                <a:extLst>
                  <a:ext uri="{0D108BD9-81ED-4DB2-BD59-A6C34878D82A}">
                    <a16:rowId xmlns:a16="http://schemas.microsoft.com/office/drawing/2014/main" val="1636584792"/>
                  </a:ext>
                </a:extLst>
              </a:tr>
              <a:tr h="338728">
                <a:tc>
                  <a:txBody>
                    <a:bodyPr/>
                    <a:lstStyle/>
                    <a:p>
                      <a:r>
                        <a:rPr lang="en-US" dirty="0">
                          <a:latin typeface="Arial" panose="020B0604020202020204" pitchFamily="34" charset="0"/>
                          <a:cs typeface="Arial" panose="020B0604020202020204" pitchFamily="34" charset="0"/>
                        </a:rPr>
                        <a:t>Nurse Anes/Anes Asst</a:t>
                      </a:r>
                    </a:p>
                  </a:txBody>
                  <a:tcPr/>
                </a:tc>
                <a:tc>
                  <a:txBody>
                    <a:bodyPr/>
                    <a:lstStyle/>
                    <a:p>
                      <a:pPr algn="ctr"/>
                      <a:r>
                        <a:rPr lang="en-US" dirty="0">
                          <a:latin typeface="Arial" panose="020B0604020202020204" pitchFamily="34" charset="0"/>
                          <a:cs typeface="Arial" panose="020B0604020202020204" pitchFamily="34" charset="0"/>
                        </a:rPr>
                        <a:t>-9%</a:t>
                      </a:r>
                    </a:p>
                  </a:txBody>
                  <a:tcPr/>
                </a:tc>
                <a:tc>
                  <a:txBody>
                    <a:bodyPr/>
                    <a:lstStyle/>
                    <a:p>
                      <a:pPr algn="ctr"/>
                      <a:r>
                        <a:rPr lang="en-US" dirty="0">
                          <a:latin typeface="Arial" panose="020B0604020202020204" pitchFamily="34" charset="0"/>
                          <a:cs typeface="Arial" panose="020B0604020202020204" pitchFamily="34" charset="0"/>
                        </a:rPr>
                        <a:t>-1%</a:t>
                      </a:r>
                    </a:p>
                  </a:txBody>
                  <a:tcPr/>
                </a:tc>
                <a:tc>
                  <a:txBody>
                    <a:bodyPr/>
                    <a:lstStyle/>
                    <a:p>
                      <a:pPr algn="ctr"/>
                      <a:r>
                        <a:rPr lang="en-US" dirty="0">
                          <a:latin typeface="Arial" panose="020B0604020202020204" pitchFamily="34" charset="0"/>
                          <a:cs typeface="Arial" panose="020B0604020202020204" pitchFamily="34" charset="0"/>
                        </a:rPr>
                        <a:t>-10%</a:t>
                      </a:r>
                    </a:p>
                  </a:txBody>
                  <a:tcPr/>
                </a:tc>
                <a:extLst>
                  <a:ext uri="{0D108BD9-81ED-4DB2-BD59-A6C34878D82A}">
                    <a16:rowId xmlns:a16="http://schemas.microsoft.com/office/drawing/2014/main" val="2177993196"/>
                  </a:ext>
                </a:extLst>
              </a:tr>
              <a:tr h="338728">
                <a:tc>
                  <a:txBody>
                    <a:bodyPr/>
                    <a:lstStyle/>
                    <a:p>
                      <a:r>
                        <a:rPr lang="en-US" dirty="0">
                          <a:latin typeface="Arial" panose="020B0604020202020204" pitchFamily="34" charset="0"/>
                          <a:cs typeface="Arial" panose="020B0604020202020204" pitchFamily="34" charset="0"/>
                        </a:rPr>
                        <a:t>Cardiology</a:t>
                      </a:r>
                    </a:p>
                  </a:txBody>
                  <a:tcPr/>
                </a:tc>
                <a:tc>
                  <a:txBody>
                    <a:bodyPr/>
                    <a:lstStyle/>
                    <a:p>
                      <a:pPr algn="ctr"/>
                      <a:r>
                        <a:rPr lang="en-US" dirty="0">
                          <a:latin typeface="Arial" panose="020B0604020202020204" pitchFamily="34" charset="0"/>
                          <a:cs typeface="Arial" panose="020B0604020202020204" pitchFamily="34" charset="0"/>
                        </a:rPr>
                        <a:t>+1%</a:t>
                      </a:r>
                    </a:p>
                  </a:txBody>
                  <a:tcPr/>
                </a:tc>
                <a:tc>
                  <a:txBody>
                    <a:bodyPr/>
                    <a:lstStyle/>
                    <a:p>
                      <a:pPr algn="ctr"/>
                      <a:r>
                        <a:rPr lang="en-US" dirty="0">
                          <a:latin typeface="Arial" panose="020B0604020202020204" pitchFamily="34" charset="0"/>
                          <a:cs typeface="Arial" panose="020B0604020202020204" pitchFamily="34" charset="0"/>
                        </a:rPr>
                        <a:t>0</a:t>
                      </a:r>
                    </a:p>
                  </a:txBody>
                  <a:tcPr/>
                </a:tc>
                <a:tc>
                  <a:txBody>
                    <a:bodyPr/>
                    <a:lstStyle/>
                    <a:p>
                      <a:pPr algn="ctr"/>
                      <a:r>
                        <a:rPr lang="en-US"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1591796275"/>
                  </a:ext>
                </a:extLst>
              </a:tr>
              <a:tr h="338728">
                <a:tc>
                  <a:txBody>
                    <a:bodyPr/>
                    <a:lstStyle/>
                    <a:p>
                      <a:r>
                        <a:rPr lang="en-US" dirty="0">
                          <a:latin typeface="Arial" panose="020B0604020202020204" pitchFamily="34" charset="0"/>
                          <a:cs typeface="Arial" panose="020B0604020202020204" pitchFamily="34" charset="0"/>
                        </a:rPr>
                        <a:t>Cardiac Surgery</a:t>
                      </a:r>
                    </a:p>
                  </a:txBody>
                  <a:tcPr/>
                </a:tc>
                <a:tc>
                  <a:txBody>
                    <a:bodyPr/>
                    <a:lstStyle/>
                    <a:p>
                      <a:pPr algn="ctr"/>
                      <a:r>
                        <a:rPr lang="en-US" dirty="0">
                          <a:latin typeface="Arial" panose="020B0604020202020204" pitchFamily="34" charset="0"/>
                          <a:cs typeface="Arial" panose="020B0604020202020204" pitchFamily="34" charset="0"/>
                        </a:rPr>
                        <a:t>-5%</a:t>
                      </a:r>
                    </a:p>
                  </a:txBody>
                  <a:tcPr/>
                </a:tc>
                <a:tc>
                  <a:txBody>
                    <a:bodyPr/>
                    <a:lstStyle/>
                    <a:p>
                      <a:pPr algn="ctr"/>
                      <a:r>
                        <a:rPr lang="en-US" dirty="0">
                          <a:latin typeface="Arial" panose="020B0604020202020204" pitchFamily="34" charset="0"/>
                          <a:cs typeface="Arial" panose="020B0604020202020204" pitchFamily="34" charset="0"/>
                        </a:rPr>
                        <a:t>-2%</a:t>
                      </a:r>
                    </a:p>
                  </a:txBody>
                  <a:tcPr/>
                </a:tc>
                <a:tc>
                  <a:txBody>
                    <a:bodyPr/>
                    <a:lstStyle/>
                    <a:p>
                      <a:pPr algn="ctr"/>
                      <a:r>
                        <a:rPr lang="en-US" dirty="0">
                          <a:latin typeface="Arial" panose="020B0604020202020204" pitchFamily="34" charset="0"/>
                          <a:cs typeface="Arial" panose="020B0604020202020204" pitchFamily="34" charset="0"/>
                        </a:rPr>
                        <a:t>-8%</a:t>
                      </a:r>
                    </a:p>
                  </a:txBody>
                  <a:tcPr/>
                </a:tc>
                <a:extLst>
                  <a:ext uri="{0D108BD9-81ED-4DB2-BD59-A6C34878D82A}">
                    <a16:rowId xmlns:a16="http://schemas.microsoft.com/office/drawing/2014/main" val="1498965475"/>
                  </a:ext>
                </a:extLst>
              </a:tr>
              <a:tr h="338728">
                <a:tc>
                  <a:txBody>
                    <a:bodyPr/>
                    <a:lstStyle/>
                    <a:p>
                      <a:r>
                        <a:rPr lang="en-US" dirty="0">
                          <a:latin typeface="Arial" panose="020B0604020202020204" pitchFamily="34" charset="0"/>
                          <a:cs typeface="Arial" panose="020B0604020202020204" pitchFamily="34" charset="0"/>
                        </a:rPr>
                        <a:t>Family Practice</a:t>
                      </a:r>
                    </a:p>
                  </a:txBody>
                  <a:tcPr/>
                </a:tc>
                <a:tc>
                  <a:txBody>
                    <a:bodyPr/>
                    <a:lstStyle/>
                    <a:p>
                      <a:pPr algn="ctr"/>
                      <a:r>
                        <a:rPr lang="en-US" dirty="0">
                          <a:latin typeface="Arial" panose="020B0604020202020204" pitchFamily="34" charset="0"/>
                          <a:cs typeface="Arial" panose="020B0604020202020204" pitchFamily="34" charset="0"/>
                        </a:rPr>
                        <a:t>+8%</a:t>
                      </a:r>
                    </a:p>
                  </a:txBody>
                  <a:tcPr/>
                </a:tc>
                <a:tc>
                  <a:txBody>
                    <a:bodyPr/>
                    <a:lstStyle/>
                    <a:p>
                      <a:pPr algn="ctr"/>
                      <a:r>
                        <a:rPr lang="en-US" dirty="0">
                          <a:latin typeface="Arial" panose="020B0604020202020204" pitchFamily="34" charset="0"/>
                          <a:cs typeface="Arial" panose="020B0604020202020204" pitchFamily="34" charset="0"/>
                        </a:rPr>
                        <a:t>+4%</a:t>
                      </a:r>
                    </a:p>
                  </a:txBody>
                  <a:tcPr/>
                </a:tc>
                <a:tc>
                  <a:txBody>
                    <a:bodyPr/>
                    <a:lstStyle/>
                    <a:p>
                      <a:pPr algn="ctr"/>
                      <a:r>
                        <a:rPr lang="en-US" dirty="0">
                          <a:latin typeface="Arial" panose="020B0604020202020204" pitchFamily="34" charset="0"/>
                          <a:cs typeface="Arial" panose="020B0604020202020204" pitchFamily="34" charset="0"/>
                        </a:rPr>
                        <a:t>+13%  </a:t>
                      </a:r>
                    </a:p>
                  </a:txBody>
                  <a:tcPr/>
                </a:tc>
                <a:extLst>
                  <a:ext uri="{0D108BD9-81ED-4DB2-BD59-A6C34878D82A}">
                    <a16:rowId xmlns:a16="http://schemas.microsoft.com/office/drawing/2014/main" val="2792995255"/>
                  </a:ext>
                </a:extLst>
              </a:tr>
              <a:tr h="338728">
                <a:tc>
                  <a:txBody>
                    <a:bodyPr/>
                    <a:lstStyle/>
                    <a:p>
                      <a:r>
                        <a:rPr lang="en-US" dirty="0">
                          <a:latin typeface="Arial" panose="020B0604020202020204" pitchFamily="34" charset="0"/>
                          <a:cs typeface="Arial" panose="020B0604020202020204" pitchFamily="34" charset="0"/>
                        </a:rPr>
                        <a:t>Gastroenterology</a:t>
                      </a:r>
                    </a:p>
                  </a:txBody>
                  <a:tcPr/>
                </a:tc>
                <a:tc>
                  <a:txBody>
                    <a:bodyPr/>
                    <a:lstStyle/>
                    <a:p>
                      <a:pPr algn="ctr"/>
                      <a:r>
                        <a:rPr lang="en-US" dirty="0">
                          <a:latin typeface="Arial" panose="020B0604020202020204" pitchFamily="34" charset="0"/>
                          <a:cs typeface="Arial" panose="020B0604020202020204" pitchFamily="34" charset="0"/>
                        </a:rPr>
                        <a:t>-3%</a:t>
                      </a:r>
                    </a:p>
                  </a:txBody>
                  <a:tcPr/>
                </a:tc>
                <a:tc>
                  <a:txBody>
                    <a:bodyPr/>
                    <a:lstStyle/>
                    <a:p>
                      <a:pPr algn="ctr"/>
                      <a:r>
                        <a:rPr lang="en-US" dirty="0">
                          <a:latin typeface="Arial" panose="020B0604020202020204" pitchFamily="34" charset="0"/>
                          <a:cs typeface="Arial" panose="020B0604020202020204" pitchFamily="34" charset="0"/>
                        </a:rPr>
                        <a:t>-1%</a:t>
                      </a:r>
                    </a:p>
                  </a:txBody>
                  <a:tcPr/>
                </a:tc>
                <a:tc>
                  <a:txBody>
                    <a:bodyPr/>
                    <a:lstStyle/>
                    <a:p>
                      <a:pPr algn="ctr"/>
                      <a:r>
                        <a:rPr lang="en-US" dirty="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val="2827218988"/>
                  </a:ext>
                </a:extLst>
              </a:tr>
              <a:tr h="338728">
                <a:tc>
                  <a:txBody>
                    <a:bodyPr/>
                    <a:lstStyle/>
                    <a:p>
                      <a:r>
                        <a:rPr lang="en-US" dirty="0">
                          <a:latin typeface="Arial" panose="020B0604020202020204" pitchFamily="34" charset="0"/>
                          <a:cs typeface="Arial" panose="020B0604020202020204" pitchFamily="34" charset="0"/>
                        </a:rPr>
                        <a:t>General Practice</a:t>
                      </a:r>
                    </a:p>
                  </a:txBody>
                  <a:tcPr/>
                </a:tc>
                <a:tc>
                  <a:txBody>
                    <a:bodyPr/>
                    <a:lstStyle/>
                    <a:p>
                      <a:pPr algn="ctr"/>
                      <a:r>
                        <a:rPr lang="en-US" dirty="0">
                          <a:latin typeface="Arial" panose="020B0604020202020204" pitchFamily="34" charset="0"/>
                          <a:cs typeface="Arial" panose="020B0604020202020204" pitchFamily="34" charset="0"/>
                        </a:rPr>
                        <a:t>+5%</a:t>
                      </a:r>
                    </a:p>
                  </a:txBody>
                  <a:tcPr/>
                </a:tc>
                <a:tc>
                  <a:txBody>
                    <a:bodyPr/>
                    <a:lstStyle/>
                    <a:p>
                      <a:pPr algn="ctr"/>
                      <a:r>
                        <a:rPr lang="en-US" dirty="0">
                          <a:latin typeface="Arial" panose="020B0604020202020204" pitchFamily="34" charset="0"/>
                          <a:cs typeface="Arial" panose="020B0604020202020204" pitchFamily="34" charset="0"/>
                        </a:rPr>
                        <a:t>+2%</a:t>
                      </a:r>
                    </a:p>
                  </a:txBody>
                  <a:tcPr/>
                </a:tc>
                <a:tc>
                  <a:txBody>
                    <a:bodyPr/>
                    <a:lstStyle/>
                    <a:p>
                      <a:pPr algn="ctr"/>
                      <a:r>
                        <a:rPr lang="en-US" dirty="0">
                          <a:latin typeface="Arial" panose="020B0604020202020204" pitchFamily="34" charset="0"/>
                          <a:cs typeface="Arial" panose="020B0604020202020204" pitchFamily="34" charset="0"/>
                        </a:rPr>
                        <a:t>+7%</a:t>
                      </a:r>
                    </a:p>
                  </a:txBody>
                  <a:tcPr/>
                </a:tc>
                <a:extLst>
                  <a:ext uri="{0D108BD9-81ED-4DB2-BD59-A6C34878D82A}">
                    <a16:rowId xmlns:a16="http://schemas.microsoft.com/office/drawing/2014/main" val="628231150"/>
                  </a:ext>
                </a:extLst>
              </a:tr>
              <a:tr h="338728">
                <a:tc>
                  <a:txBody>
                    <a:bodyPr/>
                    <a:lstStyle/>
                    <a:p>
                      <a:r>
                        <a:rPr lang="en-US" dirty="0">
                          <a:latin typeface="Arial" panose="020B0604020202020204" pitchFamily="34" charset="0"/>
                          <a:cs typeface="Arial" panose="020B0604020202020204" pitchFamily="34" charset="0"/>
                        </a:rPr>
                        <a:t>General Surgery</a:t>
                      </a:r>
                    </a:p>
                  </a:txBody>
                  <a:tcPr/>
                </a:tc>
                <a:tc>
                  <a:txBody>
                    <a:bodyPr/>
                    <a:lstStyle/>
                    <a:p>
                      <a:pPr algn="ctr"/>
                      <a:r>
                        <a:rPr lang="en-US" dirty="0">
                          <a:latin typeface="Arial" panose="020B0604020202020204" pitchFamily="34" charset="0"/>
                          <a:cs typeface="Arial" panose="020B0604020202020204" pitchFamily="34" charset="0"/>
                        </a:rPr>
                        <a:t>-4%</a:t>
                      </a:r>
                    </a:p>
                  </a:txBody>
                  <a:tcPr/>
                </a:tc>
                <a:tc>
                  <a:txBody>
                    <a:bodyPr/>
                    <a:lstStyle/>
                    <a:p>
                      <a:pPr algn="ctr"/>
                      <a:r>
                        <a:rPr lang="en-US" dirty="0">
                          <a:latin typeface="Arial" panose="020B0604020202020204" pitchFamily="34" charset="0"/>
                          <a:cs typeface="Arial" panose="020B0604020202020204" pitchFamily="34" charset="0"/>
                        </a:rPr>
                        <a:t>-2%</a:t>
                      </a:r>
                    </a:p>
                  </a:txBody>
                  <a:tcPr/>
                </a:tc>
                <a:tc>
                  <a:txBody>
                    <a:bodyPr/>
                    <a:lstStyle/>
                    <a:p>
                      <a:pPr algn="ctr"/>
                      <a:r>
                        <a:rPr lang="en-US" dirty="0">
                          <a:latin typeface="Arial" panose="020B0604020202020204" pitchFamily="34" charset="0"/>
                          <a:cs typeface="Arial" panose="020B0604020202020204" pitchFamily="34" charset="0"/>
                        </a:rPr>
                        <a:t>-6%</a:t>
                      </a:r>
                    </a:p>
                  </a:txBody>
                  <a:tcPr/>
                </a:tc>
                <a:extLst>
                  <a:ext uri="{0D108BD9-81ED-4DB2-BD59-A6C34878D82A}">
                    <a16:rowId xmlns:a16="http://schemas.microsoft.com/office/drawing/2014/main" val="1281967572"/>
                  </a:ext>
                </a:extLst>
              </a:tr>
              <a:tr h="338728">
                <a:tc>
                  <a:txBody>
                    <a:bodyPr/>
                    <a:lstStyle/>
                    <a:p>
                      <a:r>
                        <a:rPr lang="en-US" dirty="0">
                          <a:latin typeface="Arial" panose="020B0604020202020204" pitchFamily="34" charset="0"/>
                          <a:cs typeface="Arial" panose="020B0604020202020204" pitchFamily="34" charset="0"/>
                        </a:rPr>
                        <a:t>Hema/Oncology</a:t>
                      </a:r>
                    </a:p>
                  </a:txBody>
                  <a:tcPr/>
                </a:tc>
                <a:tc>
                  <a:txBody>
                    <a:bodyPr/>
                    <a:lstStyle/>
                    <a:p>
                      <a:pPr algn="ctr"/>
                      <a:r>
                        <a:rPr lang="en-US" dirty="0">
                          <a:latin typeface="Arial" panose="020B0604020202020204" pitchFamily="34" charset="0"/>
                          <a:cs typeface="Arial" panose="020B0604020202020204" pitchFamily="34" charset="0"/>
                        </a:rPr>
                        <a:t>+8%</a:t>
                      </a:r>
                    </a:p>
                  </a:txBody>
                  <a:tcPr/>
                </a:tc>
                <a:tc>
                  <a:txBody>
                    <a:bodyPr/>
                    <a:lstStyle/>
                    <a:p>
                      <a:pPr algn="ctr"/>
                      <a:r>
                        <a:rPr lang="en-US" dirty="0">
                          <a:latin typeface="Arial" panose="020B0604020202020204" pitchFamily="34" charset="0"/>
                          <a:cs typeface="Arial" panose="020B0604020202020204" pitchFamily="34" charset="0"/>
                        </a:rPr>
                        <a:t>+5%</a:t>
                      </a:r>
                    </a:p>
                  </a:txBody>
                  <a:tcPr/>
                </a:tc>
                <a:tc>
                  <a:txBody>
                    <a:bodyPr/>
                    <a:lstStyle/>
                    <a:p>
                      <a:pPr algn="ctr"/>
                      <a:r>
                        <a:rPr lang="en-US" dirty="0">
                          <a:latin typeface="Arial" panose="020B0604020202020204" pitchFamily="34" charset="0"/>
                          <a:cs typeface="Arial" panose="020B0604020202020204" pitchFamily="34" charset="0"/>
                        </a:rPr>
                        <a:t>+14%</a:t>
                      </a:r>
                    </a:p>
                  </a:txBody>
                  <a:tcPr/>
                </a:tc>
                <a:extLst>
                  <a:ext uri="{0D108BD9-81ED-4DB2-BD59-A6C34878D82A}">
                    <a16:rowId xmlns:a16="http://schemas.microsoft.com/office/drawing/2014/main" val="3055662465"/>
                  </a:ext>
                </a:extLst>
              </a:tr>
              <a:tr h="338728">
                <a:tc>
                  <a:txBody>
                    <a:bodyPr/>
                    <a:lstStyle/>
                    <a:p>
                      <a:r>
                        <a:rPr lang="en-US" dirty="0">
                          <a:latin typeface="Arial" panose="020B0604020202020204" pitchFamily="34" charset="0"/>
                          <a:cs typeface="Arial" panose="020B0604020202020204" pitchFamily="34" charset="0"/>
                        </a:rPr>
                        <a:t>Infectious Disease</a:t>
                      </a:r>
                    </a:p>
                  </a:txBody>
                  <a:tcPr/>
                </a:tc>
                <a:tc>
                  <a:txBody>
                    <a:bodyPr/>
                    <a:lstStyle/>
                    <a:p>
                      <a:pPr algn="ctr"/>
                      <a:r>
                        <a:rPr lang="en-US" dirty="0">
                          <a:latin typeface="Arial" panose="020B0604020202020204" pitchFamily="34" charset="0"/>
                          <a:cs typeface="Arial" panose="020B0604020202020204" pitchFamily="34" charset="0"/>
                        </a:rPr>
                        <a:t>-4%</a:t>
                      </a:r>
                    </a:p>
                  </a:txBody>
                  <a:tcPr/>
                </a:tc>
                <a:tc>
                  <a:txBody>
                    <a:bodyPr/>
                    <a:lstStyle/>
                    <a:p>
                      <a:pPr algn="ctr"/>
                      <a:r>
                        <a:rPr lang="en-US" dirty="0">
                          <a:latin typeface="Arial" panose="020B0604020202020204" pitchFamily="34" charset="0"/>
                          <a:cs typeface="Arial" panose="020B0604020202020204" pitchFamily="34" charset="0"/>
                        </a:rPr>
                        <a:t>-1%</a:t>
                      </a:r>
                    </a:p>
                  </a:txBody>
                  <a:tcPr/>
                </a:tc>
                <a:tc>
                  <a:txBody>
                    <a:bodyPr/>
                    <a:lstStyle/>
                    <a:p>
                      <a:pPr algn="ctr"/>
                      <a:r>
                        <a:rPr lang="en-US" dirty="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val="1828430373"/>
                  </a:ext>
                </a:extLst>
              </a:tr>
              <a:tr h="338728">
                <a:tc>
                  <a:txBody>
                    <a:bodyPr/>
                    <a:lstStyle/>
                    <a:p>
                      <a:r>
                        <a:rPr lang="en-US" dirty="0">
                          <a:latin typeface="Arial" panose="020B0604020202020204" pitchFamily="34" charset="0"/>
                          <a:cs typeface="Arial" panose="020B0604020202020204" pitchFamily="34" charset="0"/>
                        </a:rPr>
                        <a:t>Internal Medicine</a:t>
                      </a:r>
                    </a:p>
                  </a:txBody>
                  <a:tcPr/>
                </a:tc>
                <a:tc>
                  <a:txBody>
                    <a:bodyPr/>
                    <a:lstStyle/>
                    <a:p>
                      <a:pPr algn="ctr"/>
                      <a:r>
                        <a:rPr lang="en-US" dirty="0">
                          <a:latin typeface="Arial" panose="020B0604020202020204" pitchFamily="34" charset="0"/>
                          <a:cs typeface="Arial" panose="020B0604020202020204" pitchFamily="34" charset="0"/>
                        </a:rPr>
                        <a:t>+2%</a:t>
                      </a:r>
                    </a:p>
                  </a:txBody>
                  <a:tcPr/>
                </a:tc>
                <a:tc>
                  <a:txBody>
                    <a:bodyPr/>
                    <a:lstStyle/>
                    <a:p>
                      <a:pPr algn="ctr"/>
                      <a:r>
                        <a:rPr lang="en-US" dirty="0">
                          <a:latin typeface="Arial" panose="020B0604020202020204" pitchFamily="34" charset="0"/>
                          <a:cs typeface="Arial" panose="020B0604020202020204" pitchFamily="34" charset="0"/>
                        </a:rPr>
                        <a:t>+1%</a:t>
                      </a:r>
                    </a:p>
                  </a:txBody>
                  <a:tcPr/>
                </a:tc>
                <a:tc>
                  <a:txBody>
                    <a:bodyPr/>
                    <a:lstStyle/>
                    <a:p>
                      <a:pPr algn="ctr"/>
                      <a:r>
                        <a:rPr lang="en-US" dirty="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val="2964230842"/>
                  </a:ext>
                </a:extLst>
              </a:tr>
              <a:tr h="338728">
                <a:tc>
                  <a:txBody>
                    <a:bodyPr/>
                    <a:lstStyle/>
                    <a:p>
                      <a:r>
                        <a:rPr lang="en-US" dirty="0">
                          <a:latin typeface="Arial" panose="020B0604020202020204" pitchFamily="34" charset="0"/>
                          <a:cs typeface="Arial" panose="020B0604020202020204" pitchFamily="34" charset="0"/>
                        </a:rPr>
                        <a:t>Nurse Practitioner</a:t>
                      </a:r>
                    </a:p>
                  </a:txBody>
                  <a:tcPr/>
                </a:tc>
                <a:tc>
                  <a:txBody>
                    <a:bodyPr/>
                    <a:lstStyle/>
                    <a:p>
                      <a:pPr algn="ctr"/>
                      <a:r>
                        <a:rPr lang="en-US" dirty="0">
                          <a:latin typeface="Arial" panose="020B0604020202020204" pitchFamily="34" charset="0"/>
                          <a:cs typeface="Arial" panose="020B0604020202020204" pitchFamily="34" charset="0"/>
                        </a:rPr>
                        <a:t>+5%</a:t>
                      </a:r>
                    </a:p>
                  </a:txBody>
                  <a:tcPr/>
                </a:tc>
                <a:tc>
                  <a:txBody>
                    <a:bodyPr/>
                    <a:lstStyle/>
                    <a:p>
                      <a:pPr algn="ctr"/>
                      <a:r>
                        <a:rPr lang="en-US" dirty="0">
                          <a:latin typeface="Arial" panose="020B0604020202020204" pitchFamily="34" charset="0"/>
                          <a:cs typeface="Arial" panose="020B0604020202020204" pitchFamily="34" charset="0"/>
                        </a:rPr>
                        <a:t>+3%</a:t>
                      </a:r>
                    </a:p>
                  </a:txBody>
                  <a:tcPr/>
                </a:tc>
                <a:tc>
                  <a:txBody>
                    <a:bodyPr/>
                    <a:lstStyle/>
                    <a:p>
                      <a:pPr algn="ctr"/>
                      <a:r>
                        <a:rPr lang="en-US" dirty="0">
                          <a:latin typeface="Arial" panose="020B0604020202020204" pitchFamily="34" charset="0"/>
                          <a:cs typeface="Arial" panose="020B0604020202020204" pitchFamily="34" charset="0"/>
                        </a:rPr>
                        <a:t>+7%   (PA = 8%)</a:t>
                      </a:r>
                    </a:p>
                  </a:txBody>
                  <a:tcPr/>
                </a:tc>
                <a:extLst>
                  <a:ext uri="{0D108BD9-81ED-4DB2-BD59-A6C34878D82A}">
                    <a16:rowId xmlns:a16="http://schemas.microsoft.com/office/drawing/2014/main" val="2512193645"/>
                  </a:ext>
                </a:extLst>
              </a:tr>
              <a:tr h="338728">
                <a:tc>
                  <a:txBody>
                    <a:bodyPr/>
                    <a:lstStyle/>
                    <a:p>
                      <a:r>
                        <a:rPr lang="en-US" dirty="0">
                          <a:latin typeface="Arial" panose="020B0604020202020204" pitchFamily="34" charset="0"/>
                          <a:cs typeface="Arial" panose="020B0604020202020204" pitchFamily="34" charset="0"/>
                        </a:rPr>
                        <a:t>Radiology</a:t>
                      </a:r>
                    </a:p>
                  </a:txBody>
                  <a:tcPr/>
                </a:tc>
                <a:tc>
                  <a:txBody>
                    <a:bodyPr/>
                    <a:lstStyle/>
                    <a:p>
                      <a:pPr algn="ctr"/>
                      <a:r>
                        <a:rPr lang="en-US" dirty="0">
                          <a:latin typeface="Arial" panose="020B0604020202020204" pitchFamily="34" charset="0"/>
                          <a:cs typeface="Arial" panose="020B0604020202020204" pitchFamily="34" charset="0"/>
                        </a:rPr>
                        <a:t>-6%</a:t>
                      </a:r>
                    </a:p>
                  </a:txBody>
                  <a:tcPr/>
                </a:tc>
                <a:tc>
                  <a:txBody>
                    <a:bodyPr/>
                    <a:lstStyle/>
                    <a:p>
                      <a:pPr algn="ctr"/>
                      <a:r>
                        <a:rPr lang="en-US" dirty="0">
                          <a:latin typeface="Arial" panose="020B0604020202020204" pitchFamily="34" charset="0"/>
                          <a:cs typeface="Arial" panose="020B0604020202020204" pitchFamily="34" charset="0"/>
                        </a:rPr>
                        <a:t>-4%</a:t>
                      </a:r>
                    </a:p>
                  </a:txBody>
                  <a:tcPr/>
                </a:tc>
                <a:tc>
                  <a:txBody>
                    <a:bodyPr/>
                    <a:lstStyle/>
                    <a:p>
                      <a:pPr algn="ctr"/>
                      <a:r>
                        <a:rPr lang="en-US" dirty="0">
                          <a:latin typeface="Arial" panose="020B0604020202020204" pitchFamily="34" charset="0"/>
                          <a:cs typeface="Arial" panose="020B0604020202020204" pitchFamily="34" charset="0"/>
                        </a:rPr>
                        <a:t>-10%</a:t>
                      </a:r>
                    </a:p>
                  </a:txBody>
                  <a:tcPr/>
                </a:tc>
                <a:extLst>
                  <a:ext uri="{0D108BD9-81ED-4DB2-BD59-A6C34878D82A}">
                    <a16:rowId xmlns:a16="http://schemas.microsoft.com/office/drawing/2014/main" val="1500969778"/>
                  </a:ext>
                </a:extLst>
              </a:tr>
              <a:tr h="338728">
                <a:tc>
                  <a:txBody>
                    <a:bodyPr/>
                    <a:lstStyle/>
                    <a:p>
                      <a:r>
                        <a:rPr lang="en-US" dirty="0">
                          <a:latin typeface="Arial" panose="020B0604020202020204" pitchFamily="34" charset="0"/>
                          <a:cs typeface="Arial" panose="020B0604020202020204" pitchFamily="34" charset="0"/>
                        </a:rPr>
                        <a:t>Radiation Onc</a:t>
                      </a:r>
                    </a:p>
                  </a:txBody>
                  <a:tcPr/>
                </a:tc>
                <a:tc>
                  <a:txBody>
                    <a:bodyPr/>
                    <a:lstStyle/>
                    <a:p>
                      <a:pPr algn="ctr"/>
                      <a:r>
                        <a:rPr lang="en-US" dirty="0">
                          <a:latin typeface="Arial" panose="020B0604020202020204" pitchFamily="34" charset="0"/>
                          <a:cs typeface="Arial" panose="020B0604020202020204" pitchFamily="34" charset="0"/>
                        </a:rPr>
                        <a:t>-3%</a:t>
                      </a:r>
                    </a:p>
                  </a:txBody>
                  <a:tcPr/>
                </a:tc>
                <a:tc>
                  <a:txBody>
                    <a:bodyPr/>
                    <a:lstStyle/>
                    <a:p>
                      <a:pPr algn="ctr"/>
                      <a:r>
                        <a:rPr lang="en-US" dirty="0">
                          <a:latin typeface="Arial" panose="020B0604020202020204" pitchFamily="34" charset="0"/>
                          <a:cs typeface="Arial" panose="020B0604020202020204" pitchFamily="34" charset="0"/>
                        </a:rPr>
                        <a:t>-3%</a:t>
                      </a:r>
                    </a:p>
                  </a:txBody>
                  <a:tcPr/>
                </a:tc>
                <a:tc>
                  <a:txBody>
                    <a:bodyPr/>
                    <a:lstStyle/>
                    <a:p>
                      <a:pPr algn="ctr"/>
                      <a:r>
                        <a:rPr lang="en-US" dirty="0">
                          <a:latin typeface="Arial" panose="020B0604020202020204" pitchFamily="34" charset="0"/>
                          <a:cs typeface="Arial" panose="020B0604020202020204" pitchFamily="34" charset="0"/>
                        </a:rPr>
                        <a:t>-5%</a:t>
                      </a:r>
                    </a:p>
                  </a:txBody>
                  <a:tcPr/>
                </a:tc>
                <a:extLst>
                  <a:ext uri="{0D108BD9-81ED-4DB2-BD59-A6C34878D82A}">
                    <a16:rowId xmlns:a16="http://schemas.microsoft.com/office/drawing/2014/main" val="956972893"/>
                  </a:ext>
                </a:extLst>
              </a:tr>
              <a:tr h="338728">
                <a:tc>
                  <a:txBody>
                    <a:bodyPr/>
                    <a:lstStyle/>
                    <a:p>
                      <a:r>
                        <a:rPr lang="en-US" dirty="0">
                          <a:latin typeface="Arial" panose="020B0604020202020204" pitchFamily="34" charset="0"/>
                          <a:cs typeface="Arial" panose="020B0604020202020204" pitchFamily="34" charset="0"/>
                        </a:rPr>
                        <a:t>Orthopedic Surgery</a:t>
                      </a:r>
                    </a:p>
                  </a:txBody>
                  <a:tcPr/>
                </a:tc>
                <a:tc>
                  <a:txBody>
                    <a:bodyPr/>
                    <a:lstStyle/>
                    <a:p>
                      <a:pPr algn="ctr"/>
                      <a:r>
                        <a:rPr lang="en-US" dirty="0">
                          <a:latin typeface="Arial" panose="020B0604020202020204" pitchFamily="34" charset="0"/>
                          <a:cs typeface="Arial" panose="020B0604020202020204" pitchFamily="34" charset="0"/>
                        </a:rPr>
                        <a:t>-3%</a:t>
                      </a:r>
                    </a:p>
                  </a:txBody>
                  <a:tcPr/>
                </a:tc>
                <a:tc>
                  <a:txBody>
                    <a:bodyPr/>
                    <a:lstStyle/>
                    <a:p>
                      <a:pPr algn="ctr"/>
                      <a:r>
                        <a:rPr lang="en-US" dirty="0">
                          <a:latin typeface="Arial" panose="020B0604020202020204" pitchFamily="34" charset="0"/>
                          <a:cs typeface="Arial" panose="020B0604020202020204" pitchFamily="34" charset="0"/>
                        </a:rPr>
                        <a:t>-2%</a:t>
                      </a:r>
                    </a:p>
                  </a:txBody>
                  <a:tcPr/>
                </a:tc>
                <a:tc>
                  <a:txBody>
                    <a:bodyPr/>
                    <a:lstStyle/>
                    <a:p>
                      <a:pPr algn="ctr"/>
                      <a:r>
                        <a:rPr lang="en-US" dirty="0">
                          <a:latin typeface="Arial" panose="020B0604020202020204" pitchFamily="34" charset="0"/>
                          <a:cs typeface="Arial" panose="020B0604020202020204" pitchFamily="34" charset="0"/>
                        </a:rPr>
                        <a:t>-5%</a:t>
                      </a:r>
                    </a:p>
                  </a:txBody>
                  <a:tcPr/>
                </a:tc>
                <a:extLst>
                  <a:ext uri="{0D108BD9-81ED-4DB2-BD59-A6C34878D82A}">
                    <a16:rowId xmlns:a16="http://schemas.microsoft.com/office/drawing/2014/main" val="821983883"/>
                  </a:ext>
                </a:extLst>
              </a:tr>
            </a:tbl>
          </a:graphicData>
        </a:graphic>
      </p:graphicFrame>
      <p:sp>
        <p:nvSpPr>
          <p:cNvPr id="3" name="Slide Number Placeholder 2">
            <a:extLst>
              <a:ext uri="{FF2B5EF4-FFF2-40B4-BE49-F238E27FC236}">
                <a16:creationId xmlns:a16="http://schemas.microsoft.com/office/drawing/2014/main" id="{48CEB57A-DF2B-4BE5-B666-47C22ED1DE20}"/>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3976918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A9E98-C25F-4222-8263-76A004EBCA5A}"/>
              </a:ext>
            </a:extLst>
          </p:cNvPr>
          <p:cNvSpPr>
            <a:spLocks noGrp="1"/>
          </p:cNvSpPr>
          <p:nvPr>
            <p:ph type="title"/>
          </p:nvPr>
        </p:nvSpPr>
        <p:spPr>
          <a:xfrm>
            <a:off x="677334" y="242372"/>
            <a:ext cx="8596668" cy="1112704"/>
          </a:xfrm>
        </p:spPr>
        <p:txBody>
          <a:bodyPr>
            <a:normAutofit fontScale="90000"/>
          </a:bodyPr>
          <a:lstStyle/>
          <a:p>
            <a:pPr algn="ct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Contracts/arrangements with providers</a:t>
            </a:r>
            <a:b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Any changes needed?  </a:t>
            </a:r>
            <a:r>
              <a:rPr lang="en-US" sz="22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Approx</a:t>
            </a:r>
            <a:r>
              <a:rPr lang="en-US"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50% of all providers are employed by health systems</a:t>
            </a:r>
          </a:p>
        </p:txBody>
      </p:sp>
      <p:sp>
        <p:nvSpPr>
          <p:cNvPr id="3" name="Content Placeholder 2">
            <a:extLst>
              <a:ext uri="{FF2B5EF4-FFF2-40B4-BE49-F238E27FC236}">
                <a16:creationId xmlns:a16="http://schemas.microsoft.com/office/drawing/2014/main" id="{B6513C80-3934-4509-B5AF-A0C6D6ECC7B9}"/>
              </a:ext>
            </a:extLst>
          </p:cNvPr>
          <p:cNvSpPr>
            <a:spLocks noGrp="1"/>
          </p:cNvSpPr>
          <p:nvPr>
            <p:ph idx="1"/>
          </p:nvPr>
        </p:nvSpPr>
        <p:spPr>
          <a:xfrm>
            <a:off x="826265" y="1597445"/>
            <a:ext cx="8758410" cy="4792337"/>
          </a:xfrm>
        </p:spPr>
        <p:txBody>
          <a:bodyPr>
            <a:normAutofit fontScale="92500" lnSpcReduction="10000"/>
          </a:bodyPr>
          <a:lstStyle/>
          <a:p>
            <a:pPr marL="0" indent="0">
              <a:buNone/>
            </a:pPr>
            <a:r>
              <a:rPr lang="en-US" u="sng" dirty="0">
                <a:latin typeface="Arial" panose="020B0604020202020204" pitchFamily="34" charset="0"/>
                <a:cs typeface="Arial" panose="020B0604020202020204" pitchFamily="34" charset="0"/>
              </a:rPr>
              <a:t>WINNERS</a:t>
            </a:r>
            <a:r>
              <a:rPr lang="en-US" dirty="0">
                <a:latin typeface="Arial" panose="020B0604020202020204" pitchFamily="34" charset="0"/>
                <a:cs typeface="Arial" panose="020B0604020202020204" pitchFamily="34" charset="0"/>
              </a:rPr>
              <a:t>:  Family Practice/General Medicine – average 13%</a:t>
            </a:r>
          </a:p>
          <a:p>
            <a:pPr marL="0" indent="0">
              <a:buNone/>
            </a:pPr>
            <a:r>
              <a:rPr lang="en-US" dirty="0">
                <a:latin typeface="Arial" panose="020B0604020202020204" pitchFamily="34" charset="0"/>
                <a:cs typeface="Arial" panose="020B0604020202020204" pitchFamily="34" charset="0"/>
              </a:rPr>
              <a:t>EX:  Dr. Jones is a primary care physician who saw 4,780 pts in 2020.  Dr. Jones bills 2500 established patient level 99213 and is paid $43/wRVU and receives no additional compensation.  It is anticipated that Dr. Jones will maintain the same volume of 99213’s in 2021.</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Metric:	                2020			 	  2021                        Difference</a:t>
            </a:r>
          </a:p>
          <a:p>
            <a:pPr marL="0" indent="0">
              <a:buNone/>
            </a:pPr>
            <a:r>
              <a:rPr lang="en-US" dirty="0">
                <a:latin typeface="Arial" panose="020B0604020202020204" pitchFamily="34" charset="0"/>
                <a:cs typeface="Arial" panose="020B0604020202020204" pitchFamily="34" charset="0"/>
              </a:rPr>
              <a:t>wRVU		2500 x 0.97 = 2,425       2500 x 1.3 = 3,250         825 increase</a:t>
            </a:r>
          </a:p>
          <a:p>
            <a:pPr marL="0" indent="0">
              <a:buNone/>
            </a:pPr>
            <a:r>
              <a:rPr lang="en-US" dirty="0">
                <a:latin typeface="Arial" panose="020B0604020202020204" pitchFamily="34" charset="0"/>
                <a:cs typeface="Arial" panose="020B0604020202020204" pitchFamily="34" charset="0"/>
              </a:rPr>
              <a:t>Compensation</a:t>
            </a:r>
          </a:p>
          <a:p>
            <a:pPr marL="0" indent="0">
              <a:buNone/>
            </a:pPr>
            <a:r>
              <a:rPr lang="en-US"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$43 x 2,425 = $104,275       $43 x 3,250 = $139,750     $35,475 increase</a:t>
            </a:r>
          </a:p>
          <a:p>
            <a:pPr marL="0" indent="0">
              <a:buNone/>
            </a:pPr>
            <a:r>
              <a:rPr lang="en-US" sz="1600" dirty="0">
                <a:latin typeface="Arial" panose="020B0604020202020204" pitchFamily="34" charset="0"/>
                <a:cs typeface="Arial" panose="020B0604020202020204" pitchFamily="34" charset="0"/>
              </a:rPr>
              <a:t>Provider Impact:  Increased wRVU generation; increased compensation</a:t>
            </a:r>
          </a:p>
          <a:p>
            <a:pPr marL="0" indent="0">
              <a:buNone/>
            </a:pPr>
            <a:r>
              <a:rPr lang="en-US" sz="1600" dirty="0">
                <a:latin typeface="Arial" panose="020B0604020202020204" pitchFamily="34" charset="0"/>
                <a:cs typeface="Arial" panose="020B0604020202020204" pitchFamily="34" charset="0"/>
              </a:rPr>
              <a:t>Health System:   Increased wRVU and compensation with no increase in actual visits</a:t>
            </a:r>
          </a:p>
          <a:p>
            <a:pPr marL="0" indent="0">
              <a:buNone/>
            </a:pPr>
            <a:r>
              <a:rPr lang="en-US" sz="1600" dirty="0">
                <a:latin typeface="Arial" panose="020B0604020202020204" pitchFamily="34" charset="0"/>
                <a:cs typeface="Arial" panose="020B0604020202020204" pitchFamily="34" charset="0"/>
              </a:rPr>
              <a:t>Overall Impact:  All things constant, providers will reach target wRVUs faster than they do historically due to increase in wRVU values, resulting in higher compensation.</a:t>
            </a:r>
          </a:p>
          <a:p>
            <a:pPr marL="0" indent="0">
              <a:buNone/>
            </a:pPr>
            <a:r>
              <a:rPr lang="en-US" sz="1600" dirty="0">
                <a:latin typeface="Arial" panose="020B0604020202020204" pitchFamily="34" charset="0"/>
                <a:cs typeface="Arial" panose="020B0604020202020204" pitchFamily="34" charset="0"/>
              </a:rPr>
              <a:t>*HFMA “2021 E&amp;M Transition” 11-5-20 </a:t>
            </a:r>
          </a:p>
          <a:p>
            <a:pPr marL="0" indent="0">
              <a:buNone/>
            </a:pPr>
            <a:endParaRPr lang="en-US" sz="1600" dirty="0"/>
          </a:p>
        </p:txBody>
      </p:sp>
      <p:sp>
        <p:nvSpPr>
          <p:cNvPr id="6" name="Slide Number Placeholder 5">
            <a:extLst>
              <a:ext uri="{FF2B5EF4-FFF2-40B4-BE49-F238E27FC236}">
                <a16:creationId xmlns:a16="http://schemas.microsoft.com/office/drawing/2014/main" id="{B9E23885-0F69-4924-95FA-6FFD95D9034E}"/>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3938401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E7BAC-BB2C-4B38-9348-41699C64B633}"/>
              </a:ext>
            </a:extLst>
          </p:cNvPr>
          <p:cNvSpPr>
            <a:spLocks noGrp="1"/>
          </p:cNvSpPr>
          <p:nvPr>
            <p:ph type="title"/>
          </p:nvPr>
        </p:nvSpPr>
        <p:spPr>
          <a:xfrm>
            <a:off x="677334" y="209726"/>
            <a:ext cx="8596668" cy="1258348"/>
          </a:xfrm>
        </p:spPr>
        <p:txBody>
          <a:bodyPr>
            <a:normAutofit/>
          </a:bodyPr>
          <a:lstStyle/>
          <a:p>
            <a:pPr algn="ct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Doing a deeper dive – with provider contracts and with payer contracts </a:t>
            </a:r>
          </a:p>
        </p:txBody>
      </p:sp>
      <p:sp>
        <p:nvSpPr>
          <p:cNvPr id="3" name="Content Placeholder 2">
            <a:extLst>
              <a:ext uri="{FF2B5EF4-FFF2-40B4-BE49-F238E27FC236}">
                <a16:creationId xmlns:a16="http://schemas.microsoft.com/office/drawing/2014/main" id="{8B137EF4-72EE-4FDF-905E-A215D72BFD1F}"/>
              </a:ext>
            </a:extLst>
          </p:cNvPr>
          <p:cNvSpPr>
            <a:spLocks noGrp="1"/>
          </p:cNvSpPr>
          <p:nvPr>
            <p:ph idx="1"/>
          </p:nvPr>
        </p:nvSpPr>
        <p:spPr>
          <a:xfrm>
            <a:off x="677334" y="1468074"/>
            <a:ext cx="8596668" cy="5256576"/>
          </a:xfrm>
        </p:spPr>
        <p:txBody>
          <a:bodyPr>
            <a:normAutofit/>
          </a:bodyPr>
          <a:lstStyle/>
          <a:p>
            <a:r>
              <a:rPr lang="en-US" dirty="0">
                <a:latin typeface="Arial" panose="020B0604020202020204" pitchFamily="34" charset="0"/>
                <a:cs typeface="Arial" panose="020B0604020202020204" pitchFamily="34" charset="0"/>
              </a:rPr>
              <a:t>How are the specialists/proceduralists compensated by the health system?   The RVU x CV = Medicare reimbursement. Formula re-assessed.</a:t>
            </a:r>
          </a:p>
          <a:p>
            <a:r>
              <a:rPr lang="en-US" dirty="0">
                <a:latin typeface="Arial" panose="020B0604020202020204" pitchFamily="34" charset="0"/>
                <a:cs typeface="Arial" panose="020B0604020202020204" pitchFamily="34" charset="0"/>
              </a:rPr>
              <a:t>How are the general practitioner's/winners compensated by the health system?  With same volume &amp; E&amp;M level, likely higher compensation for 2021.</a:t>
            </a:r>
          </a:p>
          <a:p>
            <a:r>
              <a:rPr lang="en-US" dirty="0">
                <a:latin typeface="Arial" panose="020B0604020202020204" pitchFamily="34" charset="0"/>
                <a:cs typeface="Arial" panose="020B0604020202020204" pitchFamily="34" charset="0"/>
              </a:rPr>
              <a:t>If independent provider, ensure formula is paying correctly by RVU, E&amp;M, CV.</a:t>
            </a:r>
          </a:p>
          <a:p>
            <a:r>
              <a:rPr lang="en-US" dirty="0">
                <a:latin typeface="Arial" panose="020B0604020202020204" pitchFamily="34" charset="0"/>
                <a:cs typeface="Arial" panose="020B0604020202020204" pitchFamily="34" charset="0"/>
              </a:rPr>
              <a:t>How are the non-Traditional Medicare payers contracts written for provider E&amp;M payment?  Check to validate office E&amp;M has a new formula if using CV &amp; RVU.  What is the new allowable?   </a:t>
            </a:r>
          </a:p>
          <a:p>
            <a:r>
              <a:rPr lang="en-US" dirty="0">
                <a:latin typeface="Arial" panose="020B0604020202020204" pitchFamily="34" charset="0"/>
                <a:cs typeface="Arial" panose="020B0604020202020204" pitchFamily="34" charset="0"/>
              </a:rPr>
              <a:t>For the proceduralists who are seeing a cut in RVU – how will this impact their payment from the payers?  What are their payments based on?</a:t>
            </a:r>
          </a:p>
          <a:p>
            <a:r>
              <a:rPr lang="en-US" dirty="0">
                <a:latin typeface="Arial" panose="020B0604020202020204" pitchFamily="34" charset="0"/>
                <a:cs typeface="Arial" panose="020B0604020202020204" pitchFamily="34" charset="0"/>
              </a:rPr>
              <a:t>Whatever formula is used, ensure accuracy and monitor frequently.</a:t>
            </a:r>
          </a:p>
          <a:p>
            <a:r>
              <a:rPr lang="en-US" b="1" dirty="0">
                <a:solidFill>
                  <a:srgbClr val="C00000"/>
                </a:solidFill>
                <a:latin typeface="Arial" panose="020B0604020202020204" pitchFamily="34" charset="0"/>
                <a:cs typeface="Arial" panose="020B0604020202020204" pitchFamily="34" charset="0"/>
              </a:rPr>
              <a:t>FINALLY – Pt impact.  Co-payments are collected at discharge with many practices.  Now TIME is complete DAY OF VISIT TIME.  How will the final level be determined at the end of the visit?  Discuss internally..</a:t>
            </a:r>
            <a:r>
              <a:rPr lang="en-US" dirty="0">
                <a:solidFill>
                  <a:srgbClr val="C00000"/>
                </a:solidFill>
                <a:latin typeface="Arial" panose="020B0604020202020204" pitchFamily="34" charset="0"/>
                <a:cs typeface="Arial" panose="020B0604020202020204" pitchFamily="34" charset="0"/>
              </a:rPr>
              <a:t>  What if it changes post d/c of visit based on total documentation?  New language at d/c with the patient.</a:t>
            </a:r>
            <a:endParaRPr lang="en-US" b="1" dirty="0">
              <a:solidFill>
                <a:srgbClr val="C00000"/>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A2711D0-C242-47FE-8EBC-32D06F16456D}"/>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219792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5DDE7-B1DE-42FF-9E11-44D6034A2C7A}"/>
              </a:ext>
            </a:extLst>
          </p:cNvPr>
          <p:cNvSpPr>
            <a:spLocks noGrp="1"/>
          </p:cNvSpPr>
          <p:nvPr>
            <p:ph type="title"/>
          </p:nvPr>
        </p:nvSpPr>
        <p:spPr>
          <a:xfrm>
            <a:off x="677334" y="256674"/>
            <a:ext cx="8596668" cy="1171073"/>
          </a:xfrm>
        </p:spPr>
        <p:txBody>
          <a:bodyPr>
            <a:normAutofit/>
          </a:bodyPr>
          <a:lstStyle/>
          <a:p>
            <a:pPr algn="ctr"/>
            <a:r>
              <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Why Revamp E&amp;M Codes?</a:t>
            </a:r>
          </a:p>
        </p:txBody>
      </p:sp>
      <p:sp>
        <p:nvSpPr>
          <p:cNvPr id="3" name="Content Placeholder 2">
            <a:extLst>
              <a:ext uri="{FF2B5EF4-FFF2-40B4-BE49-F238E27FC236}">
                <a16:creationId xmlns:a16="http://schemas.microsoft.com/office/drawing/2014/main" id="{22136F7C-ED3F-44E5-B299-A22F74DBD2DC}"/>
              </a:ext>
            </a:extLst>
          </p:cNvPr>
          <p:cNvSpPr>
            <a:spLocks noGrp="1"/>
          </p:cNvSpPr>
          <p:nvPr>
            <p:ph idx="1"/>
          </p:nvPr>
        </p:nvSpPr>
        <p:spPr>
          <a:xfrm>
            <a:off x="457199" y="1307432"/>
            <a:ext cx="9087853" cy="5185647"/>
          </a:xfrm>
        </p:spPr>
        <p:txBody>
          <a:bodyPr>
            <a:normAutofit fontScale="85000" lnSpcReduction="20000"/>
          </a:bodyPr>
          <a:lstStyle/>
          <a:p>
            <a:r>
              <a:rPr lang="en-US" sz="2800" dirty="0">
                <a:latin typeface="Arial" panose="020B0604020202020204" pitchFamily="34" charset="0"/>
                <a:cs typeface="Arial" panose="020B0604020202020204" pitchFamily="34" charset="0"/>
              </a:rPr>
              <a:t>Physicians have continuously voiced concerns over the amount of time it takes to complete the documentation of a patient’s visit, which limits their time spent with the patient.   </a:t>
            </a:r>
          </a:p>
          <a:p>
            <a:r>
              <a:rPr lang="en-US" sz="2800" dirty="0">
                <a:latin typeface="Arial" panose="020B0604020202020204" pitchFamily="34" charset="0"/>
                <a:cs typeface="Arial" panose="020B0604020202020204" pitchFamily="34" charset="0"/>
              </a:rPr>
              <a:t>CMS Goals:</a:t>
            </a:r>
          </a:p>
          <a:p>
            <a:pPr lvl="1"/>
            <a:r>
              <a:rPr lang="en-US" sz="2600" dirty="0">
                <a:latin typeface="Arial" panose="020B0604020202020204" pitchFamily="34" charset="0"/>
                <a:cs typeface="Arial" panose="020B0604020202020204" pitchFamily="34" charset="0"/>
              </a:rPr>
              <a:t>Decrease physician burden of documentation by eliminating unnecessary and/or duplication in the medical record</a:t>
            </a:r>
          </a:p>
          <a:p>
            <a:pPr lvl="1"/>
            <a:r>
              <a:rPr lang="en-US" sz="2600" dirty="0">
                <a:latin typeface="Arial" panose="020B0604020202020204" pitchFamily="34" charset="0"/>
                <a:cs typeface="Arial" panose="020B0604020202020204" pitchFamily="34" charset="0"/>
              </a:rPr>
              <a:t>Increase time with patients</a:t>
            </a:r>
          </a:p>
          <a:p>
            <a:pPr lvl="1"/>
            <a:r>
              <a:rPr lang="en-US" sz="2600" dirty="0">
                <a:latin typeface="Arial" panose="020B0604020202020204" pitchFamily="34" charset="0"/>
                <a:cs typeface="Arial" panose="020B0604020202020204" pitchFamily="34" charset="0"/>
              </a:rPr>
              <a:t>Improve payment accuracy</a:t>
            </a:r>
          </a:p>
          <a:p>
            <a:pPr lvl="1"/>
            <a:r>
              <a:rPr lang="en-US" sz="2600" dirty="0">
                <a:latin typeface="Arial" panose="020B0604020202020204" pitchFamily="34" charset="0"/>
                <a:cs typeface="Arial" panose="020B0604020202020204" pitchFamily="34" charset="0"/>
              </a:rPr>
              <a:t>Update E&amp;M/CPT code set to reflect current practice of medicine</a:t>
            </a:r>
          </a:p>
          <a:p>
            <a:r>
              <a:rPr lang="en-US" sz="2800" dirty="0">
                <a:latin typeface="Arial" panose="020B0604020202020204" pitchFamily="34" charset="0"/>
                <a:cs typeface="Arial" panose="020B0604020202020204" pitchFamily="34" charset="0"/>
              </a:rPr>
              <a:t>Remember, this will </a:t>
            </a:r>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only</a:t>
            </a:r>
            <a:r>
              <a:rPr lang="en-US" sz="2800" dirty="0">
                <a:latin typeface="Arial" panose="020B0604020202020204" pitchFamily="34" charset="0"/>
                <a:cs typeface="Arial" panose="020B0604020202020204" pitchFamily="34" charset="0"/>
              </a:rPr>
              <a:t> impact your office visits, so all other encounters, i.e., hospital visits, ER visits, SNF visits, home visits, will NOT be affected. </a:t>
            </a:r>
          </a:p>
          <a:p>
            <a:r>
              <a:rPr lang="en-US" sz="2800" dirty="0">
                <a:latin typeface="Arial" panose="020B0604020202020204" pitchFamily="34" charset="0"/>
                <a:cs typeface="Arial" panose="020B0604020202020204" pitchFamily="34" charset="0"/>
              </a:rPr>
              <a:t>New vs. established patient classification will not change…still w/in the past three years.</a:t>
            </a:r>
          </a:p>
          <a:p>
            <a:endParaRPr lang="en-US" dirty="0"/>
          </a:p>
        </p:txBody>
      </p:sp>
      <p:sp>
        <p:nvSpPr>
          <p:cNvPr id="4" name="Slide Number Placeholder 3">
            <a:extLst>
              <a:ext uri="{FF2B5EF4-FFF2-40B4-BE49-F238E27FC236}">
                <a16:creationId xmlns:a16="http://schemas.microsoft.com/office/drawing/2014/main" id="{71F06B5F-DA55-4876-8D12-34545A918AD2}"/>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510098050"/>
      </p:ext>
    </p:extLst>
  </p:cSld>
  <p:clrMapOvr>
    <a:masterClrMapping/>
  </p:clrMapOvr>
</p:sld>
</file>

<file path=ppt/theme/theme1.xml><?xml version="1.0" encoding="utf-8"?>
<a:theme xmlns:a="http://schemas.openxmlformats.org/drawingml/2006/main" name="Facet">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3245</TotalTime>
  <Words>6208</Words>
  <Application>Microsoft Office PowerPoint</Application>
  <PresentationFormat>Widescreen</PresentationFormat>
  <Paragraphs>623</Paragraphs>
  <Slides>49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49</vt:i4>
      </vt:variant>
    </vt:vector>
  </HeadingPairs>
  <TitlesOfParts>
    <vt:vector size="55" baseType="lpstr">
      <vt:lpstr>Arial</vt:lpstr>
      <vt:lpstr>Calibri</vt:lpstr>
      <vt:lpstr>Trebuchet MS</vt:lpstr>
      <vt:lpstr>Wingdings 3</vt:lpstr>
      <vt:lpstr>Facet</vt:lpstr>
      <vt:lpstr>Berlin</vt:lpstr>
      <vt:lpstr>2021 Changes to E&amp;M Office Visits   Audit Risk, Financial Impact &amp; Documentation Guidelines </vt:lpstr>
      <vt:lpstr>Hi everybody.  Love being with you in our new virtual world.   Mask on, smiling underneath, staying safe while we all stay connected. Perfect!   </vt:lpstr>
      <vt:lpstr>IT IS HERE!  Effective 1-1-21, new E&amp;M guidelines for provider office visits</vt:lpstr>
      <vt:lpstr>Getting ready for Jan 1, 2021 Office visit E&amp;M change. New 1-21 guidelines. No change to non-office visit E&amp;Ms. Continue to use 1995-1997 guidelines.</vt:lpstr>
      <vt:lpstr>New Budget Neutrality with lower conversion factor - CMS Final 12-2-20</vt:lpstr>
      <vt:lpstr>PowerPoint Presentation</vt:lpstr>
      <vt:lpstr>Contracts/arrangements with providers Any changes needed?  Approx 50% of all providers are employed by health systems</vt:lpstr>
      <vt:lpstr>Doing a deeper dive – with provider contracts and with payer contracts </vt:lpstr>
      <vt:lpstr>Why Revamp E&amp;M Codes?</vt:lpstr>
      <vt:lpstr>Medical Team Documentation  ‘CMS Final Rule 2021’</vt:lpstr>
      <vt:lpstr>PowerPoint Presentation</vt:lpstr>
      <vt:lpstr>2021 New Coding Guidelines </vt:lpstr>
      <vt:lpstr>History &amp; Exam 2021</vt:lpstr>
      <vt:lpstr>Medical Decision Making Changes</vt:lpstr>
      <vt:lpstr>MDM Table </vt:lpstr>
      <vt:lpstr>MDM Elements</vt:lpstr>
      <vt:lpstr>MDM:  Number and Complexity of Problem(s) Addressed at the Encounter</vt:lpstr>
      <vt:lpstr>MDM:  The Amount and/or Complexity of Data to be Reviewed and Analyzed</vt:lpstr>
      <vt:lpstr> MDM:  Amount and Complexity of Data to be Reviewed and Analyzed</vt:lpstr>
      <vt:lpstr> MDM:  Amount and Complexity of Data to be Reviewed and Analyzed</vt:lpstr>
      <vt:lpstr>MDM:  Amount and Complexity of Data to be Reviewed and Analyzed </vt:lpstr>
      <vt:lpstr>MDM:  Amount and Complexity of Data to be Reviewed and Analyzed</vt:lpstr>
      <vt:lpstr>MDM:  Risk of Complications and/or Morbidity or Mortality of Patient Management</vt:lpstr>
      <vt:lpstr>More on the Risk Table…</vt:lpstr>
      <vt:lpstr>Medical Decision Making for Levels 2 &amp; 3</vt:lpstr>
      <vt:lpstr>Medical Decision Making for Level 4</vt:lpstr>
      <vt:lpstr>Medical Decision Making for Level 5</vt:lpstr>
      <vt:lpstr>MDM…How This Would Look</vt:lpstr>
      <vt:lpstr>Another 99214 Example  (Moderate Complexity)</vt:lpstr>
      <vt:lpstr>Incident To/Split Share</vt:lpstr>
      <vt:lpstr>And Now Time…</vt:lpstr>
      <vt:lpstr>Time Ranges for New Patient</vt:lpstr>
      <vt:lpstr>Time Ranges for Established Patient</vt:lpstr>
      <vt:lpstr>Adding Up Time Spent </vt:lpstr>
      <vt:lpstr>But Be Careful!</vt:lpstr>
      <vt:lpstr>What Time Does Not Count?</vt:lpstr>
      <vt:lpstr>Time Example #1</vt:lpstr>
      <vt:lpstr>Time Example #2</vt:lpstr>
      <vt:lpstr>Big Question!   When to Use Time vs. MDM?  </vt:lpstr>
      <vt:lpstr>Visit Complexity/Complex Patients </vt:lpstr>
      <vt:lpstr>Visit Complexity/Complex Patients </vt:lpstr>
      <vt:lpstr>   Prolonged Services (AMA) </vt:lpstr>
      <vt:lpstr>Prolonged Services (CMS)  CPT G2212 </vt:lpstr>
      <vt:lpstr>Dual Codes for Prolonged Services</vt:lpstr>
      <vt:lpstr>Prolonged Services G2212 New Patient 99205</vt:lpstr>
      <vt:lpstr>Prolonged Services G2212 Established Patient 99215</vt:lpstr>
      <vt:lpstr>Telehealth Services </vt:lpstr>
      <vt:lpstr>Documentation Requirements for Telehealth</vt:lpstr>
      <vt:lpstr>Questions?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Changes to E&amp;M office &amp; Other Outpatient Services Coding &amp; Guidelines</dc:title>
  <dc:creator>Diagnosis Plus</dc:creator>
  <cp:lastModifiedBy>Jeremy Egusquiza</cp:lastModifiedBy>
  <cp:revision>222</cp:revision>
  <cp:lastPrinted>2021-03-16T21:04:36Z</cp:lastPrinted>
  <dcterms:created xsi:type="dcterms:W3CDTF">2020-12-08T22:28:02Z</dcterms:created>
  <dcterms:modified xsi:type="dcterms:W3CDTF">2021-03-18T21:38:17Z</dcterms:modified>
</cp:coreProperties>
</file>