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 id="2147483780" r:id="rId2"/>
  </p:sldMasterIdLst>
  <p:notesMasterIdLst>
    <p:notesMasterId r:id="rId25"/>
  </p:notesMasterIdLst>
  <p:sldIdLst>
    <p:sldId id="275" r:id="rId3"/>
    <p:sldId id="276" r:id="rId4"/>
    <p:sldId id="277" r:id="rId5"/>
    <p:sldId id="278" r:id="rId6"/>
    <p:sldId id="279" r:id="rId7"/>
    <p:sldId id="369" r:id="rId8"/>
    <p:sldId id="256" r:id="rId9"/>
    <p:sldId id="257" r:id="rId10"/>
    <p:sldId id="258" r:id="rId11"/>
    <p:sldId id="264" r:id="rId12"/>
    <p:sldId id="268" r:id="rId13"/>
    <p:sldId id="271" r:id="rId14"/>
    <p:sldId id="273" r:id="rId15"/>
    <p:sldId id="269" r:id="rId16"/>
    <p:sldId id="272" r:id="rId17"/>
    <p:sldId id="262" r:id="rId18"/>
    <p:sldId id="263" r:id="rId19"/>
    <p:sldId id="259" r:id="rId20"/>
    <p:sldId id="270" r:id="rId21"/>
    <p:sldId id="267" r:id="rId22"/>
    <p:sldId id="274" r:id="rId23"/>
    <p:sldId id="36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1" d="100"/>
          <a:sy n="41" d="100"/>
        </p:scale>
        <p:origin x="1356" y="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1F38F3-3196-446B-9799-750F5ED771F0}" type="datetimeFigureOut">
              <a:rPr lang="en-US" smtClean="0"/>
              <a:t>8/17/2018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B25C87-7774-430C-B80A-C379AB37E818}"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a:t>
            </a:r>
            <a:r>
              <a:rPr lang="en-US" baseline="0" dirty="0"/>
              <a:t> documentation dictates the hierarchy of the charging flow for injections and infusions.</a:t>
            </a:r>
            <a:endParaRPr lang="en-US" dirty="0"/>
          </a:p>
        </p:txBody>
      </p:sp>
      <p:sp>
        <p:nvSpPr>
          <p:cNvPr id="4" name="Slide Number Placeholder 3"/>
          <p:cNvSpPr>
            <a:spLocks noGrp="1"/>
          </p:cNvSpPr>
          <p:nvPr>
            <p:ph type="sldNum" sz="quarter" idx="10"/>
          </p:nvPr>
        </p:nvSpPr>
        <p:spPr/>
        <p:txBody>
          <a:bodyPr/>
          <a:lstStyle/>
          <a:p>
            <a:fld id="{5DB25C87-7774-430C-B80A-C379AB37E818}" type="slidenum">
              <a:rPr lang="en-US" smtClean="0"/>
              <a:t>8</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B0F84BF6-6229-4542-ACD3-1B9BFB05F5BD}"/>
              </a:ext>
            </a:extLst>
          </p:cNvPr>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a:t>
            </a:r>
          </a:p>
        </p:txBody>
      </p:sp>
      <p:sp>
        <p:nvSpPr>
          <p:cNvPr id="70659" name="Rectangle 3">
            <a:extLst>
              <a:ext uri="{FF2B5EF4-FFF2-40B4-BE49-F238E27FC236}">
                <a16:creationId xmlns:a16="http://schemas.microsoft.com/office/drawing/2014/main" id="{E998A7BF-C75C-46D1-889B-D379EFE9F8F8}"/>
              </a:ext>
            </a:extLst>
          </p:cNvPr>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07/16/96</a:t>
            </a:r>
          </a:p>
        </p:txBody>
      </p:sp>
      <p:sp>
        <p:nvSpPr>
          <p:cNvPr id="70660" name="Rectangle 6">
            <a:extLst>
              <a:ext uri="{FF2B5EF4-FFF2-40B4-BE49-F238E27FC236}">
                <a16:creationId xmlns:a16="http://schemas.microsoft.com/office/drawing/2014/main" id="{542EE0F8-1B6C-48DD-90BE-D665C9981382}"/>
              </a:ext>
            </a:extLst>
          </p:cNvPr>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a:t>
            </a:r>
          </a:p>
        </p:txBody>
      </p:sp>
      <p:sp>
        <p:nvSpPr>
          <p:cNvPr id="70661" name="Rectangle 7">
            <a:extLst>
              <a:ext uri="{FF2B5EF4-FFF2-40B4-BE49-F238E27FC236}">
                <a16:creationId xmlns:a16="http://schemas.microsoft.com/office/drawing/2014/main" id="{2F868C91-0378-4016-B299-8F3ADB5AC4E0}"/>
              </a:ext>
            </a:extLst>
          </p:cNvPr>
          <p:cNvSpPr>
            <a:spLocks noGrp="1" noChangeArrowheads="1"/>
          </p:cNvSpPr>
          <p:nvPr>
            <p:ph type="sldNum" sz="quarter" idx="5"/>
          </p:nvPr>
        </p:nvSpPr>
        <p:spPr bwMode="auto">
          <a:ln>
            <a:miter lim="800000"/>
            <a:headEnd/>
            <a:tailEnd/>
          </a:ln>
        </p:spPr>
        <p:txBody>
          <a:bodyPr rtlCol="0"/>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rPr>
              <a:t>##</a:t>
            </a:r>
          </a:p>
        </p:txBody>
      </p:sp>
      <p:sp>
        <p:nvSpPr>
          <p:cNvPr id="88070" name="Rectangle 2">
            <a:extLst>
              <a:ext uri="{FF2B5EF4-FFF2-40B4-BE49-F238E27FC236}">
                <a16:creationId xmlns:a16="http://schemas.microsoft.com/office/drawing/2014/main" id="{64B1693C-6BF9-4B91-84F7-F2FEF0CD38F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71" name="Rectangle 3">
            <a:extLst>
              <a:ext uri="{FF2B5EF4-FFF2-40B4-BE49-F238E27FC236}">
                <a16:creationId xmlns:a16="http://schemas.microsoft.com/office/drawing/2014/main" id="{6BB589F6-716B-4620-B7A8-BCC0CC3DC2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a:t>
            </a:r>
            <a:r>
              <a:rPr lang="en-US" baseline="0" dirty="0"/>
              <a:t> example of a different area to locate start and stop times. This will help the person charging to chose the correct administration charge.</a:t>
            </a:r>
            <a:endParaRPr lang="en-US" dirty="0"/>
          </a:p>
        </p:txBody>
      </p:sp>
      <p:sp>
        <p:nvSpPr>
          <p:cNvPr id="4" name="Slide Number Placeholder 3"/>
          <p:cNvSpPr>
            <a:spLocks noGrp="1"/>
          </p:cNvSpPr>
          <p:nvPr>
            <p:ph type="sldNum" sz="quarter" idx="10"/>
          </p:nvPr>
        </p:nvSpPr>
        <p:spPr/>
        <p:txBody>
          <a:bodyPr/>
          <a:lstStyle/>
          <a:p>
            <a:fld id="{5DB25C87-7774-430C-B80A-C379AB37E818}" type="slidenum">
              <a:rPr lang="en-US" smtClean="0"/>
              <a:t>10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 example in an</a:t>
            </a:r>
            <a:r>
              <a:rPr lang="en-US" baseline="0" dirty="0"/>
              <a:t> EMR/EHR of where to see start and stop times in the MAR.   </a:t>
            </a:r>
            <a:endParaRPr lang="en-US" dirty="0"/>
          </a:p>
        </p:txBody>
      </p:sp>
      <p:sp>
        <p:nvSpPr>
          <p:cNvPr id="4" name="Slide Number Placeholder 3"/>
          <p:cNvSpPr>
            <a:spLocks noGrp="1"/>
          </p:cNvSpPr>
          <p:nvPr>
            <p:ph type="sldNum" sz="quarter" idx="10"/>
          </p:nvPr>
        </p:nvSpPr>
        <p:spPr/>
        <p:txBody>
          <a:bodyPr/>
          <a:lstStyle/>
          <a:p>
            <a:fld id="{5DB25C87-7774-430C-B80A-C379AB37E818}" type="slidenum">
              <a:rPr lang="en-US" smtClean="0"/>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different EMR/HER</a:t>
            </a:r>
            <a:r>
              <a:rPr lang="en-US" baseline="0" dirty="0"/>
              <a:t> where IV start and stop times are documented. Again to assist identifying this information so the correct administration charges and be billed.</a:t>
            </a:r>
            <a:endParaRPr lang="en-US" dirty="0"/>
          </a:p>
        </p:txBody>
      </p:sp>
      <p:sp>
        <p:nvSpPr>
          <p:cNvPr id="4" name="Slide Number Placeholder 3"/>
          <p:cNvSpPr>
            <a:spLocks noGrp="1"/>
          </p:cNvSpPr>
          <p:nvPr>
            <p:ph type="sldNum" sz="quarter" idx="10"/>
          </p:nvPr>
        </p:nvSpPr>
        <p:spPr/>
        <p:txBody>
          <a:bodyPr/>
          <a:lstStyle/>
          <a:p>
            <a:fld id="{5DB25C87-7774-430C-B80A-C379AB37E818}" type="slidenum">
              <a:rPr lang="en-US" smtClean="0"/>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B25C87-7774-430C-B80A-C379AB37E818}" type="slidenum">
              <a:rPr lang="en-US" smtClean="0"/>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an example</a:t>
            </a:r>
            <a:r>
              <a:rPr lang="en-US" baseline="0" dirty="0"/>
              <a:t> of medication wastage documented in a progress note. The person creating the charge can capture the charge for administration the medication and the wastage.</a:t>
            </a:r>
            <a:endParaRPr lang="en-US" dirty="0"/>
          </a:p>
        </p:txBody>
      </p:sp>
      <p:sp>
        <p:nvSpPr>
          <p:cNvPr id="4" name="Slide Number Placeholder 3"/>
          <p:cNvSpPr>
            <a:spLocks noGrp="1"/>
          </p:cNvSpPr>
          <p:nvPr>
            <p:ph type="sldNum" sz="quarter" idx="10"/>
          </p:nvPr>
        </p:nvSpPr>
        <p:spPr/>
        <p:txBody>
          <a:bodyPr/>
          <a:lstStyle/>
          <a:p>
            <a:fld id="{5DB25C87-7774-430C-B80A-C379AB37E818}" type="slidenum">
              <a:rPr lang="en-US" smtClean="0"/>
              <a:t>14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different example</a:t>
            </a:r>
            <a:r>
              <a:rPr lang="en-US" baseline="0" dirty="0"/>
              <a:t> where medication wastage can be documented in the MAR. The medical professional is required to enter in the amount wasted. From there, the person can now charge for the wastage as well.</a:t>
            </a:r>
            <a:endParaRPr lang="en-US" dirty="0"/>
          </a:p>
        </p:txBody>
      </p:sp>
      <p:sp>
        <p:nvSpPr>
          <p:cNvPr id="4" name="Slide Number Placeholder 3"/>
          <p:cNvSpPr>
            <a:spLocks noGrp="1"/>
          </p:cNvSpPr>
          <p:nvPr>
            <p:ph type="sldNum" sz="quarter" idx="10"/>
          </p:nvPr>
        </p:nvSpPr>
        <p:spPr/>
        <p:txBody>
          <a:bodyPr/>
          <a:lstStyle/>
          <a:p>
            <a:fld id="{5DB25C87-7774-430C-B80A-C379AB37E818}" type="slidenum">
              <a:rPr lang="en-US" smtClean="0"/>
              <a:t>15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an example of the HCPCS multiplier required</a:t>
            </a:r>
            <a:r>
              <a:rPr lang="en-US" baseline="0" dirty="0"/>
              <a:t> to charge the correct administer medication amount.</a:t>
            </a:r>
            <a:endParaRPr lang="en-US" dirty="0"/>
          </a:p>
        </p:txBody>
      </p:sp>
      <p:sp>
        <p:nvSpPr>
          <p:cNvPr id="4" name="Slide Number Placeholder 3"/>
          <p:cNvSpPr>
            <a:spLocks noGrp="1"/>
          </p:cNvSpPr>
          <p:nvPr>
            <p:ph type="sldNum" sz="quarter" idx="10"/>
          </p:nvPr>
        </p:nvSpPr>
        <p:spPr/>
        <p:txBody>
          <a:bodyPr/>
          <a:lstStyle/>
          <a:p>
            <a:fld id="{5DB25C87-7774-430C-B80A-C379AB37E818}" type="slidenum">
              <a:rPr lang="en-US" smtClean="0"/>
              <a:t>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 is a second example, which</a:t>
            </a:r>
            <a:r>
              <a:rPr lang="en-US" baseline="0" dirty="0"/>
              <a:t> illustrates a different multiplier that is utilized to charge for the total medication administered amount.</a:t>
            </a:r>
            <a:endParaRPr lang="en-US" dirty="0"/>
          </a:p>
        </p:txBody>
      </p:sp>
      <p:sp>
        <p:nvSpPr>
          <p:cNvPr id="4" name="Slide Number Placeholder 3"/>
          <p:cNvSpPr>
            <a:spLocks noGrp="1"/>
          </p:cNvSpPr>
          <p:nvPr>
            <p:ph type="sldNum" sz="quarter" idx="10"/>
          </p:nvPr>
        </p:nvSpPr>
        <p:spPr/>
        <p:txBody>
          <a:bodyPr/>
          <a:lstStyle/>
          <a:p>
            <a:fld id="{5DB25C87-7774-430C-B80A-C379AB37E818}" type="slidenum">
              <a:rPr lang="en-US" smtClean="0"/>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F65B983C-87FC-4A83-B645-0AAA22EABC38}" type="datetime1">
              <a:rPr lang="en-US" smtClean="0"/>
              <a:t>8/17/2018</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48CF155-863E-43E1-8C27-34B92241E5F0}"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9CC2ED8-6D6E-45C7-A654-BDB60D1DD9F0}" type="datetime1">
              <a:rPr lang="en-US" smtClean="0"/>
              <a:t>8/17/2018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8CF155-863E-43E1-8C27-34B92241E5F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8DA78F2-562F-4002-8415-6146129830C0}" type="datetime1">
              <a:rPr lang="en-US" smtClean="0"/>
              <a:t>8/17/2018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8CF155-863E-43E1-8C27-34B92241E5F0}"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8530" name="Rectangle 2"/>
          <p:cNvSpPr>
            <a:spLocks noGrp="1" noChangeArrowheads="1"/>
          </p:cNvSpPr>
          <p:nvPr>
            <p:ph type="ctrTitle"/>
          </p:nvPr>
        </p:nvSpPr>
        <p:spPr>
          <a:xfrm>
            <a:off x="1676400" y="2895600"/>
            <a:ext cx="7391400" cy="914400"/>
          </a:xfrm>
        </p:spPr>
        <p:txBody>
          <a:bodyPr anchor="b"/>
          <a:lstStyle>
            <a:lvl1pPr algn="r">
              <a:defRPr/>
            </a:lvl1pPr>
          </a:lstStyle>
          <a:p>
            <a:r>
              <a:rPr lang="en-US"/>
              <a:t>Click to edit Master title style</a:t>
            </a:r>
          </a:p>
        </p:txBody>
      </p:sp>
      <p:sp>
        <p:nvSpPr>
          <p:cNvPr id="278531" name="Rectangle 3"/>
          <p:cNvSpPr>
            <a:spLocks noGrp="1" noChangeArrowheads="1"/>
          </p:cNvSpPr>
          <p:nvPr>
            <p:ph type="subTitle" idx="1"/>
          </p:nvPr>
        </p:nvSpPr>
        <p:spPr>
          <a:xfrm>
            <a:off x="1676400" y="3733800"/>
            <a:ext cx="7391400" cy="749300"/>
          </a:xfrm>
        </p:spPr>
        <p:txBody>
          <a:bodyPr/>
          <a:lstStyle>
            <a:lvl1pPr marL="0" indent="0" algn="r">
              <a:buFont typeface="Wingdings" pitchFamily="2" charset="2"/>
              <a:buNone/>
              <a:defRPr/>
            </a:lvl1pPr>
          </a:lstStyle>
          <a:p>
            <a:r>
              <a:rPr lang="en-US"/>
              <a:t>Click to edit Master subtitle style</a:t>
            </a:r>
          </a:p>
        </p:txBody>
      </p:sp>
      <p:sp>
        <p:nvSpPr>
          <p:cNvPr id="4" name="Rectangle 4">
            <a:extLst>
              <a:ext uri="{FF2B5EF4-FFF2-40B4-BE49-F238E27FC236}">
                <a16:creationId xmlns:a16="http://schemas.microsoft.com/office/drawing/2014/main" id="{4EAF6038-E0BD-4F80-A53C-50B03BA4E8D9}"/>
              </a:ext>
            </a:extLst>
          </p:cNvPr>
          <p:cNvSpPr>
            <a:spLocks noGrp="1" noChangeArrowheads="1"/>
          </p:cNvSpPr>
          <p:nvPr>
            <p:ph type="dt" sz="quarter" idx="10"/>
          </p:nvPr>
        </p:nvSpPr>
        <p:spPr/>
        <p:txBody>
          <a:bodyPr/>
          <a:lstStyle>
            <a:lvl1pPr>
              <a:defRPr/>
            </a:lvl1pPr>
          </a:lstStyle>
          <a:p>
            <a:pPr>
              <a:defRPr/>
            </a:pPr>
            <a:fld id="{C0FBCB92-CC28-4760-BC92-976DC0F7B709}" type="datetime1">
              <a:rPr lang="en-US" smtClean="0"/>
              <a:t>8/17/2018</a:t>
            </a:fld>
            <a:endParaRPr lang="en-US"/>
          </a:p>
        </p:txBody>
      </p:sp>
      <p:sp>
        <p:nvSpPr>
          <p:cNvPr id="5" name="Rectangle 5">
            <a:extLst>
              <a:ext uri="{FF2B5EF4-FFF2-40B4-BE49-F238E27FC236}">
                <a16:creationId xmlns:a16="http://schemas.microsoft.com/office/drawing/2014/main" id="{2478AC2E-9DA7-4716-894B-586F77D978E1}"/>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A78AC97-5D70-4C56-8799-2146D03D7E13}"/>
              </a:ext>
            </a:extLst>
          </p:cNvPr>
          <p:cNvSpPr>
            <a:spLocks noGrp="1" noChangeArrowheads="1"/>
          </p:cNvSpPr>
          <p:nvPr>
            <p:ph type="sldNum" sz="quarter" idx="12"/>
          </p:nvPr>
        </p:nvSpPr>
        <p:spPr/>
        <p:txBody>
          <a:bodyPr/>
          <a:lstStyle>
            <a:lvl1pPr>
              <a:defRPr/>
            </a:lvl1pPr>
          </a:lstStyle>
          <a:p>
            <a:pPr>
              <a:defRPr/>
            </a:pPr>
            <a:fld id="{83FB5AF9-2F7C-48E1-BB5E-162C6026F8EB}" type="slidenum">
              <a:rPr lang="en-US" altLang="en-US"/>
              <a:pPr>
                <a:defRPr/>
              </a:pPr>
              <a:t>‹#›</a:t>
            </a:fld>
            <a:endParaRPr lang="en-US" altLang="en-US"/>
          </a:p>
        </p:txBody>
      </p:sp>
    </p:spTree>
    <p:extLst>
      <p:ext uri="{BB962C8B-B14F-4D97-AF65-F5344CB8AC3E}">
        <p14:creationId xmlns:p14="http://schemas.microsoft.com/office/powerpoint/2010/main" val="35111554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772BCCF5-2914-4D08-B4E7-48197B451904}"/>
              </a:ext>
            </a:extLst>
          </p:cNvPr>
          <p:cNvSpPr>
            <a:spLocks noGrp="1" noChangeArrowheads="1"/>
          </p:cNvSpPr>
          <p:nvPr>
            <p:ph type="dt" sz="half" idx="10"/>
          </p:nvPr>
        </p:nvSpPr>
        <p:spPr>
          <a:ln/>
        </p:spPr>
        <p:txBody>
          <a:bodyPr/>
          <a:lstStyle>
            <a:lvl1pPr>
              <a:defRPr/>
            </a:lvl1pPr>
          </a:lstStyle>
          <a:p>
            <a:pPr>
              <a:defRPr/>
            </a:pPr>
            <a:fld id="{7F45708D-7933-44B0-98BB-FE4CB14781CB}" type="datetime1">
              <a:rPr lang="en-US" smtClean="0"/>
              <a:t>8/17/2018</a:t>
            </a:fld>
            <a:endParaRPr lang="en-US"/>
          </a:p>
        </p:txBody>
      </p:sp>
      <p:sp>
        <p:nvSpPr>
          <p:cNvPr id="5" name="Rectangle 8">
            <a:extLst>
              <a:ext uri="{FF2B5EF4-FFF2-40B4-BE49-F238E27FC236}">
                <a16:creationId xmlns:a16="http://schemas.microsoft.com/office/drawing/2014/main" id="{7DF447A9-4D18-47DD-B15E-457ED7245B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BE8184DC-CEA1-471E-9F5E-DF06A1F89679}"/>
              </a:ext>
            </a:extLst>
          </p:cNvPr>
          <p:cNvSpPr>
            <a:spLocks noGrp="1" noChangeArrowheads="1"/>
          </p:cNvSpPr>
          <p:nvPr>
            <p:ph type="sldNum" sz="quarter" idx="12"/>
          </p:nvPr>
        </p:nvSpPr>
        <p:spPr>
          <a:ln/>
        </p:spPr>
        <p:txBody>
          <a:bodyPr/>
          <a:lstStyle>
            <a:lvl1pPr>
              <a:defRPr/>
            </a:lvl1pPr>
          </a:lstStyle>
          <a:p>
            <a:pPr>
              <a:defRPr/>
            </a:pPr>
            <a:fld id="{9456ABA7-84D1-48C3-9C26-655245FD6FE7}" type="slidenum">
              <a:rPr lang="en-US" altLang="en-US"/>
              <a:pPr>
                <a:defRPr/>
              </a:pPr>
              <a:t>‹#›</a:t>
            </a:fld>
            <a:endParaRPr lang="en-US" altLang="en-US"/>
          </a:p>
        </p:txBody>
      </p:sp>
    </p:spTree>
    <p:extLst>
      <p:ext uri="{BB962C8B-B14F-4D97-AF65-F5344CB8AC3E}">
        <p14:creationId xmlns:p14="http://schemas.microsoft.com/office/powerpoint/2010/main" val="2366671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a:extLst>
              <a:ext uri="{FF2B5EF4-FFF2-40B4-BE49-F238E27FC236}">
                <a16:creationId xmlns:a16="http://schemas.microsoft.com/office/drawing/2014/main" id="{0377F515-BB1A-44A0-A3EC-D554D4D8F4C7}"/>
              </a:ext>
            </a:extLst>
          </p:cNvPr>
          <p:cNvSpPr>
            <a:spLocks noGrp="1" noChangeArrowheads="1"/>
          </p:cNvSpPr>
          <p:nvPr>
            <p:ph type="dt" sz="half" idx="10"/>
          </p:nvPr>
        </p:nvSpPr>
        <p:spPr>
          <a:ln/>
        </p:spPr>
        <p:txBody>
          <a:bodyPr/>
          <a:lstStyle>
            <a:lvl1pPr>
              <a:defRPr/>
            </a:lvl1pPr>
          </a:lstStyle>
          <a:p>
            <a:pPr>
              <a:defRPr/>
            </a:pPr>
            <a:fld id="{5BBF290C-8046-4191-9786-A02E7594A416}" type="datetime1">
              <a:rPr lang="en-US" smtClean="0"/>
              <a:t>8/17/2018</a:t>
            </a:fld>
            <a:endParaRPr lang="en-US"/>
          </a:p>
        </p:txBody>
      </p:sp>
      <p:sp>
        <p:nvSpPr>
          <p:cNvPr id="5" name="Rectangle 8">
            <a:extLst>
              <a:ext uri="{FF2B5EF4-FFF2-40B4-BE49-F238E27FC236}">
                <a16:creationId xmlns:a16="http://schemas.microsoft.com/office/drawing/2014/main" id="{AE1427BC-00B9-4631-8DA9-6E5F72E10A3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82B77D38-09AF-428D-8034-6723C7667C20}"/>
              </a:ext>
            </a:extLst>
          </p:cNvPr>
          <p:cNvSpPr>
            <a:spLocks noGrp="1" noChangeArrowheads="1"/>
          </p:cNvSpPr>
          <p:nvPr>
            <p:ph type="sldNum" sz="quarter" idx="12"/>
          </p:nvPr>
        </p:nvSpPr>
        <p:spPr>
          <a:ln/>
        </p:spPr>
        <p:txBody>
          <a:bodyPr/>
          <a:lstStyle>
            <a:lvl1pPr>
              <a:defRPr/>
            </a:lvl1pPr>
          </a:lstStyle>
          <a:p>
            <a:pPr>
              <a:defRPr/>
            </a:pPr>
            <a:fld id="{C946C716-8A83-430B-B26E-316645039500}" type="slidenum">
              <a:rPr lang="en-US" altLang="en-US"/>
              <a:pPr>
                <a:defRPr/>
              </a:pPr>
              <a:t>‹#›</a:t>
            </a:fld>
            <a:endParaRPr lang="en-US" altLang="en-US"/>
          </a:p>
        </p:txBody>
      </p:sp>
    </p:spTree>
    <p:extLst>
      <p:ext uri="{BB962C8B-B14F-4D97-AF65-F5344CB8AC3E}">
        <p14:creationId xmlns:p14="http://schemas.microsoft.com/office/powerpoint/2010/main" val="2005275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676400"/>
            <a:ext cx="36195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676400"/>
            <a:ext cx="36195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a:extLst>
              <a:ext uri="{FF2B5EF4-FFF2-40B4-BE49-F238E27FC236}">
                <a16:creationId xmlns:a16="http://schemas.microsoft.com/office/drawing/2014/main" id="{E3095507-8359-4E54-A99B-9D3A69097222}"/>
              </a:ext>
            </a:extLst>
          </p:cNvPr>
          <p:cNvSpPr>
            <a:spLocks noGrp="1" noChangeArrowheads="1"/>
          </p:cNvSpPr>
          <p:nvPr>
            <p:ph type="dt" sz="half" idx="10"/>
          </p:nvPr>
        </p:nvSpPr>
        <p:spPr>
          <a:ln/>
        </p:spPr>
        <p:txBody>
          <a:bodyPr/>
          <a:lstStyle>
            <a:lvl1pPr>
              <a:defRPr/>
            </a:lvl1pPr>
          </a:lstStyle>
          <a:p>
            <a:pPr>
              <a:defRPr/>
            </a:pPr>
            <a:fld id="{6C6A4539-E63E-4086-A1D2-F86C5FCB0E89}" type="datetime1">
              <a:rPr lang="en-US" smtClean="0"/>
              <a:t>8/17/2018</a:t>
            </a:fld>
            <a:endParaRPr lang="en-US"/>
          </a:p>
        </p:txBody>
      </p:sp>
      <p:sp>
        <p:nvSpPr>
          <p:cNvPr id="6" name="Rectangle 8">
            <a:extLst>
              <a:ext uri="{FF2B5EF4-FFF2-40B4-BE49-F238E27FC236}">
                <a16:creationId xmlns:a16="http://schemas.microsoft.com/office/drawing/2014/main" id="{C7F9A98C-95BB-4A5E-BCB2-3D5A4E86893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9">
            <a:extLst>
              <a:ext uri="{FF2B5EF4-FFF2-40B4-BE49-F238E27FC236}">
                <a16:creationId xmlns:a16="http://schemas.microsoft.com/office/drawing/2014/main" id="{E5B97069-AE1D-41B4-8699-0F9507C4B952}"/>
              </a:ext>
            </a:extLst>
          </p:cNvPr>
          <p:cNvSpPr>
            <a:spLocks noGrp="1" noChangeArrowheads="1"/>
          </p:cNvSpPr>
          <p:nvPr>
            <p:ph type="sldNum" sz="quarter" idx="12"/>
          </p:nvPr>
        </p:nvSpPr>
        <p:spPr>
          <a:ln/>
        </p:spPr>
        <p:txBody>
          <a:bodyPr/>
          <a:lstStyle>
            <a:lvl1pPr>
              <a:defRPr/>
            </a:lvl1pPr>
          </a:lstStyle>
          <a:p>
            <a:pPr>
              <a:defRPr/>
            </a:pPr>
            <a:fld id="{7E03CB46-4B3C-4876-92FD-DA5476829290}" type="slidenum">
              <a:rPr lang="en-US" altLang="en-US"/>
              <a:pPr>
                <a:defRPr/>
              </a:pPr>
              <a:t>‹#›</a:t>
            </a:fld>
            <a:endParaRPr lang="en-US" altLang="en-US"/>
          </a:p>
        </p:txBody>
      </p:sp>
    </p:spTree>
    <p:extLst>
      <p:ext uri="{BB962C8B-B14F-4D97-AF65-F5344CB8AC3E}">
        <p14:creationId xmlns:p14="http://schemas.microsoft.com/office/powerpoint/2010/main" val="29609494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a:extLst>
              <a:ext uri="{FF2B5EF4-FFF2-40B4-BE49-F238E27FC236}">
                <a16:creationId xmlns:a16="http://schemas.microsoft.com/office/drawing/2014/main" id="{D0ED14B3-19D0-4BA7-A0F5-843CB44F704B}"/>
              </a:ext>
            </a:extLst>
          </p:cNvPr>
          <p:cNvSpPr>
            <a:spLocks noGrp="1" noChangeArrowheads="1"/>
          </p:cNvSpPr>
          <p:nvPr>
            <p:ph type="dt" sz="half" idx="10"/>
          </p:nvPr>
        </p:nvSpPr>
        <p:spPr>
          <a:ln/>
        </p:spPr>
        <p:txBody>
          <a:bodyPr/>
          <a:lstStyle>
            <a:lvl1pPr>
              <a:defRPr/>
            </a:lvl1pPr>
          </a:lstStyle>
          <a:p>
            <a:pPr>
              <a:defRPr/>
            </a:pPr>
            <a:fld id="{ABB41046-FBC6-402C-964C-22C411E0DC13}" type="datetime1">
              <a:rPr lang="en-US" smtClean="0"/>
              <a:t>8/17/2018</a:t>
            </a:fld>
            <a:endParaRPr lang="en-US"/>
          </a:p>
        </p:txBody>
      </p:sp>
      <p:sp>
        <p:nvSpPr>
          <p:cNvPr id="8" name="Rectangle 8">
            <a:extLst>
              <a:ext uri="{FF2B5EF4-FFF2-40B4-BE49-F238E27FC236}">
                <a16:creationId xmlns:a16="http://schemas.microsoft.com/office/drawing/2014/main" id="{6755A758-5606-4376-A61F-CE615C5C559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9">
            <a:extLst>
              <a:ext uri="{FF2B5EF4-FFF2-40B4-BE49-F238E27FC236}">
                <a16:creationId xmlns:a16="http://schemas.microsoft.com/office/drawing/2014/main" id="{22D096D5-4E73-468E-80D5-3945049561EE}"/>
              </a:ext>
            </a:extLst>
          </p:cNvPr>
          <p:cNvSpPr>
            <a:spLocks noGrp="1" noChangeArrowheads="1"/>
          </p:cNvSpPr>
          <p:nvPr>
            <p:ph type="sldNum" sz="quarter" idx="12"/>
          </p:nvPr>
        </p:nvSpPr>
        <p:spPr>
          <a:ln/>
        </p:spPr>
        <p:txBody>
          <a:bodyPr/>
          <a:lstStyle>
            <a:lvl1pPr>
              <a:defRPr/>
            </a:lvl1pPr>
          </a:lstStyle>
          <a:p>
            <a:pPr>
              <a:defRPr/>
            </a:pPr>
            <a:fld id="{51200994-EE2A-4CB7-BAAE-0378C8ED0ECF}" type="slidenum">
              <a:rPr lang="en-US" altLang="en-US"/>
              <a:pPr>
                <a:defRPr/>
              </a:pPr>
              <a:t>‹#›</a:t>
            </a:fld>
            <a:endParaRPr lang="en-US" altLang="en-US"/>
          </a:p>
        </p:txBody>
      </p:sp>
    </p:spTree>
    <p:extLst>
      <p:ext uri="{BB962C8B-B14F-4D97-AF65-F5344CB8AC3E}">
        <p14:creationId xmlns:p14="http://schemas.microsoft.com/office/powerpoint/2010/main" val="2812443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a:extLst>
              <a:ext uri="{FF2B5EF4-FFF2-40B4-BE49-F238E27FC236}">
                <a16:creationId xmlns:a16="http://schemas.microsoft.com/office/drawing/2014/main" id="{E0952978-6A34-49CF-A0ED-B6C82BAB6F85}"/>
              </a:ext>
            </a:extLst>
          </p:cNvPr>
          <p:cNvSpPr>
            <a:spLocks noGrp="1" noChangeArrowheads="1"/>
          </p:cNvSpPr>
          <p:nvPr>
            <p:ph type="dt" sz="half" idx="10"/>
          </p:nvPr>
        </p:nvSpPr>
        <p:spPr>
          <a:ln/>
        </p:spPr>
        <p:txBody>
          <a:bodyPr/>
          <a:lstStyle>
            <a:lvl1pPr>
              <a:defRPr/>
            </a:lvl1pPr>
          </a:lstStyle>
          <a:p>
            <a:pPr>
              <a:defRPr/>
            </a:pPr>
            <a:fld id="{CF06EF16-904C-4A01-9DD6-33AF8E633742}" type="datetime1">
              <a:rPr lang="en-US" smtClean="0"/>
              <a:t>8/17/2018</a:t>
            </a:fld>
            <a:endParaRPr lang="en-US"/>
          </a:p>
        </p:txBody>
      </p:sp>
      <p:sp>
        <p:nvSpPr>
          <p:cNvPr id="4" name="Rectangle 8">
            <a:extLst>
              <a:ext uri="{FF2B5EF4-FFF2-40B4-BE49-F238E27FC236}">
                <a16:creationId xmlns:a16="http://schemas.microsoft.com/office/drawing/2014/main" id="{620A170B-B56C-4E46-940D-083275C21EB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07E51B26-D4E0-4AC1-BDBA-6534A658A7BE}"/>
              </a:ext>
            </a:extLst>
          </p:cNvPr>
          <p:cNvSpPr>
            <a:spLocks noGrp="1" noChangeArrowheads="1"/>
          </p:cNvSpPr>
          <p:nvPr>
            <p:ph type="sldNum" sz="quarter" idx="12"/>
          </p:nvPr>
        </p:nvSpPr>
        <p:spPr>
          <a:ln/>
        </p:spPr>
        <p:txBody>
          <a:bodyPr/>
          <a:lstStyle>
            <a:lvl1pPr>
              <a:defRPr/>
            </a:lvl1pPr>
          </a:lstStyle>
          <a:p>
            <a:pPr>
              <a:defRPr/>
            </a:pPr>
            <a:fld id="{83025044-E4EA-492B-A185-2D3C700E94CD}" type="slidenum">
              <a:rPr lang="en-US" altLang="en-US"/>
              <a:pPr>
                <a:defRPr/>
              </a:pPr>
              <a:t>‹#›</a:t>
            </a:fld>
            <a:endParaRPr lang="en-US" altLang="en-US"/>
          </a:p>
        </p:txBody>
      </p:sp>
    </p:spTree>
    <p:extLst>
      <p:ext uri="{BB962C8B-B14F-4D97-AF65-F5344CB8AC3E}">
        <p14:creationId xmlns:p14="http://schemas.microsoft.com/office/powerpoint/2010/main" val="4234768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7C9EF486-9B3A-412C-9AFD-58CDF833AA9E}"/>
              </a:ext>
            </a:extLst>
          </p:cNvPr>
          <p:cNvSpPr>
            <a:spLocks noGrp="1" noChangeArrowheads="1"/>
          </p:cNvSpPr>
          <p:nvPr>
            <p:ph type="dt" sz="half" idx="10"/>
          </p:nvPr>
        </p:nvSpPr>
        <p:spPr>
          <a:ln/>
        </p:spPr>
        <p:txBody>
          <a:bodyPr/>
          <a:lstStyle>
            <a:lvl1pPr>
              <a:defRPr/>
            </a:lvl1pPr>
          </a:lstStyle>
          <a:p>
            <a:pPr>
              <a:defRPr/>
            </a:pPr>
            <a:fld id="{F9AADECF-96EA-4C54-8EE9-EA95C72E9CB8}" type="datetime1">
              <a:rPr lang="en-US" smtClean="0"/>
              <a:t>8/17/2018</a:t>
            </a:fld>
            <a:endParaRPr lang="en-US"/>
          </a:p>
        </p:txBody>
      </p:sp>
      <p:sp>
        <p:nvSpPr>
          <p:cNvPr id="3" name="Rectangle 8">
            <a:extLst>
              <a:ext uri="{FF2B5EF4-FFF2-40B4-BE49-F238E27FC236}">
                <a16:creationId xmlns:a16="http://schemas.microsoft.com/office/drawing/2014/main" id="{9683E3B1-4600-40C2-8473-B78E205CB49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9">
            <a:extLst>
              <a:ext uri="{FF2B5EF4-FFF2-40B4-BE49-F238E27FC236}">
                <a16:creationId xmlns:a16="http://schemas.microsoft.com/office/drawing/2014/main" id="{6919B334-42E1-4972-83DF-B4AE0927F380}"/>
              </a:ext>
            </a:extLst>
          </p:cNvPr>
          <p:cNvSpPr>
            <a:spLocks noGrp="1" noChangeArrowheads="1"/>
          </p:cNvSpPr>
          <p:nvPr>
            <p:ph type="sldNum" sz="quarter" idx="12"/>
          </p:nvPr>
        </p:nvSpPr>
        <p:spPr>
          <a:ln/>
        </p:spPr>
        <p:txBody>
          <a:bodyPr/>
          <a:lstStyle>
            <a:lvl1pPr>
              <a:defRPr/>
            </a:lvl1pPr>
          </a:lstStyle>
          <a:p>
            <a:pPr>
              <a:defRPr/>
            </a:pPr>
            <a:fld id="{5563F220-17F0-4A20-9497-5C42A680D1DF}" type="slidenum">
              <a:rPr lang="en-US" altLang="en-US"/>
              <a:pPr>
                <a:defRPr/>
              </a:pPr>
              <a:t>‹#›</a:t>
            </a:fld>
            <a:endParaRPr lang="en-US" altLang="en-US"/>
          </a:p>
        </p:txBody>
      </p:sp>
    </p:spTree>
    <p:extLst>
      <p:ext uri="{BB962C8B-B14F-4D97-AF65-F5344CB8AC3E}">
        <p14:creationId xmlns:p14="http://schemas.microsoft.com/office/powerpoint/2010/main" val="22512377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id="{1C992D56-6586-4BA5-8BDC-C883939FB8D3}"/>
              </a:ext>
            </a:extLst>
          </p:cNvPr>
          <p:cNvSpPr>
            <a:spLocks noGrp="1" noChangeArrowheads="1"/>
          </p:cNvSpPr>
          <p:nvPr>
            <p:ph type="dt" sz="half" idx="10"/>
          </p:nvPr>
        </p:nvSpPr>
        <p:spPr>
          <a:ln/>
        </p:spPr>
        <p:txBody>
          <a:bodyPr/>
          <a:lstStyle>
            <a:lvl1pPr>
              <a:defRPr/>
            </a:lvl1pPr>
          </a:lstStyle>
          <a:p>
            <a:pPr>
              <a:defRPr/>
            </a:pPr>
            <a:fld id="{000EA694-2D43-4D5B-A07B-AFED52E8015B}" type="datetime1">
              <a:rPr lang="en-US" smtClean="0"/>
              <a:t>8/17/2018</a:t>
            </a:fld>
            <a:endParaRPr lang="en-US"/>
          </a:p>
        </p:txBody>
      </p:sp>
      <p:sp>
        <p:nvSpPr>
          <p:cNvPr id="6" name="Rectangle 8">
            <a:extLst>
              <a:ext uri="{FF2B5EF4-FFF2-40B4-BE49-F238E27FC236}">
                <a16:creationId xmlns:a16="http://schemas.microsoft.com/office/drawing/2014/main" id="{A0A7988F-CB95-49B1-A849-D1F73550DBA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9">
            <a:extLst>
              <a:ext uri="{FF2B5EF4-FFF2-40B4-BE49-F238E27FC236}">
                <a16:creationId xmlns:a16="http://schemas.microsoft.com/office/drawing/2014/main" id="{06B6A834-76AB-44EF-8259-50DCFD07AAA0}"/>
              </a:ext>
            </a:extLst>
          </p:cNvPr>
          <p:cNvSpPr>
            <a:spLocks noGrp="1" noChangeArrowheads="1"/>
          </p:cNvSpPr>
          <p:nvPr>
            <p:ph type="sldNum" sz="quarter" idx="12"/>
          </p:nvPr>
        </p:nvSpPr>
        <p:spPr>
          <a:ln/>
        </p:spPr>
        <p:txBody>
          <a:bodyPr/>
          <a:lstStyle>
            <a:lvl1pPr>
              <a:defRPr/>
            </a:lvl1pPr>
          </a:lstStyle>
          <a:p>
            <a:pPr>
              <a:defRPr/>
            </a:pPr>
            <a:fld id="{B3121EFF-CA57-4311-98B0-C7F0D0992AA7}" type="slidenum">
              <a:rPr lang="en-US" altLang="en-US"/>
              <a:pPr>
                <a:defRPr/>
              </a:pPr>
              <a:t>‹#›</a:t>
            </a:fld>
            <a:endParaRPr lang="en-US" altLang="en-US"/>
          </a:p>
        </p:txBody>
      </p:sp>
    </p:spTree>
    <p:extLst>
      <p:ext uri="{BB962C8B-B14F-4D97-AF65-F5344CB8AC3E}">
        <p14:creationId xmlns:p14="http://schemas.microsoft.com/office/powerpoint/2010/main" val="1391085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767AE9A-DF07-4F73-A1EC-B8C22773F9F8}" type="datetime1">
              <a:rPr lang="en-US" smtClean="0"/>
              <a:t>8/17/2018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8CF155-863E-43E1-8C27-34B92241E5F0}" type="slidenum">
              <a:rPr lang="en-US" smtClean="0"/>
              <a:pPr/>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id="{938F8756-B863-4861-BCF6-319235EAF11A}"/>
              </a:ext>
            </a:extLst>
          </p:cNvPr>
          <p:cNvSpPr>
            <a:spLocks noGrp="1" noChangeArrowheads="1"/>
          </p:cNvSpPr>
          <p:nvPr>
            <p:ph type="dt" sz="half" idx="10"/>
          </p:nvPr>
        </p:nvSpPr>
        <p:spPr>
          <a:ln/>
        </p:spPr>
        <p:txBody>
          <a:bodyPr/>
          <a:lstStyle>
            <a:lvl1pPr>
              <a:defRPr/>
            </a:lvl1pPr>
          </a:lstStyle>
          <a:p>
            <a:pPr>
              <a:defRPr/>
            </a:pPr>
            <a:fld id="{E88B388C-6C7B-4E5A-A832-5BD4D50DE2F4}" type="datetime1">
              <a:rPr lang="en-US" smtClean="0"/>
              <a:t>8/17/2018</a:t>
            </a:fld>
            <a:endParaRPr lang="en-US"/>
          </a:p>
        </p:txBody>
      </p:sp>
      <p:sp>
        <p:nvSpPr>
          <p:cNvPr id="6" name="Rectangle 8">
            <a:extLst>
              <a:ext uri="{FF2B5EF4-FFF2-40B4-BE49-F238E27FC236}">
                <a16:creationId xmlns:a16="http://schemas.microsoft.com/office/drawing/2014/main" id="{3762C352-E7F8-4FBA-B4CA-43F1EC3CF3F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9">
            <a:extLst>
              <a:ext uri="{FF2B5EF4-FFF2-40B4-BE49-F238E27FC236}">
                <a16:creationId xmlns:a16="http://schemas.microsoft.com/office/drawing/2014/main" id="{47C9196F-FFB5-46E2-B279-AD181155C37E}"/>
              </a:ext>
            </a:extLst>
          </p:cNvPr>
          <p:cNvSpPr>
            <a:spLocks noGrp="1" noChangeArrowheads="1"/>
          </p:cNvSpPr>
          <p:nvPr>
            <p:ph type="sldNum" sz="quarter" idx="12"/>
          </p:nvPr>
        </p:nvSpPr>
        <p:spPr>
          <a:ln/>
        </p:spPr>
        <p:txBody>
          <a:bodyPr/>
          <a:lstStyle>
            <a:lvl1pPr>
              <a:defRPr/>
            </a:lvl1pPr>
          </a:lstStyle>
          <a:p>
            <a:pPr>
              <a:defRPr/>
            </a:pPr>
            <a:fld id="{0DDA5651-DF7C-4019-98B5-6E9B9F76A2D2}" type="slidenum">
              <a:rPr lang="en-US" altLang="en-US"/>
              <a:pPr>
                <a:defRPr/>
              </a:pPr>
              <a:t>‹#›</a:t>
            </a:fld>
            <a:endParaRPr lang="en-US" altLang="en-US"/>
          </a:p>
        </p:txBody>
      </p:sp>
    </p:spTree>
    <p:extLst>
      <p:ext uri="{BB962C8B-B14F-4D97-AF65-F5344CB8AC3E}">
        <p14:creationId xmlns:p14="http://schemas.microsoft.com/office/powerpoint/2010/main" val="22326388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2769121C-EA33-4BE1-B9C4-674933104143}"/>
              </a:ext>
            </a:extLst>
          </p:cNvPr>
          <p:cNvSpPr>
            <a:spLocks noGrp="1" noChangeArrowheads="1"/>
          </p:cNvSpPr>
          <p:nvPr>
            <p:ph type="dt" sz="half" idx="10"/>
          </p:nvPr>
        </p:nvSpPr>
        <p:spPr>
          <a:ln/>
        </p:spPr>
        <p:txBody>
          <a:bodyPr/>
          <a:lstStyle>
            <a:lvl1pPr>
              <a:defRPr/>
            </a:lvl1pPr>
          </a:lstStyle>
          <a:p>
            <a:pPr>
              <a:defRPr/>
            </a:pPr>
            <a:fld id="{907370C6-5E89-4CD2-8479-CE244D2A56F9}" type="datetime1">
              <a:rPr lang="en-US" smtClean="0"/>
              <a:t>8/17/2018</a:t>
            </a:fld>
            <a:endParaRPr lang="en-US"/>
          </a:p>
        </p:txBody>
      </p:sp>
      <p:sp>
        <p:nvSpPr>
          <p:cNvPr id="5" name="Rectangle 8">
            <a:extLst>
              <a:ext uri="{FF2B5EF4-FFF2-40B4-BE49-F238E27FC236}">
                <a16:creationId xmlns:a16="http://schemas.microsoft.com/office/drawing/2014/main" id="{F8258BAC-A2F3-4740-B705-24FC6E16FBE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2DCAE5EB-ED87-4F44-B961-B090440F6936}"/>
              </a:ext>
            </a:extLst>
          </p:cNvPr>
          <p:cNvSpPr>
            <a:spLocks noGrp="1" noChangeArrowheads="1"/>
          </p:cNvSpPr>
          <p:nvPr>
            <p:ph type="sldNum" sz="quarter" idx="12"/>
          </p:nvPr>
        </p:nvSpPr>
        <p:spPr>
          <a:ln/>
        </p:spPr>
        <p:txBody>
          <a:bodyPr/>
          <a:lstStyle>
            <a:lvl1pPr>
              <a:defRPr/>
            </a:lvl1pPr>
          </a:lstStyle>
          <a:p>
            <a:pPr>
              <a:defRPr/>
            </a:pPr>
            <a:fld id="{02C0A063-3C51-4307-BE25-CC1EC36FF730}" type="slidenum">
              <a:rPr lang="en-US" altLang="en-US"/>
              <a:pPr>
                <a:defRPr/>
              </a:pPr>
              <a:t>‹#›</a:t>
            </a:fld>
            <a:endParaRPr lang="en-US" altLang="en-US"/>
          </a:p>
        </p:txBody>
      </p:sp>
    </p:spTree>
    <p:extLst>
      <p:ext uri="{BB962C8B-B14F-4D97-AF65-F5344CB8AC3E}">
        <p14:creationId xmlns:p14="http://schemas.microsoft.com/office/powerpoint/2010/main" val="192590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152400"/>
            <a:ext cx="1847850" cy="6248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152400"/>
            <a:ext cx="5391150" cy="6248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C85CA190-9815-4085-A1ED-CCD724FE75E1}"/>
              </a:ext>
            </a:extLst>
          </p:cNvPr>
          <p:cNvSpPr>
            <a:spLocks noGrp="1" noChangeArrowheads="1"/>
          </p:cNvSpPr>
          <p:nvPr>
            <p:ph type="dt" sz="half" idx="10"/>
          </p:nvPr>
        </p:nvSpPr>
        <p:spPr>
          <a:ln/>
        </p:spPr>
        <p:txBody>
          <a:bodyPr/>
          <a:lstStyle>
            <a:lvl1pPr>
              <a:defRPr/>
            </a:lvl1pPr>
          </a:lstStyle>
          <a:p>
            <a:pPr>
              <a:defRPr/>
            </a:pPr>
            <a:fld id="{413BB180-EA9F-46C3-B7DA-7977EE967F25}" type="datetime1">
              <a:rPr lang="en-US" smtClean="0"/>
              <a:t>8/17/2018</a:t>
            </a:fld>
            <a:endParaRPr lang="en-US"/>
          </a:p>
        </p:txBody>
      </p:sp>
      <p:sp>
        <p:nvSpPr>
          <p:cNvPr id="5" name="Rectangle 8">
            <a:extLst>
              <a:ext uri="{FF2B5EF4-FFF2-40B4-BE49-F238E27FC236}">
                <a16:creationId xmlns:a16="http://schemas.microsoft.com/office/drawing/2014/main" id="{84DEFBD9-1D57-49C3-87D8-F085F323105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7832AE21-A843-4552-AB21-039C4C2C9855}"/>
              </a:ext>
            </a:extLst>
          </p:cNvPr>
          <p:cNvSpPr>
            <a:spLocks noGrp="1" noChangeArrowheads="1"/>
          </p:cNvSpPr>
          <p:nvPr>
            <p:ph type="sldNum" sz="quarter" idx="12"/>
          </p:nvPr>
        </p:nvSpPr>
        <p:spPr>
          <a:ln/>
        </p:spPr>
        <p:txBody>
          <a:bodyPr/>
          <a:lstStyle>
            <a:lvl1pPr>
              <a:defRPr/>
            </a:lvl1pPr>
          </a:lstStyle>
          <a:p>
            <a:pPr>
              <a:defRPr/>
            </a:pPr>
            <a:fld id="{B8A5E69C-62E2-4C1A-B080-C9D5902CC2D6}" type="slidenum">
              <a:rPr lang="en-US" altLang="en-US"/>
              <a:pPr>
                <a:defRPr/>
              </a:pPr>
              <a:t>‹#›</a:t>
            </a:fld>
            <a:endParaRPr lang="en-US" altLang="en-US"/>
          </a:p>
        </p:txBody>
      </p:sp>
    </p:spTree>
    <p:extLst>
      <p:ext uri="{BB962C8B-B14F-4D97-AF65-F5344CB8AC3E}">
        <p14:creationId xmlns:p14="http://schemas.microsoft.com/office/powerpoint/2010/main" val="2575465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B501D60-5725-4BD9-8BA1-81A93CA54A16}" type="datetime1">
              <a:rPr lang="en-US" smtClean="0"/>
              <a:t>8/17/2018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8CF155-863E-43E1-8C27-34B92241E5F0}"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FDA098E-C85D-4000-BC79-E793D7C48F5B}" type="datetime1">
              <a:rPr lang="en-US" smtClean="0"/>
              <a:t>8/17/2018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8CF155-863E-43E1-8C27-34B92241E5F0}" type="slidenum">
              <a:rPr lang="en-US" smtClean="0"/>
              <a:pPr/>
              <a:t>‹#›</a:t>
            </a:fld>
            <a:endParaRPr lang="en-US" dirty="0"/>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01F439B-91B7-4605-B101-796CD9014507}" type="datetime1">
              <a:rPr lang="en-US" smtClean="0"/>
              <a:t>8/17/2018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48CF155-863E-43E1-8C27-34B92241E5F0}"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1C00849-22AA-4F11-B2DD-E9F694C34A5C}" type="datetime1">
              <a:rPr lang="en-US" smtClean="0"/>
              <a:t>8/17/2018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48CF155-863E-43E1-8C27-34B92241E5F0}" type="slidenum">
              <a:rPr lang="en-US" smtClean="0"/>
              <a:pPr/>
              <a:t>‹#›</a:t>
            </a:fld>
            <a:endParaRPr lang="en-US" dirty="0"/>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79EC26-3BCD-469D-988F-0DC15724BA05}" type="datetime1">
              <a:rPr lang="en-US" smtClean="0"/>
              <a:t>8/17/2018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48CF155-863E-43E1-8C27-34B92241E5F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9FD45123-74B4-493E-BEFC-539611DB3D33}" type="datetime1">
              <a:rPr lang="en-US" smtClean="0"/>
              <a:t>8/17/2018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8CF155-863E-43E1-8C27-34B92241E5F0}"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fld id="{EE1B0679-BDE4-4BCE-9F6A-74BC5DB46B54}" type="datetime1">
              <a:rPr lang="en-US" smtClean="0"/>
              <a:t>8/17/2018</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C48CF155-863E-43E1-8C27-34B92241E5F0}"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264CF12-69B0-4819-B809-B16F739F50A8}" type="datetime1">
              <a:rPr lang="en-US" smtClean="0"/>
              <a:t>8/17/2018</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48CF155-863E-43E1-8C27-34B92241E5F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77506" name="Rectangle 2">
            <a:extLst>
              <a:ext uri="{FF2B5EF4-FFF2-40B4-BE49-F238E27FC236}">
                <a16:creationId xmlns:a16="http://schemas.microsoft.com/office/drawing/2014/main" id="{3E2853A2-7F25-47A9-B424-C29A7D1E1168}"/>
              </a:ext>
            </a:extLst>
          </p:cNvPr>
          <p:cNvSpPr>
            <a:spLocks noGrp="1" noChangeArrowheads="1"/>
          </p:cNvSpPr>
          <p:nvPr>
            <p:ph type="title"/>
          </p:nvPr>
        </p:nvSpPr>
        <p:spPr bwMode="auto">
          <a:xfrm>
            <a:off x="1219200" y="152400"/>
            <a:ext cx="7391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title style</a:t>
            </a:r>
          </a:p>
        </p:txBody>
      </p:sp>
      <p:sp>
        <p:nvSpPr>
          <p:cNvPr id="277507" name="Rectangle 3">
            <a:extLst>
              <a:ext uri="{FF2B5EF4-FFF2-40B4-BE49-F238E27FC236}">
                <a16:creationId xmlns:a16="http://schemas.microsoft.com/office/drawing/2014/main" id="{95B97FE6-2D2F-4BBD-9D55-D40FB0AE75E8}"/>
              </a:ext>
            </a:extLst>
          </p:cNvPr>
          <p:cNvSpPr>
            <a:spLocks noGrp="1" noChangeArrowheads="1"/>
          </p:cNvSpPr>
          <p:nvPr>
            <p:ph type="body" idx="1"/>
          </p:nvPr>
        </p:nvSpPr>
        <p:spPr bwMode="auto">
          <a:xfrm>
            <a:off x="1219200" y="1676400"/>
            <a:ext cx="73914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7511" name="Rectangle 7">
            <a:extLst>
              <a:ext uri="{FF2B5EF4-FFF2-40B4-BE49-F238E27FC236}">
                <a16:creationId xmlns:a16="http://schemas.microsoft.com/office/drawing/2014/main" id="{CA625B8B-56CE-44FB-B639-CEC4EA97D08B}"/>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cs typeface="+mn-cs"/>
              </a:defRPr>
            </a:lvl1pPr>
          </a:lstStyle>
          <a:p>
            <a:pPr>
              <a:defRPr/>
            </a:pPr>
            <a:fld id="{7FD95C40-2860-432C-8543-3A21162FF30C}" type="datetime1">
              <a:rPr lang="en-US" smtClean="0"/>
              <a:t>8/17/2018</a:t>
            </a:fld>
            <a:endParaRPr lang="en-US"/>
          </a:p>
        </p:txBody>
      </p:sp>
      <p:sp>
        <p:nvSpPr>
          <p:cNvPr id="277512" name="Rectangle 8">
            <a:extLst>
              <a:ext uri="{FF2B5EF4-FFF2-40B4-BE49-F238E27FC236}">
                <a16:creationId xmlns:a16="http://schemas.microsoft.com/office/drawing/2014/main" id="{00E5D47F-1E64-4D56-9BE4-F45E3762A99E}"/>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cs typeface="+mn-cs"/>
              </a:defRPr>
            </a:lvl1pPr>
          </a:lstStyle>
          <a:p>
            <a:pPr>
              <a:defRPr/>
            </a:pPr>
            <a:endParaRPr lang="en-US"/>
          </a:p>
        </p:txBody>
      </p:sp>
      <p:sp>
        <p:nvSpPr>
          <p:cNvPr id="277513" name="Rectangle 9">
            <a:extLst>
              <a:ext uri="{FF2B5EF4-FFF2-40B4-BE49-F238E27FC236}">
                <a16:creationId xmlns:a16="http://schemas.microsoft.com/office/drawing/2014/main" id="{5E0652B9-23F5-46F5-88F3-382AC7538C64}"/>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ABB7A9A0-ECEA-4F4B-AE22-7553765352D2}" type="slidenum">
              <a:rPr lang="en-US" altLang="en-US"/>
              <a:pPr>
                <a:defRPr/>
              </a:pPr>
              <a:t>‹#›</a:t>
            </a:fld>
            <a:endParaRPr lang="en-US" altLang="en-US"/>
          </a:p>
        </p:txBody>
      </p:sp>
    </p:spTree>
    <p:extLst>
      <p:ext uri="{BB962C8B-B14F-4D97-AF65-F5344CB8AC3E}">
        <p14:creationId xmlns:p14="http://schemas.microsoft.com/office/powerpoint/2010/main" val="271078159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ctr"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2pPr>
      <a:lvl3pPr algn="ctr"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3pPr>
      <a:lvl4pPr algn="ctr"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4pPr>
      <a:lvl5pPr algn="ctr"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5pPr>
      <a:lvl6pPr marL="457200" algn="ctr"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6pPr>
      <a:lvl7pPr marL="914400" algn="ctr"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7pPr>
      <a:lvl8pPr marL="1371600" algn="ctr"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8pPr>
      <a:lvl9pPr marL="1828800" algn="ctr"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9pPr>
    </p:titleStyle>
    <p:bodyStyle>
      <a:lvl1pPr marL="342900" indent="-342900" algn="l" rtl="0" eaLnBrk="0" fontAlgn="base" hangingPunct="0">
        <a:spcBef>
          <a:spcPct val="20000"/>
        </a:spcBef>
        <a:spcAft>
          <a:spcPct val="0"/>
        </a:spcAft>
        <a:buClr>
          <a:schemeClr val="accent1"/>
        </a:buClr>
        <a:buSzPct val="75000"/>
        <a:buFont typeface="Wingdings" panose="05000000000000000000" pitchFamily="2" charset="2"/>
        <a:buChar char="n"/>
        <a:defRPr kumimoji="1"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anose="05000000000000000000" pitchFamily="2" charset="2"/>
        <a:buChar char="n"/>
        <a:defRPr kumimoji="1"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1"/>
        </a:buClr>
        <a:buSzPct val="75000"/>
        <a:buFont typeface="Wingdings" panose="05000000000000000000" pitchFamily="2" charset="2"/>
        <a:buChar char="n"/>
        <a:defRPr kumimoji="1" sz="2400">
          <a:solidFill>
            <a:schemeClr val="tx1"/>
          </a:solidFill>
          <a:effectLst>
            <a:outerShdw blurRad="38100" dist="38100" dir="2700000" algn="tl">
              <a:srgbClr val="C0C0C0"/>
            </a:outerShdw>
          </a:effectLst>
          <a:latin typeface="+mn-lt"/>
        </a:defRPr>
      </a:lvl3pPr>
      <a:lvl4pPr marL="1562100" indent="-228600" algn="l" rtl="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effectLst>
            <a:outerShdw blurRad="38100" dist="38100" dir="2700000" algn="tl">
              <a:srgbClr val="C0C0C0"/>
            </a:outerShdw>
          </a:effectLst>
          <a:latin typeface="+mn-lt"/>
        </a:defRPr>
      </a:lvl4pPr>
      <a:lvl5pPr marL="1981200" indent="-228600" algn="l" rtl="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effectLst>
            <a:outerShdw blurRad="38100" dist="38100" dir="2700000" algn="tl">
              <a:srgbClr val="C0C0C0"/>
            </a:outerShdw>
          </a:effectLst>
          <a:latin typeface="+mn-lt"/>
        </a:defRPr>
      </a:lvl5pPr>
      <a:lvl6pPr marL="2438400" indent="-228600" algn="l" rtl="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6pPr>
      <a:lvl7pPr marL="2895600" indent="-228600" algn="l" rtl="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7pPr>
      <a:lvl8pPr marL="3352800" indent="-228600" algn="l" rtl="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8pPr>
      <a:lvl9pPr marL="3810000" indent="-228600" algn="l" rtl="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daylee1@mindspring.com"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1.jpeg"/><Relationship Id="rId4" Type="http://schemas.openxmlformats.org/officeDocument/2006/relationships/hyperlink" Target="http://arsystemsdayegusquiza.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AA558-6515-4441-AFBB-1B685B2ADD46}"/>
              </a:ext>
            </a:extLst>
          </p:cNvPr>
          <p:cNvSpPr>
            <a:spLocks noGrp="1"/>
          </p:cNvSpPr>
          <p:nvPr>
            <p:ph type="ctrTitle"/>
          </p:nvPr>
        </p:nvSpPr>
        <p:spPr/>
        <p:txBody>
          <a:bodyPr/>
          <a:lstStyle/>
          <a:p>
            <a:r>
              <a:rPr lang="en-US" dirty="0"/>
              <a:t>Findings Lost Revenue:</a:t>
            </a:r>
            <a:br>
              <a:rPr lang="en-US" dirty="0"/>
            </a:br>
            <a:endParaRPr lang="en-US" dirty="0"/>
          </a:p>
        </p:txBody>
      </p:sp>
      <p:sp>
        <p:nvSpPr>
          <p:cNvPr id="3" name="Subtitle 2">
            <a:extLst>
              <a:ext uri="{FF2B5EF4-FFF2-40B4-BE49-F238E27FC236}">
                <a16:creationId xmlns:a16="http://schemas.microsoft.com/office/drawing/2014/main" id="{C0E4D69B-488E-4F15-B65D-222A19238D2F}"/>
              </a:ext>
            </a:extLst>
          </p:cNvPr>
          <p:cNvSpPr>
            <a:spLocks noGrp="1"/>
          </p:cNvSpPr>
          <p:nvPr>
            <p:ph type="subTitle" idx="1"/>
          </p:nvPr>
        </p:nvSpPr>
        <p:spPr>
          <a:xfrm>
            <a:off x="685800" y="3124200"/>
            <a:ext cx="7772400" cy="2438399"/>
          </a:xfrm>
        </p:spPr>
        <p:txBody>
          <a:bodyPr/>
          <a:lstStyle/>
          <a:p>
            <a:r>
              <a:rPr lang="en-US" dirty="0"/>
              <a:t>Documentation Challenges Identified</a:t>
            </a:r>
          </a:p>
          <a:p>
            <a:endParaRPr lang="en-US" dirty="0"/>
          </a:p>
          <a:p>
            <a:pPr algn="ctr"/>
            <a:r>
              <a:rPr lang="en-US" dirty="0"/>
              <a:t>Day Egusquiza, President, AR Systems, Inc</a:t>
            </a:r>
          </a:p>
          <a:p>
            <a:pPr algn="ctr"/>
            <a:r>
              <a:rPr lang="en-US" dirty="0"/>
              <a:t>Alyse Adelstein, President, A3 Revenue Healthcare Consulting</a:t>
            </a:r>
          </a:p>
        </p:txBody>
      </p:sp>
      <p:sp>
        <p:nvSpPr>
          <p:cNvPr id="4" name="Slide Number Placeholder 3">
            <a:extLst>
              <a:ext uri="{FF2B5EF4-FFF2-40B4-BE49-F238E27FC236}">
                <a16:creationId xmlns:a16="http://schemas.microsoft.com/office/drawing/2014/main" id="{C836BB6E-9BD0-41F8-85FD-791E63E6F163}"/>
              </a:ext>
            </a:extLst>
          </p:cNvPr>
          <p:cNvSpPr>
            <a:spLocks noGrp="1"/>
          </p:cNvSpPr>
          <p:nvPr>
            <p:ph type="sldNum" sz="quarter" idx="12"/>
          </p:nvPr>
        </p:nvSpPr>
        <p:spPr/>
        <p:txBody>
          <a:bodyPr/>
          <a:lstStyle/>
          <a:p>
            <a:fld id="{C48CF155-863E-43E1-8C27-34B92241E5F0}" type="slidenum">
              <a:rPr lang="en-US" smtClean="0"/>
              <a:pPr/>
              <a:t>1</a:t>
            </a:fld>
            <a:endParaRPr lang="en-US" dirty="0"/>
          </a:p>
        </p:txBody>
      </p:sp>
    </p:spTree>
    <p:extLst>
      <p:ext uri="{BB962C8B-B14F-4D97-AF65-F5344CB8AC3E}">
        <p14:creationId xmlns:p14="http://schemas.microsoft.com/office/powerpoint/2010/main" val="1119404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Insert image 1</a:t>
            </a:r>
          </a:p>
        </p:txBody>
      </p:sp>
      <p:sp>
        <p:nvSpPr>
          <p:cNvPr id="2" name="Title 1"/>
          <p:cNvSpPr>
            <a:spLocks noGrp="1"/>
          </p:cNvSpPr>
          <p:nvPr>
            <p:ph type="title"/>
          </p:nvPr>
        </p:nvSpPr>
        <p:spPr/>
        <p:txBody>
          <a:bodyPr/>
          <a:lstStyle/>
          <a:p>
            <a:r>
              <a:rPr lang="en-US" dirty="0"/>
              <a:t>Start n Stop #1</a:t>
            </a:r>
          </a:p>
        </p:txBody>
      </p:sp>
      <p:pic>
        <p:nvPicPr>
          <p:cNvPr id="4" name="Picture 3" descr="Document 31.jpg"/>
          <p:cNvPicPr>
            <a:picLocks noChangeAspect="1"/>
          </p:cNvPicPr>
          <p:nvPr/>
        </p:nvPicPr>
        <p:blipFill>
          <a:blip r:embed="rId3" cstate="print"/>
          <a:stretch>
            <a:fillRect/>
          </a:stretch>
        </p:blipFill>
        <p:spPr>
          <a:xfrm>
            <a:off x="762000" y="1371600"/>
            <a:ext cx="7620000" cy="4343399"/>
          </a:xfrm>
          <a:prstGeom prst="rect">
            <a:avLst/>
          </a:prstGeom>
        </p:spPr>
      </p:pic>
      <p:sp>
        <p:nvSpPr>
          <p:cNvPr id="5" name="Slide Number Placeholder 4">
            <a:extLst>
              <a:ext uri="{FF2B5EF4-FFF2-40B4-BE49-F238E27FC236}">
                <a16:creationId xmlns:a16="http://schemas.microsoft.com/office/drawing/2014/main" id="{81F60160-63E9-4A2E-9E88-345A0E4CB820}"/>
              </a:ext>
            </a:extLst>
          </p:cNvPr>
          <p:cNvSpPr>
            <a:spLocks noGrp="1"/>
          </p:cNvSpPr>
          <p:nvPr>
            <p:ph type="sldNum" sz="quarter" idx="12"/>
          </p:nvPr>
        </p:nvSpPr>
        <p:spPr/>
        <p:txBody>
          <a:bodyPr/>
          <a:lstStyle/>
          <a:p>
            <a:fld id="{C48CF155-863E-43E1-8C27-34B92241E5F0}" type="slidenum">
              <a:rPr lang="en-US" smtClean="0"/>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pic start n stop.bmp"/>
          <p:cNvPicPr>
            <a:picLocks noGrp="1" noChangeAspect="1"/>
          </p:cNvPicPr>
          <p:nvPr>
            <p:ph idx="1"/>
          </p:nvPr>
        </p:nvPicPr>
        <p:blipFill>
          <a:blip r:embed="rId3" cstate="print"/>
          <a:stretch>
            <a:fillRect/>
          </a:stretch>
        </p:blipFill>
        <p:spPr>
          <a:xfrm>
            <a:off x="1289593" y="1481138"/>
            <a:ext cx="6564814" cy="4525962"/>
          </a:xfrm>
        </p:spPr>
      </p:pic>
      <p:sp>
        <p:nvSpPr>
          <p:cNvPr id="3" name="Title 2"/>
          <p:cNvSpPr>
            <a:spLocks noGrp="1"/>
          </p:cNvSpPr>
          <p:nvPr>
            <p:ph type="title"/>
          </p:nvPr>
        </p:nvSpPr>
        <p:spPr/>
        <p:txBody>
          <a:bodyPr/>
          <a:lstStyle/>
          <a:p>
            <a:r>
              <a:rPr lang="en-US" dirty="0"/>
              <a:t>Start n Stop #2</a:t>
            </a:r>
          </a:p>
        </p:txBody>
      </p:sp>
      <p:sp>
        <p:nvSpPr>
          <p:cNvPr id="2" name="Slide Number Placeholder 1">
            <a:extLst>
              <a:ext uri="{FF2B5EF4-FFF2-40B4-BE49-F238E27FC236}">
                <a16:creationId xmlns:a16="http://schemas.microsoft.com/office/drawing/2014/main" id="{051F3A41-8F55-4571-8A1E-E23943D9125E}"/>
              </a:ext>
            </a:extLst>
          </p:cNvPr>
          <p:cNvSpPr>
            <a:spLocks noGrp="1"/>
          </p:cNvSpPr>
          <p:nvPr>
            <p:ph type="sldNum" sz="quarter" idx="12"/>
          </p:nvPr>
        </p:nvSpPr>
        <p:spPr/>
        <p:txBody>
          <a:bodyPr/>
          <a:lstStyle/>
          <a:p>
            <a:fld id="{C48CF155-863E-43E1-8C27-34B92241E5F0}"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Start n Stop #3</a:t>
            </a:r>
          </a:p>
        </p:txBody>
      </p:sp>
      <p:pic>
        <p:nvPicPr>
          <p:cNvPr id="3074" name="Picture 2"/>
          <p:cNvPicPr>
            <a:picLocks noGrp="1" noChangeAspect="1" noChangeArrowheads="1"/>
          </p:cNvPicPr>
          <p:nvPr>
            <p:ph idx="1"/>
          </p:nvPr>
        </p:nvPicPr>
        <p:blipFill>
          <a:blip r:embed="rId3" cstate="print"/>
          <a:srcRect/>
          <a:stretch>
            <a:fillRect/>
          </a:stretch>
        </p:blipFill>
        <p:spPr bwMode="auto">
          <a:xfrm>
            <a:off x="762000" y="1481138"/>
            <a:ext cx="8153400" cy="4310062"/>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DB5C6215-3467-4359-80DE-EE50F74F21C2}"/>
              </a:ext>
            </a:extLst>
          </p:cNvPr>
          <p:cNvSpPr>
            <a:spLocks noGrp="1"/>
          </p:cNvSpPr>
          <p:nvPr>
            <p:ph type="sldNum" sz="quarter" idx="12"/>
          </p:nvPr>
        </p:nvSpPr>
        <p:spPr/>
        <p:txBody>
          <a:bodyPr/>
          <a:lstStyle/>
          <a:p>
            <a:fld id="{C48CF155-863E-43E1-8C27-34B92241E5F0}" type="slidenum">
              <a:rPr lang="en-US" smtClean="0"/>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a:t>Documentation of medication wastage is often a missed opportunity to recover revenue and reimbursement.</a:t>
            </a:r>
          </a:p>
          <a:p>
            <a:pPr lvl="1">
              <a:buNone/>
            </a:pPr>
            <a:endParaRPr lang="en-US" dirty="0"/>
          </a:p>
          <a:p>
            <a:pPr lvl="1">
              <a:buFont typeface="Wingdings" pitchFamily="2" charset="2"/>
              <a:buChar char="§"/>
            </a:pPr>
            <a:r>
              <a:rPr lang="en-US" dirty="0"/>
              <a:t>Medication wastage can be found in a Progress Note or MAR, if the person administering the medication documents it.</a:t>
            </a:r>
          </a:p>
          <a:p>
            <a:pPr lvl="1">
              <a:buFont typeface="Wingdings" pitchFamily="2" charset="2"/>
              <a:buChar char="§"/>
            </a:pPr>
            <a:r>
              <a:rPr lang="en-US" dirty="0"/>
              <a:t>	Lost revenue opportunity with a potential huge dollar impact.</a:t>
            </a:r>
          </a:p>
        </p:txBody>
      </p:sp>
      <p:sp>
        <p:nvSpPr>
          <p:cNvPr id="3" name="Title 2"/>
          <p:cNvSpPr>
            <a:spLocks noGrp="1"/>
          </p:cNvSpPr>
          <p:nvPr>
            <p:ph type="title"/>
          </p:nvPr>
        </p:nvSpPr>
        <p:spPr/>
        <p:txBody>
          <a:bodyPr/>
          <a:lstStyle/>
          <a:p>
            <a:r>
              <a:rPr lang="en-US" dirty="0"/>
              <a:t>Medication Wastage</a:t>
            </a:r>
          </a:p>
        </p:txBody>
      </p:sp>
      <p:sp>
        <p:nvSpPr>
          <p:cNvPr id="4" name="Slide Number Placeholder 3">
            <a:extLst>
              <a:ext uri="{FF2B5EF4-FFF2-40B4-BE49-F238E27FC236}">
                <a16:creationId xmlns:a16="http://schemas.microsoft.com/office/drawing/2014/main" id="{2FE98305-AD01-460D-99BD-E58506F07DB0}"/>
              </a:ext>
            </a:extLst>
          </p:cNvPr>
          <p:cNvSpPr>
            <a:spLocks noGrp="1"/>
          </p:cNvSpPr>
          <p:nvPr>
            <p:ph type="sldNum" sz="quarter" idx="12"/>
          </p:nvPr>
        </p:nvSpPr>
        <p:spPr/>
        <p:txBody>
          <a:bodyPr/>
          <a:lstStyle/>
          <a:p>
            <a:fld id="{C48CF155-863E-43E1-8C27-34B92241E5F0}" type="slidenum">
              <a:rPr lang="en-US" smtClean="0"/>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Medication Wastage #1</a:t>
            </a:r>
          </a:p>
        </p:txBody>
      </p:sp>
      <p:pic>
        <p:nvPicPr>
          <p:cNvPr id="1026" name="Picture 2"/>
          <p:cNvPicPr>
            <a:picLocks noGrp="1" noChangeAspect="1" noChangeArrowheads="1"/>
          </p:cNvPicPr>
          <p:nvPr>
            <p:ph idx="1"/>
          </p:nvPr>
        </p:nvPicPr>
        <p:blipFill>
          <a:blip r:embed="rId3" cstate="print"/>
          <a:srcRect/>
          <a:stretch>
            <a:fillRect/>
          </a:stretch>
        </p:blipFill>
        <p:spPr bwMode="auto">
          <a:xfrm>
            <a:off x="762000" y="1481138"/>
            <a:ext cx="8381999" cy="4525962"/>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EE800D7C-B633-4753-9790-9F2A9D2DCCFD}"/>
              </a:ext>
            </a:extLst>
          </p:cNvPr>
          <p:cNvSpPr>
            <a:spLocks noGrp="1"/>
          </p:cNvSpPr>
          <p:nvPr>
            <p:ph type="sldNum" sz="quarter" idx="12"/>
          </p:nvPr>
        </p:nvSpPr>
        <p:spPr/>
        <p:txBody>
          <a:bodyPr/>
          <a:lstStyle/>
          <a:p>
            <a:fld id="{C48CF155-863E-43E1-8C27-34B92241E5F0}"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Medication Wastage #2</a:t>
            </a:r>
          </a:p>
        </p:txBody>
      </p:sp>
      <p:pic>
        <p:nvPicPr>
          <p:cNvPr id="4098" name="Picture 2"/>
          <p:cNvPicPr>
            <a:picLocks noGrp="1" noChangeAspect="1" noChangeArrowheads="1"/>
          </p:cNvPicPr>
          <p:nvPr>
            <p:ph idx="1"/>
          </p:nvPr>
        </p:nvPicPr>
        <p:blipFill>
          <a:blip r:embed="rId3" cstate="print"/>
          <a:srcRect/>
          <a:stretch>
            <a:fillRect/>
          </a:stretch>
        </p:blipFill>
        <p:spPr bwMode="auto">
          <a:xfrm>
            <a:off x="1371600" y="1481138"/>
            <a:ext cx="7239000" cy="4525962"/>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153337AB-FFA5-4EF6-B3C4-2FDBB2F3AB1B}"/>
              </a:ext>
            </a:extLst>
          </p:cNvPr>
          <p:cNvSpPr>
            <a:spLocks noGrp="1"/>
          </p:cNvSpPr>
          <p:nvPr>
            <p:ph type="sldNum" sz="quarter" idx="12"/>
          </p:nvPr>
        </p:nvSpPr>
        <p:spPr/>
        <p:txBody>
          <a:bodyPr/>
          <a:lstStyle/>
          <a:p>
            <a:fld id="{C48CF155-863E-43E1-8C27-34B92241E5F0}" type="slidenum">
              <a:rPr lang="en-US" smtClean="0"/>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a:t>It is imperative for correct billing and coding to have the correct HCPCS code assignment along with correct unit multiplier in the Charge Description Master in the EMR/EHR.</a:t>
            </a:r>
          </a:p>
          <a:p>
            <a:pPr>
              <a:buNone/>
            </a:pPr>
            <a:endParaRPr lang="en-US" dirty="0"/>
          </a:p>
        </p:txBody>
      </p:sp>
      <p:sp>
        <p:nvSpPr>
          <p:cNvPr id="2" name="Title 1"/>
          <p:cNvSpPr>
            <a:spLocks noGrp="1"/>
          </p:cNvSpPr>
          <p:nvPr>
            <p:ph type="title"/>
          </p:nvPr>
        </p:nvSpPr>
        <p:spPr/>
        <p:txBody>
          <a:bodyPr/>
          <a:lstStyle/>
          <a:p>
            <a:r>
              <a:rPr lang="en-US" dirty="0"/>
              <a:t>EMR/EHR Medication HCPCS</a:t>
            </a:r>
          </a:p>
        </p:txBody>
      </p:sp>
      <p:sp>
        <p:nvSpPr>
          <p:cNvPr id="4" name="Slide Number Placeholder 3">
            <a:extLst>
              <a:ext uri="{FF2B5EF4-FFF2-40B4-BE49-F238E27FC236}">
                <a16:creationId xmlns:a16="http://schemas.microsoft.com/office/drawing/2014/main" id="{627023EA-634F-434B-A540-9C6002390629}"/>
              </a:ext>
            </a:extLst>
          </p:cNvPr>
          <p:cNvSpPr>
            <a:spLocks noGrp="1"/>
          </p:cNvSpPr>
          <p:nvPr>
            <p:ph type="sldNum" sz="quarter" idx="12"/>
          </p:nvPr>
        </p:nvSpPr>
        <p:spPr/>
        <p:txBody>
          <a:bodyPr/>
          <a:lstStyle/>
          <a:p>
            <a:fld id="{C48CF155-863E-43E1-8C27-34B92241E5F0}" type="slidenum">
              <a:rPr lang="en-US" smtClean="0"/>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dirty="0"/>
              <a:t>Root Cause &amp; Effect</a:t>
            </a:r>
          </a:p>
          <a:p>
            <a:pPr lvl="1"/>
            <a:r>
              <a:rPr lang="en-US" dirty="0"/>
              <a:t>Incorrect HCPCS chosen</a:t>
            </a:r>
          </a:p>
          <a:p>
            <a:pPr lvl="2"/>
            <a:r>
              <a:rPr lang="en-US" dirty="0"/>
              <a:t>Incorrect multiplier in the CDM</a:t>
            </a:r>
          </a:p>
          <a:p>
            <a:pPr lvl="1"/>
            <a:r>
              <a:rPr lang="en-US" dirty="0"/>
              <a:t>Correct HCPCS chosen</a:t>
            </a:r>
          </a:p>
          <a:p>
            <a:pPr lvl="2"/>
            <a:r>
              <a:rPr lang="en-US" dirty="0"/>
              <a:t>Incorrect multiplier in the CDM</a:t>
            </a:r>
          </a:p>
          <a:p>
            <a:pPr lvl="1"/>
            <a:r>
              <a:rPr lang="en-US" dirty="0"/>
              <a:t>Incorrect amount billed</a:t>
            </a:r>
          </a:p>
          <a:p>
            <a:pPr lvl="1"/>
            <a:r>
              <a:rPr lang="en-US" dirty="0"/>
              <a:t>Incorrect amount reimbursed by payor</a:t>
            </a:r>
          </a:p>
          <a:p>
            <a:pPr lvl="2"/>
            <a:r>
              <a:rPr lang="en-US" dirty="0"/>
              <a:t>Lost revenue</a:t>
            </a:r>
          </a:p>
          <a:p>
            <a:pPr>
              <a:buNone/>
            </a:pPr>
            <a:r>
              <a:rPr lang="en-US" dirty="0"/>
              <a:t>	</a:t>
            </a:r>
          </a:p>
        </p:txBody>
      </p:sp>
      <p:sp>
        <p:nvSpPr>
          <p:cNvPr id="2" name="Title 1"/>
          <p:cNvSpPr>
            <a:spLocks noGrp="1"/>
          </p:cNvSpPr>
          <p:nvPr>
            <p:ph type="title"/>
          </p:nvPr>
        </p:nvSpPr>
        <p:spPr/>
        <p:txBody>
          <a:bodyPr/>
          <a:lstStyle/>
          <a:p>
            <a:r>
              <a:rPr lang="en-US" dirty="0"/>
              <a:t>Root Cause &amp; Effect</a:t>
            </a:r>
          </a:p>
        </p:txBody>
      </p:sp>
      <p:sp>
        <p:nvSpPr>
          <p:cNvPr id="4" name="Slide Number Placeholder 3">
            <a:extLst>
              <a:ext uri="{FF2B5EF4-FFF2-40B4-BE49-F238E27FC236}">
                <a16:creationId xmlns:a16="http://schemas.microsoft.com/office/drawing/2014/main" id="{F66E11F5-27F5-43B9-8F52-0D676A8A757A}"/>
              </a:ext>
            </a:extLst>
          </p:cNvPr>
          <p:cNvSpPr>
            <a:spLocks noGrp="1"/>
          </p:cNvSpPr>
          <p:nvPr>
            <p:ph type="sldNum" sz="quarter" idx="12"/>
          </p:nvPr>
        </p:nvSpPr>
        <p:spPr/>
        <p:txBody>
          <a:bodyPr/>
          <a:lstStyle/>
          <a:p>
            <a:fld id="{C48CF155-863E-43E1-8C27-34B92241E5F0}" type="slidenum">
              <a:rPr lang="en-US" smtClean="0"/>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HCPCS Multiplier #1</a:t>
            </a:r>
          </a:p>
        </p:txBody>
      </p:sp>
      <p:pic>
        <p:nvPicPr>
          <p:cNvPr id="2050" name="Picture 2"/>
          <p:cNvPicPr>
            <a:picLocks noGrp="1" noChangeAspect="1" noChangeArrowheads="1"/>
          </p:cNvPicPr>
          <p:nvPr>
            <p:ph idx="1"/>
          </p:nvPr>
        </p:nvPicPr>
        <p:blipFill>
          <a:blip r:embed="rId3" cstate="print"/>
          <a:srcRect/>
          <a:stretch>
            <a:fillRect/>
          </a:stretch>
        </p:blipFill>
        <p:spPr bwMode="auto">
          <a:xfrm>
            <a:off x="914400" y="1143000"/>
            <a:ext cx="7467600" cy="4711700"/>
          </a:xfrm>
          <a:prstGeom prst="rect">
            <a:avLst/>
          </a:prstGeom>
          <a:noFill/>
          <a:ln w="9525">
            <a:noFill/>
            <a:miter lim="800000"/>
            <a:headEnd/>
            <a:tailEnd/>
          </a:ln>
        </p:spPr>
      </p:pic>
      <p:sp>
        <p:nvSpPr>
          <p:cNvPr id="3" name="Slide Number Placeholder 2">
            <a:extLst>
              <a:ext uri="{FF2B5EF4-FFF2-40B4-BE49-F238E27FC236}">
                <a16:creationId xmlns:a16="http://schemas.microsoft.com/office/drawing/2014/main" id="{4187C67F-035B-4699-8F41-10D2984E7B25}"/>
              </a:ext>
            </a:extLst>
          </p:cNvPr>
          <p:cNvSpPr>
            <a:spLocks noGrp="1"/>
          </p:cNvSpPr>
          <p:nvPr>
            <p:ph type="sldNum" sz="quarter" idx="12"/>
          </p:nvPr>
        </p:nvSpPr>
        <p:spPr/>
        <p:txBody>
          <a:bodyPr/>
          <a:lstStyle/>
          <a:p>
            <a:fld id="{C48CF155-863E-43E1-8C27-34B92241E5F0}" type="slidenum">
              <a:rPr lang="en-US" smtClean="0"/>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HCPCS Multiplier #2</a:t>
            </a:r>
          </a:p>
        </p:txBody>
      </p:sp>
      <p:pic>
        <p:nvPicPr>
          <p:cNvPr id="5122" name="Picture 2"/>
          <p:cNvPicPr>
            <a:picLocks noGrp="1" noChangeAspect="1" noChangeArrowheads="1"/>
          </p:cNvPicPr>
          <p:nvPr>
            <p:ph idx="1"/>
          </p:nvPr>
        </p:nvPicPr>
        <p:blipFill>
          <a:blip r:embed="rId3" cstate="print"/>
          <a:srcRect/>
          <a:stretch>
            <a:fillRect/>
          </a:stretch>
        </p:blipFill>
        <p:spPr bwMode="auto">
          <a:xfrm>
            <a:off x="762000" y="1481138"/>
            <a:ext cx="7924800" cy="4233862"/>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9BB206FB-3A3C-4ABF-B665-8EC0B1F79131}"/>
              </a:ext>
            </a:extLst>
          </p:cNvPr>
          <p:cNvSpPr>
            <a:spLocks noGrp="1"/>
          </p:cNvSpPr>
          <p:nvPr>
            <p:ph type="sldNum" sz="quarter" idx="12"/>
          </p:nvPr>
        </p:nvSpPr>
        <p:spPr/>
        <p:txBody>
          <a:bodyPr/>
          <a:lstStyle/>
          <a:p>
            <a:fld id="{C48CF155-863E-43E1-8C27-34B92241E5F0}" type="slidenum">
              <a:rPr lang="en-US" smtClean="0"/>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4F96F9-FA2A-43FA-A534-850FF4FC3DDE}"/>
              </a:ext>
            </a:extLst>
          </p:cNvPr>
          <p:cNvSpPr>
            <a:spLocks noGrp="1"/>
          </p:cNvSpPr>
          <p:nvPr>
            <p:ph idx="1"/>
          </p:nvPr>
        </p:nvSpPr>
        <p:spPr/>
        <p:txBody>
          <a:bodyPr/>
          <a:lstStyle/>
          <a:p>
            <a:r>
              <a:rPr lang="en-US" dirty="0"/>
              <a:t>Documentation standards </a:t>
            </a:r>
          </a:p>
          <a:p>
            <a:r>
              <a:rPr lang="en-US" dirty="0"/>
              <a:t>Lost revenue can come in multiple forms:</a:t>
            </a:r>
          </a:p>
          <a:p>
            <a:pPr lvl="1"/>
            <a:r>
              <a:rPr lang="en-US" dirty="0"/>
              <a:t>Ordered, documented and not billed</a:t>
            </a:r>
          </a:p>
          <a:p>
            <a:pPr lvl="1"/>
            <a:r>
              <a:rPr lang="en-US" dirty="0"/>
              <a:t>Ordered, not documented to match the order, billed incorrectly.</a:t>
            </a:r>
          </a:p>
          <a:p>
            <a:pPr lvl="1"/>
            <a:r>
              <a:rPr lang="en-US" dirty="0"/>
              <a:t>Order does not match the documentation which does not match the bill.</a:t>
            </a:r>
          </a:p>
          <a:p>
            <a:pPr lvl="1"/>
            <a:r>
              <a:rPr lang="en-US" dirty="0"/>
              <a:t>Order is changed after original order but not authenticated by the ordering physician.</a:t>
            </a:r>
          </a:p>
          <a:p>
            <a:pPr lvl="1"/>
            <a:r>
              <a:rPr lang="en-US" dirty="0"/>
              <a:t>Internal guidelines/protocols that do not have orders attached. </a:t>
            </a:r>
          </a:p>
          <a:p>
            <a:endParaRPr lang="en-US" dirty="0"/>
          </a:p>
        </p:txBody>
      </p:sp>
      <p:sp>
        <p:nvSpPr>
          <p:cNvPr id="3" name="Title 2">
            <a:extLst>
              <a:ext uri="{FF2B5EF4-FFF2-40B4-BE49-F238E27FC236}">
                <a16:creationId xmlns:a16="http://schemas.microsoft.com/office/drawing/2014/main" id="{90B8C19E-25C3-4325-8B2C-368DB74594AE}"/>
              </a:ext>
            </a:extLst>
          </p:cNvPr>
          <p:cNvSpPr>
            <a:spLocks noGrp="1"/>
          </p:cNvSpPr>
          <p:nvPr>
            <p:ph type="title"/>
          </p:nvPr>
        </p:nvSpPr>
        <p:spPr/>
        <p:txBody>
          <a:bodyPr>
            <a:normAutofit fontScale="90000"/>
          </a:bodyPr>
          <a:lstStyle/>
          <a:p>
            <a:r>
              <a:rPr lang="en-US" dirty="0"/>
              <a:t>Common Audit Findings Resulting in potential lost revenue </a:t>
            </a:r>
          </a:p>
        </p:txBody>
      </p:sp>
      <p:sp>
        <p:nvSpPr>
          <p:cNvPr id="4" name="Slide Number Placeholder 3">
            <a:extLst>
              <a:ext uri="{FF2B5EF4-FFF2-40B4-BE49-F238E27FC236}">
                <a16:creationId xmlns:a16="http://schemas.microsoft.com/office/drawing/2014/main" id="{A30B9416-D5C4-41AC-A194-AE6B215B5076}"/>
              </a:ext>
            </a:extLst>
          </p:cNvPr>
          <p:cNvSpPr>
            <a:spLocks noGrp="1"/>
          </p:cNvSpPr>
          <p:nvPr>
            <p:ph type="sldNum" sz="quarter" idx="12"/>
          </p:nvPr>
        </p:nvSpPr>
        <p:spPr/>
        <p:txBody>
          <a:bodyPr/>
          <a:lstStyle/>
          <a:p>
            <a:fld id="{C48CF155-863E-43E1-8C27-34B92241E5F0}" type="slidenum">
              <a:rPr lang="en-US" smtClean="0"/>
              <a:pPr/>
              <a:t>2</a:t>
            </a:fld>
            <a:endParaRPr lang="en-US" dirty="0"/>
          </a:p>
        </p:txBody>
      </p:sp>
    </p:spTree>
    <p:extLst>
      <p:ext uri="{BB962C8B-B14F-4D97-AF65-F5344CB8AC3E}">
        <p14:creationId xmlns:p14="http://schemas.microsoft.com/office/powerpoint/2010/main" val="1612260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a:t>Additional Information System please contact </a:t>
            </a:r>
          </a:p>
          <a:p>
            <a:pPr>
              <a:buNone/>
            </a:pPr>
            <a:r>
              <a:rPr lang="en-US" dirty="0"/>
              <a:t>Ally (Alyse) Adelstein at 424 274 9399 or email: homeytown@hotmail.com</a:t>
            </a:r>
          </a:p>
          <a:p>
            <a:pPr>
              <a:buNone/>
            </a:pPr>
            <a:endParaRPr lang="en-US" dirty="0"/>
          </a:p>
          <a:p>
            <a:pPr>
              <a:buNone/>
            </a:pPr>
            <a:r>
              <a:rPr lang="en-US" dirty="0"/>
              <a:t>Additional Audit information please contact </a:t>
            </a:r>
          </a:p>
          <a:p>
            <a:pPr>
              <a:buNone/>
            </a:pPr>
            <a:r>
              <a:rPr lang="en-US" dirty="0"/>
              <a:t>Day Egusquiza</a:t>
            </a:r>
          </a:p>
        </p:txBody>
      </p:sp>
      <p:sp>
        <p:nvSpPr>
          <p:cNvPr id="2" name="Title 1"/>
          <p:cNvSpPr>
            <a:spLocks noGrp="1"/>
          </p:cNvSpPr>
          <p:nvPr>
            <p:ph type="title"/>
          </p:nvPr>
        </p:nvSpPr>
        <p:spPr/>
        <p:txBody>
          <a:bodyPr/>
          <a:lstStyle/>
          <a:p>
            <a:r>
              <a:rPr lang="en-US" dirty="0"/>
              <a:t>Additional Information</a:t>
            </a:r>
          </a:p>
        </p:txBody>
      </p:sp>
      <p:sp>
        <p:nvSpPr>
          <p:cNvPr id="4" name="Slide Number Placeholder 3">
            <a:extLst>
              <a:ext uri="{FF2B5EF4-FFF2-40B4-BE49-F238E27FC236}">
                <a16:creationId xmlns:a16="http://schemas.microsoft.com/office/drawing/2014/main" id="{975A10E4-06FA-4E60-BE83-8771CFEDD13A}"/>
              </a:ext>
            </a:extLst>
          </p:cNvPr>
          <p:cNvSpPr>
            <a:spLocks noGrp="1"/>
          </p:cNvSpPr>
          <p:nvPr>
            <p:ph type="sldNum" sz="quarter" idx="12"/>
          </p:nvPr>
        </p:nvSpPr>
        <p:spPr/>
        <p:txBody>
          <a:bodyPr/>
          <a:lstStyle/>
          <a:p>
            <a:fld id="{C48CF155-863E-43E1-8C27-34B92241E5F0}" type="slidenum">
              <a:rPr lang="en-US" smtClean="0"/>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buNone/>
            </a:pPr>
            <a:endParaRPr lang="en-US" sz="4800" b="1" dirty="0"/>
          </a:p>
          <a:p>
            <a:pPr algn="ctr">
              <a:buNone/>
            </a:pPr>
            <a:r>
              <a:rPr lang="en-US" sz="4800" b="1" dirty="0"/>
              <a:t>Thank you for your time and attention!</a:t>
            </a:r>
          </a:p>
          <a:p>
            <a:endParaRPr lang="en-US" dirty="0"/>
          </a:p>
          <a:p>
            <a:pPr>
              <a:buNone/>
            </a:pPr>
            <a:endParaRPr lang="en-US" dirty="0"/>
          </a:p>
        </p:txBody>
      </p:sp>
      <p:sp>
        <p:nvSpPr>
          <p:cNvPr id="3" name="Title 2"/>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29127739-1C46-4D15-90BD-9F0CB1054CFA}"/>
              </a:ext>
            </a:extLst>
          </p:cNvPr>
          <p:cNvSpPr>
            <a:spLocks noGrp="1"/>
          </p:cNvSpPr>
          <p:nvPr>
            <p:ph type="sldNum" sz="quarter" idx="12"/>
          </p:nvPr>
        </p:nvSpPr>
        <p:spPr/>
        <p:txBody>
          <a:bodyPr/>
          <a:lstStyle/>
          <a:p>
            <a:fld id="{C48CF155-863E-43E1-8C27-34B92241E5F0}" type="slidenum">
              <a:rPr lang="en-US" smtClean="0"/>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99486779-C5A1-495A-93BF-72FD0A0E037A}"/>
              </a:ext>
            </a:extLst>
          </p:cNvPr>
          <p:cNvSpPr>
            <a:spLocks noGrp="1" noChangeArrowheads="1"/>
          </p:cNvSpPr>
          <p:nvPr>
            <p:ph type="title"/>
          </p:nvPr>
        </p:nvSpPr>
        <p:spPr>
          <a:xfrm>
            <a:off x="1212850" y="493713"/>
            <a:ext cx="7361238" cy="506412"/>
          </a:xfrm>
        </p:spPr>
        <p:txBody>
          <a:bodyPr/>
          <a:lstStyle/>
          <a:p>
            <a:pPr eaLnBrk="1" hangingPunct="1">
              <a:defRPr/>
            </a:pPr>
            <a:r>
              <a:rPr lang="en-US"/>
              <a:t>Questions and Answers</a:t>
            </a:r>
          </a:p>
        </p:txBody>
      </p:sp>
      <p:sp>
        <p:nvSpPr>
          <p:cNvPr id="47107" name="Rectangle 3">
            <a:extLst>
              <a:ext uri="{FF2B5EF4-FFF2-40B4-BE49-F238E27FC236}">
                <a16:creationId xmlns:a16="http://schemas.microsoft.com/office/drawing/2014/main" id="{87BB5469-4A9F-4D04-B885-65B55EC3D543}"/>
              </a:ext>
            </a:extLst>
          </p:cNvPr>
          <p:cNvSpPr>
            <a:spLocks noGrp="1" noChangeArrowheads="1"/>
          </p:cNvSpPr>
          <p:nvPr>
            <p:ph idx="1"/>
          </p:nvPr>
        </p:nvSpPr>
        <p:spPr>
          <a:xfrm>
            <a:off x="1001713" y="1720850"/>
            <a:ext cx="7518400" cy="4495800"/>
          </a:xfrm>
        </p:spPr>
        <p:txBody>
          <a:bodyPr/>
          <a:lstStyle/>
          <a:p>
            <a:pPr eaLnBrk="1" hangingPunct="1">
              <a:buFontTx/>
              <a:buNone/>
              <a:defRPr/>
            </a:pPr>
            <a:r>
              <a:rPr lang="en-US" dirty="0"/>
              <a:t>Contact Info:</a:t>
            </a:r>
          </a:p>
          <a:p>
            <a:pPr eaLnBrk="1" hangingPunct="1">
              <a:buFontTx/>
              <a:buNone/>
              <a:defRPr/>
            </a:pPr>
            <a:r>
              <a:rPr lang="en-US" sz="2000" dirty="0"/>
              <a:t>Day Egusquiza, President, AR Systems, Inc.</a:t>
            </a:r>
          </a:p>
          <a:p>
            <a:pPr eaLnBrk="1" hangingPunct="1">
              <a:buFontTx/>
              <a:buNone/>
              <a:defRPr/>
            </a:pPr>
            <a:r>
              <a:rPr lang="en-US" sz="2000" dirty="0"/>
              <a:t>PO Box 2521</a:t>
            </a:r>
          </a:p>
          <a:p>
            <a:pPr eaLnBrk="1" hangingPunct="1">
              <a:buFontTx/>
              <a:buNone/>
              <a:defRPr/>
            </a:pPr>
            <a:r>
              <a:rPr lang="en-US" sz="2000" dirty="0"/>
              <a:t>Twin Falls, Id  83303</a:t>
            </a:r>
          </a:p>
          <a:p>
            <a:pPr eaLnBrk="1" hangingPunct="1">
              <a:buFontTx/>
              <a:buNone/>
              <a:defRPr/>
            </a:pPr>
            <a:r>
              <a:rPr lang="en-US" sz="2000" dirty="0"/>
              <a:t>208 423 9036</a:t>
            </a:r>
          </a:p>
          <a:p>
            <a:pPr eaLnBrk="1" hangingPunct="1">
              <a:buFontTx/>
              <a:buNone/>
              <a:defRPr/>
            </a:pPr>
            <a:r>
              <a:rPr lang="en-US" sz="1800" dirty="0">
                <a:hlinkClick r:id="rId3"/>
              </a:rPr>
              <a:t>daylee1@mindspring.com</a:t>
            </a:r>
            <a:endParaRPr lang="en-US" sz="1800" dirty="0"/>
          </a:p>
          <a:p>
            <a:pPr eaLnBrk="1" hangingPunct="1">
              <a:buFontTx/>
              <a:buNone/>
              <a:defRPr/>
            </a:pPr>
            <a:r>
              <a:rPr lang="en-US" sz="1800" dirty="0">
                <a:hlinkClick r:id="rId4"/>
              </a:rPr>
              <a:t>http://Arsystemsdayegusquiza.com</a:t>
            </a:r>
            <a:endParaRPr lang="en-US" sz="1800" dirty="0"/>
          </a:p>
          <a:p>
            <a:pPr eaLnBrk="1" hangingPunct="1">
              <a:buFontTx/>
              <a:buNone/>
              <a:defRPr/>
            </a:pPr>
            <a:endParaRPr lang="en-US" sz="1800" dirty="0"/>
          </a:p>
          <a:p>
            <a:pPr eaLnBrk="1" hangingPunct="1">
              <a:buFontTx/>
              <a:buNone/>
              <a:defRPr/>
            </a:pPr>
            <a:r>
              <a:rPr lang="en-US" sz="2400" i="1" dirty="0"/>
              <a:t>Be watching for our 7</a:t>
            </a:r>
            <a:r>
              <a:rPr lang="en-US" sz="2400" i="1" baseline="30000" dirty="0"/>
              <a:t>th</a:t>
            </a:r>
            <a:r>
              <a:rPr lang="en-US" sz="2400" i="1" dirty="0"/>
              <a:t> National PA and UR Boot Camp:   Building blocks of contracting, provider sponsored MA plans and the new disruptions.  July 2019, Washington, DC.  Live and webstreaming</a:t>
            </a:r>
          </a:p>
        </p:txBody>
      </p:sp>
      <p:sp>
        <p:nvSpPr>
          <p:cNvPr id="87044" name="Slide Number Placeholder 4">
            <a:extLst>
              <a:ext uri="{FF2B5EF4-FFF2-40B4-BE49-F238E27FC236}">
                <a16:creationId xmlns:a16="http://schemas.microsoft.com/office/drawing/2014/main" id="{EE40A950-4544-43C1-BA13-8E000A7B9CF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5000"/>
              <a:buFont typeface="Wingdings" panose="05000000000000000000" pitchFamily="2" charset="2"/>
              <a:buChar char="n"/>
              <a:defRPr kumimoji="1" sz="3200">
                <a:solidFill>
                  <a:schemeClr val="tx1"/>
                </a:solidFill>
                <a:latin typeface="Tahoma" panose="020B0604030504040204" pitchFamily="34" charset="0"/>
              </a:defRPr>
            </a:lvl1pPr>
            <a:lvl2pPr marL="742950" indent="-285750">
              <a:spcBef>
                <a:spcPct val="20000"/>
              </a:spcBef>
              <a:buClr>
                <a:schemeClr val="accent1"/>
              </a:buClr>
              <a:buSzPct val="75000"/>
              <a:buFont typeface="Wingdings" panose="05000000000000000000" pitchFamily="2" charset="2"/>
              <a:buChar char="n"/>
              <a:defRPr kumimoji="1" sz="2800">
                <a:solidFill>
                  <a:schemeClr val="tx1"/>
                </a:solidFill>
                <a:latin typeface="Tahoma" panose="020B0604030504040204" pitchFamily="34" charset="0"/>
              </a:defRPr>
            </a:lvl2pPr>
            <a:lvl3pPr marL="1143000" indent="-228600">
              <a:spcBef>
                <a:spcPct val="20000"/>
              </a:spcBef>
              <a:buClr>
                <a:schemeClr val="accent1"/>
              </a:buClr>
              <a:buSzPct val="75000"/>
              <a:buFont typeface="Wingdings" panose="05000000000000000000" pitchFamily="2" charset="2"/>
              <a:buChar char="n"/>
              <a:defRPr kumimoji="1" sz="2400">
                <a:solidFill>
                  <a:schemeClr val="tx1"/>
                </a:solidFill>
                <a:latin typeface="Tahoma" panose="020B0604030504040204" pitchFamily="34" charset="0"/>
              </a:defRPr>
            </a:lvl3pPr>
            <a:lvl4pPr marL="1600200" indent="-228600">
              <a:spcBef>
                <a:spcPct val="20000"/>
              </a:spcBef>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B779537-5203-4337-8793-14F069AF0D9F}" type="slidenum">
              <a:rPr kumimoji="0" lang="en-US" altLang="en-US" sz="1400" b="0" i="0" u="none" strike="noStrike" kern="1200" cap="none" spc="0" normalizeH="0" baseline="0" noProof="0" smtClean="0">
                <a:ln>
                  <a:noFill/>
                </a:ln>
                <a:solidFill>
                  <a:srgbClr val="003366"/>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400" b="0" i="0" u="none" strike="noStrike" kern="1200" cap="none" spc="0" normalizeH="0" baseline="0" noProof="0">
              <a:ln>
                <a:noFill/>
              </a:ln>
              <a:solidFill>
                <a:srgbClr val="003366"/>
              </a:solidFill>
              <a:effectLst/>
              <a:uLnTx/>
              <a:uFillTx/>
              <a:latin typeface="Times New Roman" panose="02020603050405020304" pitchFamily="18" charset="0"/>
              <a:ea typeface="+mn-ea"/>
              <a:cs typeface="Arial" panose="020B0604020202020204" pitchFamily="34" charset="0"/>
            </a:endParaRPr>
          </a:p>
        </p:txBody>
      </p:sp>
      <p:pic>
        <p:nvPicPr>
          <p:cNvPr id="87045" name="Picture 8" descr="C:\Users\Day Egusquiza\AppData\Local\Microsoft\Windows\Temporary Internet Files\Content.Outlook\PQ7HAD2L\7Q7M6297 (2).jpg">
            <a:extLst>
              <a:ext uri="{FF2B5EF4-FFF2-40B4-BE49-F238E27FC236}">
                <a16:creationId xmlns:a16="http://schemas.microsoft.com/office/drawing/2014/main" id="{99A35C51-1D1D-4271-9F5E-7100758D27F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5600" y="1752600"/>
            <a:ext cx="2133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B504CA-77D2-4F6A-A28D-7429D9F652E3}"/>
              </a:ext>
            </a:extLst>
          </p:cNvPr>
          <p:cNvSpPr>
            <a:spLocks noGrp="1"/>
          </p:cNvSpPr>
          <p:nvPr>
            <p:ph idx="1"/>
          </p:nvPr>
        </p:nvSpPr>
        <p:spPr/>
        <p:txBody>
          <a:bodyPr/>
          <a:lstStyle/>
          <a:p>
            <a:pPr marL="109728" indent="0">
              <a:buNone/>
            </a:pPr>
            <a:r>
              <a:rPr lang="en-US" u="sng" dirty="0"/>
              <a:t>Drug Administration</a:t>
            </a:r>
            <a:r>
              <a:rPr lang="en-US" dirty="0"/>
              <a:t>: </a:t>
            </a:r>
          </a:p>
          <a:p>
            <a:r>
              <a:rPr lang="en-US" dirty="0"/>
              <a:t> a) manual entries in MAR as free text   </a:t>
            </a:r>
          </a:p>
          <a:p>
            <a:r>
              <a:rPr lang="en-US" dirty="0"/>
              <a:t>b)  start and stop times of each bag cannot be found   </a:t>
            </a:r>
          </a:p>
          <a:p>
            <a:r>
              <a:rPr lang="en-US" dirty="0"/>
              <a:t>c)  inpt does not allow for billing of Drug adm yet observation is documented as an inpt.  </a:t>
            </a:r>
          </a:p>
          <a:p>
            <a:r>
              <a:rPr lang="en-US" dirty="0"/>
              <a:t>d)  no standardized, hard stop entries for nursing to document for ER, Obs, IV outpt infusion, Oncology.</a:t>
            </a:r>
          </a:p>
        </p:txBody>
      </p:sp>
      <p:sp>
        <p:nvSpPr>
          <p:cNvPr id="3" name="Title 2">
            <a:extLst>
              <a:ext uri="{FF2B5EF4-FFF2-40B4-BE49-F238E27FC236}">
                <a16:creationId xmlns:a16="http://schemas.microsoft.com/office/drawing/2014/main" id="{2FAD9F07-D74B-434F-8339-ACA03BB3E05F}"/>
              </a:ext>
            </a:extLst>
          </p:cNvPr>
          <p:cNvSpPr>
            <a:spLocks noGrp="1"/>
          </p:cNvSpPr>
          <p:nvPr>
            <p:ph type="title"/>
          </p:nvPr>
        </p:nvSpPr>
        <p:spPr/>
        <p:txBody>
          <a:bodyPr>
            <a:normAutofit fontScale="90000"/>
          </a:bodyPr>
          <a:lstStyle/>
          <a:p>
            <a:r>
              <a:rPr lang="en-US" dirty="0"/>
              <a:t>Let’s walk thru common audit findings resulting in lost revenue</a:t>
            </a:r>
          </a:p>
        </p:txBody>
      </p:sp>
      <p:sp>
        <p:nvSpPr>
          <p:cNvPr id="4" name="Slide Number Placeholder 3">
            <a:extLst>
              <a:ext uri="{FF2B5EF4-FFF2-40B4-BE49-F238E27FC236}">
                <a16:creationId xmlns:a16="http://schemas.microsoft.com/office/drawing/2014/main" id="{E447FEFF-7A10-4BF8-856E-DA773D21499F}"/>
              </a:ext>
            </a:extLst>
          </p:cNvPr>
          <p:cNvSpPr>
            <a:spLocks noGrp="1"/>
          </p:cNvSpPr>
          <p:nvPr>
            <p:ph type="sldNum" sz="quarter" idx="12"/>
          </p:nvPr>
        </p:nvSpPr>
        <p:spPr/>
        <p:txBody>
          <a:bodyPr/>
          <a:lstStyle/>
          <a:p>
            <a:fld id="{C48CF155-863E-43E1-8C27-34B92241E5F0}" type="slidenum">
              <a:rPr lang="en-US" smtClean="0"/>
              <a:pPr/>
              <a:t>3</a:t>
            </a:fld>
            <a:endParaRPr lang="en-US" dirty="0"/>
          </a:p>
        </p:txBody>
      </p:sp>
    </p:spTree>
    <p:extLst>
      <p:ext uri="{BB962C8B-B14F-4D97-AF65-F5344CB8AC3E}">
        <p14:creationId xmlns:p14="http://schemas.microsoft.com/office/powerpoint/2010/main" val="3168323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789437-30E9-45F3-8DD3-32430A6AC842}"/>
              </a:ext>
            </a:extLst>
          </p:cNvPr>
          <p:cNvSpPr>
            <a:spLocks noGrp="1"/>
          </p:cNvSpPr>
          <p:nvPr>
            <p:ph idx="1"/>
          </p:nvPr>
        </p:nvSpPr>
        <p:spPr/>
        <p:txBody>
          <a:bodyPr>
            <a:normAutofit lnSpcReduction="10000"/>
          </a:bodyPr>
          <a:lstStyle/>
          <a:p>
            <a:r>
              <a:rPr lang="en-US" u="sng" dirty="0"/>
              <a:t>Drug Wastage</a:t>
            </a:r>
            <a:r>
              <a:rPr lang="en-US" dirty="0"/>
              <a:t>:  Single dose vials = can bill full vial if the wastage is documented.  Where is it?  Pharmacy?  Pyxis?  Oral?  Mixed drugs? </a:t>
            </a:r>
          </a:p>
          <a:p>
            <a:pPr marL="109728" indent="0">
              <a:buNone/>
            </a:pPr>
            <a:r>
              <a:rPr lang="en-US" dirty="0"/>
              <a:t>  Multi dose vials – no wastage can ever be     billed.  Provider must absorb.  (Hot spot: Anesthesia)</a:t>
            </a:r>
          </a:p>
          <a:p>
            <a:r>
              <a:rPr lang="en-US" u="sng" dirty="0"/>
              <a:t>Drug dosage/multiplier</a:t>
            </a:r>
            <a:r>
              <a:rPr lang="en-US" dirty="0"/>
              <a:t>:  Charge masters are needed to ‘do the math.’  The CDM should reflect the lowest common dosage with the multiplier doing the math and posting the correct units.  Payment is based on units.  </a:t>
            </a:r>
          </a:p>
          <a:p>
            <a:pPr marL="109728" indent="0">
              <a:buNone/>
            </a:pPr>
            <a:endParaRPr lang="en-US" dirty="0"/>
          </a:p>
        </p:txBody>
      </p:sp>
      <p:sp>
        <p:nvSpPr>
          <p:cNvPr id="3" name="Title 2">
            <a:extLst>
              <a:ext uri="{FF2B5EF4-FFF2-40B4-BE49-F238E27FC236}">
                <a16:creationId xmlns:a16="http://schemas.microsoft.com/office/drawing/2014/main" id="{543E7435-CA74-4E5B-BC0D-06D6CD528A3A}"/>
              </a:ext>
            </a:extLst>
          </p:cNvPr>
          <p:cNvSpPr>
            <a:spLocks noGrp="1"/>
          </p:cNvSpPr>
          <p:nvPr>
            <p:ph type="title"/>
          </p:nvPr>
        </p:nvSpPr>
        <p:spPr/>
        <p:txBody>
          <a:bodyPr/>
          <a:lstStyle/>
          <a:p>
            <a:r>
              <a:rPr lang="en-US" dirty="0"/>
              <a:t>More lost revenue challenges</a:t>
            </a:r>
          </a:p>
        </p:txBody>
      </p:sp>
      <p:sp>
        <p:nvSpPr>
          <p:cNvPr id="4" name="Slide Number Placeholder 3">
            <a:extLst>
              <a:ext uri="{FF2B5EF4-FFF2-40B4-BE49-F238E27FC236}">
                <a16:creationId xmlns:a16="http://schemas.microsoft.com/office/drawing/2014/main" id="{0A8A4D53-3912-47F9-9EB8-328005D50CBC}"/>
              </a:ext>
            </a:extLst>
          </p:cNvPr>
          <p:cNvSpPr>
            <a:spLocks noGrp="1"/>
          </p:cNvSpPr>
          <p:nvPr>
            <p:ph type="sldNum" sz="quarter" idx="12"/>
          </p:nvPr>
        </p:nvSpPr>
        <p:spPr/>
        <p:txBody>
          <a:bodyPr/>
          <a:lstStyle/>
          <a:p>
            <a:fld id="{C48CF155-863E-43E1-8C27-34B92241E5F0}" type="slidenum">
              <a:rPr lang="en-US" smtClean="0"/>
              <a:pPr/>
              <a:t>4</a:t>
            </a:fld>
            <a:endParaRPr lang="en-US" dirty="0"/>
          </a:p>
        </p:txBody>
      </p:sp>
    </p:spTree>
    <p:extLst>
      <p:ext uri="{BB962C8B-B14F-4D97-AF65-F5344CB8AC3E}">
        <p14:creationId xmlns:p14="http://schemas.microsoft.com/office/powerpoint/2010/main" val="1246903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55840F-2479-4F94-973F-FE4BE737DA89}"/>
              </a:ext>
            </a:extLst>
          </p:cNvPr>
          <p:cNvSpPr>
            <a:spLocks noGrp="1"/>
          </p:cNvSpPr>
          <p:nvPr>
            <p:ph idx="1"/>
          </p:nvPr>
        </p:nvSpPr>
        <p:spPr/>
        <p:txBody>
          <a:bodyPr>
            <a:normAutofit fontScale="92500"/>
          </a:bodyPr>
          <a:lstStyle/>
          <a:p>
            <a:r>
              <a:rPr lang="en-US" u="sng" dirty="0"/>
              <a:t>Protocols without orders </a:t>
            </a:r>
            <a:r>
              <a:rPr lang="en-US" dirty="0"/>
              <a:t>– CBC  ordered; CBC with and without </a:t>
            </a:r>
            <a:r>
              <a:rPr lang="en-US" dirty="0" err="1"/>
              <a:t>dif</a:t>
            </a:r>
            <a:r>
              <a:rPr lang="en-US" dirty="0"/>
              <a:t> done.  UA ordered; UA with culture done.</a:t>
            </a:r>
          </a:p>
          <a:p>
            <a:r>
              <a:rPr lang="en-US" u="sng" dirty="0"/>
              <a:t>Routine supplies being billed as non-routine</a:t>
            </a:r>
            <a:r>
              <a:rPr lang="en-US" dirty="0"/>
              <a:t>.  Inpt is never paid separately if paid under DRG.  Outpt is seldom paid separately –never by Medicare but other payers could.  Ordered as unique to the pt, documented = nonroutine</a:t>
            </a:r>
          </a:p>
          <a:p>
            <a:r>
              <a:rPr lang="en-US" u="sng" dirty="0"/>
              <a:t>Routine recovery </a:t>
            </a:r>
            <a:r>
              <a:rPr lang="en-US" dirty="0"/>
              <a:t>–up to 6 hrs – in PACU as well as on the floor.  Need a flag at the 6 hr mark for nursing to know –what now?  Extended recovery?</a:t>
            </a:r>
          </a:p>
          <a:p>
            <a:endParaRPr lang="en-US" dirty="0"/>
          </a:p>
          <a:p>
            <a:endParaRPr lang="en-US" dirty="0"/>
          </a:p>
          <a:p>
            <a:endParaRPr lang="en-US" dirty="0"/>
          </a:p>
          <a:p>
            <a:endParaRPr lang="en-US" dirty="0"/>
          </a:p>
          <a:p>
            <a:pPr marL="109728" indent="0">
              <a:buNone/>
            </a:pPr>
            <a:endParaRPr lang="en-US" dirty="0"/>
          </a:p>
        </p:txBody>
      </p:sp>
      <p:sp>
        <p:nvSpPr>
          <p:cNvPr id="3" name="Title 2">
            <a:extLst>
              <a:ext uri="{FF2B5EF4-FFF2-40B4-BE49-F238E27FC236}">
                <a16:creationId xmlns:a16="http://schemas.microsoft.com/office/drawing/2014/main" id="{AF258639-D377-4837-8A8D-F46E24295925}"/>
              </a:ext>
            </a:extLst>
          </p:cNvPr>
          <p:cNvSpPr>
            <a:spLocks noGrp="1"/>
          </p:cNvSpPr>
          <p:nvPr>
            <p:ph type="title"/>
          </p:nvPr>
        </p:nvSpPr>
        <p:spPr/>
        <p:txBody>
          <a:bodyPr/>
          <a:lstStyle/>
          <a:p>
            <a:r>
              <a:rPr lang="en-US" dirty="0"/>
              <a:t>And more</a:t>
            </a:r>
          </a:p>
        </p:txBody>
      </p:sp>
      <p:sp>
        <p:nvSpPr>
          <p:cNvPr id="4" name="Slide Number Placeholder 3">
            <a:extLst>
              <a:ext uri="{FF2B5EF4-FFF2-40B4-BE49-F238E27FC236}">
                <a16:creationId xmlns:a16="http://schemas.microsoft.com/office/drawing/2014/main" id="{C556372D-ECD6-4A31-8ABC-05AF327C27F6}"/>
              </a:ext>
            </a:extLst>
          </p:cNvPr>
          <p:cNvSpPr>
            <a:spLocks noGrp="1"/>
          </p:cNvSpPr>
          <p:nvPr>
            <p:ph type="sldNum" sz="quarter" idx="12"/>
          </p:nvPr>
        </p:nvSpPr>
        <p:spPr/>
        <p:txBody>
          <a:bodyPr/>
          <a:lstStyle/>
          <a:p>
            <a:fld id="{C48CF155-863E-43E1-8C27-34B92241E5F0}" type="slidenum">
              <a:rPr lang="en-US" smtClean="0"/>
              <a:pPr/>
              <a:t>5</a:t>
            </a:fld>
            <a:endParaRPr lang="en-US" dirty="0"/>
          </a:p>
        </p:txBody>
      </p:sp>
    </p:spTree>
    <p:extLst>
      <p:ext uri="{BB962C8B-B14F-4D97-AF65-F5344CB8AC3E}">
        <p14:creationId xmlns:p14="http://schemas.microsoft.com/office/powerpoint/2010/main" val="1629445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B4C227-CD09-44BA-9CB0-39EBD13A8E83}"/>
              </a:ext>
            </a:extLst>
          </p:cNvPr>
          <p:cNvSpPr>
            <a:spLocks noGrp="1"/>
          </p:cNvSpPr>
          <p:nvPr>
            <p:ph idx="1"/>
          </p:nvPr>
        </p:nvSpPr>
        <p:spPr/>
        <p:txBody>
          <a:bodyPr/>
          <a:lstStyle/>
          <a:p>
            <a:r>
              <a:rPr lang="en-US" dirty="0"/>
              <a:t>Trying to create new documentation systems within a standard E  H R to meet the challenges is usually extremely difficult.</a:t>
            </a:r>
          </a:p>
          <a:p>
            <a:r>
              <a:rPr lang="en-US" dirty="0"/>
              <a:t>Staff responsible for ongoing documentation try hard to document the required elements, but the E H R ‘s functionality is limiting.</a:t>
            </a:r>
          </a:p>
          <a:p>
            <a:r>
              <a:rPr lang="en-US" dirty="0"/>
              <a:t>Gaining a better understanding of the full functionality of the E HR = BIG WIN!</a:t>
            </a:r>
          </a:p>
        </p:txBody>
      </p:sp>
      <p:sp>
        <p:nvSpPr>
          <p:cNvPr id="3" name="Title 2">
            <a:extLst>
              <a:ext uri="{FF2B5EF4-FFF2-40B4-BE49-F238E27FC236}">
                <a16:creationId xmlns:a16="http://schemas.microsoft.com/office/drawing/2014/main" id="{FBCED187-546D-465D-BBFF-8953C2BDF6A3}"/>
              </a:ext>
            </a:extLst>
          </p:cNvPr>
          <p:cNvSpPr>
            <a:spLocks noGrp="1"/>
          </p:cNvSpPr>
          <p:nvPr>
            <p:ph type="title"/>
          </p:nvPr>
        </p:nvSpPr>
        <p:spPr/>
        <p:txBody>
          <a:bodyPr>
            <a:normAutofit fontScale="90000"/>
          </a:bodyPr>
          <a:lstStyle/>
          <a:p>
            <a:r>
              <a:rPr lang="en-US" dirty="0"/>
              <a:t>Better documentation guides within the E H R</a:t>
            </a:r>
          </a:p>
        </p:txBody>
      </p:sp>
      <p:sp>
        <p:nvSpPr>
          <p:cNvPr id="4" name="Slide Number Placeholder 3">
            <a:extLst>
              <a:ext uri="{FF2B5EF4-FFF2-40B4-BE49-F238E27FC236}">
                <a16:creationId xmlns:a16="http://schemas.microsoft.com/office/drawing/2014/main" id="{C527395B-E905-49FB-849B-FCEE4F915D72}"/>
              </a:ext>
            </a:extLst>
          </p:cNvPr>
          <p:cNvSpPr>
            <a:spLocks noGrp="1"/>
          </p:cNvSpPr>
          <p:nvPr>
            <p:ph type="sldNum" sz="quarter" idx="12"/>
          </p:nvPr>
        </p:nvSpPr>
        <p:spPr/>
        <p:txBody>
          <a:bodyPr/>
          <a:lstStyle/>
          <a:p>
            <a:fld id="{C48CF155-863E-43E1-8C27-34B92241E5F0}" type="slidenum">
              <a:rPr lang="en-US" smtClean="0"/>
              <a:pPr/>
              <a:t>6</a:t>
            </a:fld>
            <a:endParaRPr lang="en-US" dirty="0"/>
          </a:p>
        </p:txBody>
      </p:sp>
    </p:spTree>
    <p:extLst>
      <p:ext uri="{BB962C8B-B14F-4D97-AF65-F5344CB8AC3E}">
        <p14:creationId xmlns:p14="http://schemas.microsoft.com/office/powerpoint/2010/main" val="2114647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Closing the GAP </a:t>
            </a:r>
          </a:p>
        </p:txBody>
      </p:sp>
      <p:sp>
        <p:nvSpPr>
          <p:cNvPr id="3" name="Subtitle 2"/>
          <p:cNvSpPr>
            <a:spLocks noGrp="1"/>
          </p:cNvSpPr>
          <p:nvPr>
            <p:ph type="subTitle" idx="1"/>
          </p:nvPr>
        </p:nvSpPr>
        <p:spPr/>
        <p:txBody>
          <a:bodyPr/>
          <a:lstStyle/>
          <a:p>
            <a:r>
              <a:rPr lang="en-US" dirty="0"/>
              <a:t>between Audit and </a:t>
            </a:r>
          </a:p>
          <a:p>
            <a:r>
              <a:rPr lang="en-US" dirty="0"/>
              <a:t>Information Systems</a:t>
            </a:r>
          </a:p>
        </p:txBody>
      </p:sp>
      <p:sp>
        <p:nvSpPr>
          <p:cNvPr id="4" name="Slide Number Placeholder 3">
            <a:extLst>
              <a:ext uri="{FF2B5EF4-FFF2-40B4-BE49-F238E27FC236}">
                <a16:creationId xmlns:a16="http://schemas.microsoft.com/office/drawing/2014/main" id="{56EA72AC-041D-4D8C-860F-95562A5E3E8B}"/>
              </a:ext>
            </a:extLst>
          </p:cNvPr>
          <p:cNvSpPr>
            <a:spLocks noGrp="1"/>
          </p:cNvSpPr>
          <p:nvPr>
            <p:ph type="sldNum" sz="quarter" idx="12"/>
          </p:nvPr>
        </p:nvSpPr>
        <p:spPr/>
        <p:txBody>
          <a:bodyPr/>
          <a:lstStyle/>
          <a:p>
            <a:fld id="{C48CF155-863E-43E1-8C27-34B92241E5F0}"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a:t>It is imperative for correct billing and coding to have IV start and stop times documentation complete in the EMR/EHR.</a:t>
            </a:r>
          </a:p>
        </p:txBody>
      </p:sp>
      <p:sp>
        <p:nvSpPr>
          <p:cNvPr id="2" name="Title 1"/>
          <p:cNvSpPr>
            <a:spLocks noGrp="1"/>
          </p:cNvSpPr>
          <p:nvPr>
            <p:ph type="title"/>
          </p:nvPr>
        </p:nvSpPr>
        <p:spPr/>
        <p:txBody>
          <a:bodyPr/>
          <a:lstStyle/>
          <a:p>
            <a:r>
              <a:rPr lang="en-US" dirty="0"/>
              <a:t>EMR/EHR IV Start &amp; Stop Time</a:t>
            </a:r>
          </a:p>
        </p:txBody>
      </p:sp>
      <p:sp>
        <p:nvSpPr>
          <p:cNvPr id="4" name="Slide Number Placeholder 3">
            <a:extLst>
              <a:ext uri="{FF2B5EF4-FFF2-40B4-BE49-F238E27FC236}">
                <a16:creationId xmlns:a16="http://schemas.microsoft.com/office/drawing/2014/main" id="{F68F626D-553A-4225-B7AD-1D2C14EAB003}"/>
              </a:ext>
            </a:extLst>
          </p:cNvPr>
          <p:cNvSpPr>
            <a:spLocks noGrp="1"/>
          </p:cNvSpPr>
          <p:nvPr>
            <p:ph type="sldNum" sz="quarter" idx="12"/>
          </p:nvPr>
        </p:nvSpPr>
        <p:spPr/>
        <p:txBody>
          <a:bodyPr/>
          <a:lstStyle/>
          <a:p>
            <a:fld id="{C48CF155-863E-43E1-8C27-34B92241E5F0}"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a:t>Root Cause &amp; Effect</a:t>
            </a:r>
          </a:p>
          <a:p>
            <a:pPr lvl="1"/>
            <a:r>
              <a:rPr lang="en-US" dirty="0"/>
              <a:t>Start time only</a:t>
            </a:r>
          </a:p>
          <a:p>
            <a:pPr lvl="1"/>
            <a:r>
              <a:rPr lang="en-US" dirty="0"/>
              <a:t>No stop time</a:t>
            </a:r>
          </a:p>
          <a:p>
            <a:pPr lvl="1"/>
            <a:r>
              <a:rPr lang="en-US" dirty="0"/>
              <a:t>No IV cc total</a:t>
            </a:r>
          </a:p>
          <a:p>
            <a:pPr lvl="1"/>
            <a:r>
              <a:rPr lang="en-US" dirty="0"/>
              <a:t>Billed as an injection</a:t>
            </a:r>
          </a:p>
          <a:p>
            <a:pPr lvl="2"/>
            <a:r>
              <a:rPr lang="en-US" dirty="0"/>
              <a:t>Lost revenue</a:t>
            </a:r>
          </a:p>
          <a:p>
            <a:pPr lvl="1"/>
            <a:r>
              <a:rPr lang="en-US" dirty="0"/>
              <a:t>Coded as an injection</a:t>
            </a:r>
          </a:p>
          <a:p>
            <a:pPr lvl="2">
              <a:buNone/>
            </a:pPr>
            <a:endParaRPr lang="en-US" dirty="0"/>
          </a:p>
        </p:txBody>
      </p:sp>
      <p:sp>
        <p:nvSpPr>
          <p:cNvPr id="2" name="Title 1"/>
          <p:cNvSpPr>
            <a:spLocks noGrp="1"/>
          </p:cNvSpPr>
          <p:nvPr>
            <p:ph type="title"/>
          </p:nvPr>
        </p:nvSpPr>
        <p:spPr/>
        <p:txBody>
          <a:bodyPr/>
          <a:lstStyle/>
          <a:p>
            <a:r>
              <a:rPr lang="en-US" dirty="0"/>
              <a:t>Root Cause &amp; Effect</a:t>
            </a:r>
          </a:p>
        </p:txBody>
      </p:sp>
      <p:sp>
        <p:nvSpPr>
          <p:cNvPr id="4" name="Slide Number Placeholder 3">
            <a:extLst>
              <a:ext uri="{FF2B5EF4-FFF2-40B4-BE49-F238E27FC236}">
                <a16:creationId xmlns:a16="http://schemas.microsoft.com/office/drawing/2014/main" id="{649DECE4-1343-4A0E-9039-46D1BF7C0658}"/>
              </a:ext>
            </a:extLst>
          </p:cNvPr>
          <p:cNvSpPr>
            <a:spLocks noGrp="1"/>
          </p:cNvSpPr>
          <p:nvPr>
            <p:ph type="sldNum" sz="quarter" idx="12"/>
          </p:nvPr>
        </p:nvSpPr>
        <p:spPr/>
        <p:txBody>
          <a:bodyPr/>
          <a:lstStyle/>
          <a:p>
            <a:fld id="{C48CF155-863E-43E1-8C27-34B92241E5F0}" type="slidenum">
              <a:rPr lang="en-US" smtClean="0"/>
              <a:pPr/>
              <a:t>9</a:t>
            </a:fld>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Default Design">
  <a:themeElements>
    <a:clrScheme name="">
      <a:dk1>
        <a:srgbClr val="003366"/>
      </a:dk1>
      <a:lt1>
        <a:srgbClr val="FFFFFF"/>
      </a:lt1>
      <a:dk2>
        <a:srgbClr val="FFFFFF"/>
      </a:dk2>
      <a:lt2>
        <a:srgbClr val="000000"/>
      </a:lt2>
      <a:accent1>
        <a:srgbClr val="8EB3C8"/>
      </a:accent1>
      <a:accent2>
        <a:srgbClr val="6F97B3"/>
      </a:accent2>
      <a:accent3>
        <a:srgbClr val="FFFFFF"/>
      </a:accent3>
      <a:accent4>
        <a:srgbClr val="002A56"/>
      </a:accent4>
      <a:accent5>
        <a:srgbClr val="C6D6E0"/>
      </a:accent5>
      <a:accent6>
        <a:srgbClr val="6488A2"/>
      </a:accent6>
      <a:hlink>
        <a:srgbClr val="556575"/>
      </a:hlink>
      <a:folHlink>
        <a:srgbClr val="3D556F"/>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66"/>
        </a:dk1>
        <a:lt1>
          <a:srgbClr val="FFFFFF"/>
        </a:lt1>
        <a:dk2>
          <a:srgbClr val="003366"/>
        </a:dk2>
        <a:lt2>
          <a:srgbClr val="FFFFFF"/>
        </a:lt2>
        <a:accent1>
          <a:srgbClr val="8EB3C8"/>
        </a:accent1>
        <a:accent2>
          <a:srgbClr val="6F97B3"/>
        </a:accent2>
        <a:accent3>
          <a:srgbClr val="AAADB8"/>
        </a:accent3>
        <a:accent4>
          <a:srgbClr val="DADADA"/>
        </a:accent4>
        <a:accent5>
          <a:srgbClr val="C6D6E0"/>
        </a:accent5>
        <a:accent6>
          <a:srgbClr val="6488A2"/>
        </a:accent6>
        <a:hlink>
          <a:srgbClr val="556575"/>
        </a:hlink>
        <a:folHlink>
          <a:srgbClr val="3D556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635</TotalTime>
  <Words>996</Words>
  <Application>Microsoft Office PowerPoint</Application>
  <PresentationFormat>On-screen Show (4:3)</PresentationFormat>
  <Paragraphs>133</Paragraphs>
  <Slides>22</Slides>
  <Notes>10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22</vt:i4>
      </vt:variant>
    </vt:vector>
  </HeadingPairs>
  <TitlesOfParts>
    <vt:vector size="33" baseType="lpstr">
      <vt:lpstr>Arial</vt:lpstr>
      <vt:lpstr>Calibri</vt:lpstr>
      <vt:lpstr>Lucida Sans Unicode</vt:lpstr>
      <vt:lpstr>Tahoma</vt:lpstr>
      <vt:lpstr>Times New Roman</vt:lpstr>
      <vt:lpstr>Verdana</vt:lpstr>
      <vt:lpstr>Wingdings</vt:lpstr>
      <vt:lpstr>Wingdings 2</vt:lpstr>
      <vt:lpstr>Wingdings 3</vt:lpstr>
      <vt:lpstr>Concourse</vt:lpstr>
      <vt:lpstr>Default Design</vt:lpstr>
      <vt:lpstr>Findings Lost Revenue: </vt:lpstr>
      <vt:lpstr>Common Audit Findings Resulting in potential lost revenue </vt:lpstr>
      <vt:lpstr>Let’s walk thru common audit findings resulting in lost revenue</vt:lpstr>
      <vt:lpstr>More lost revenue challenges</vt:lpstr>
      <vt:lpstr>And more</vt:lpstr>
      <vt:lpstr>Better documentation guides within the E H R</vt:lpstr>
      <vt:lpstr>Closing the GAP </vt:lpstr>
      <vt:lpstr>EMR/EHR IV Start &amp; Stop Time</vt:lpstr>
      <vt:lpstr>Root Cause &amp; Effect</vt:lpstr>
      <vt:lpstr>Start n Stop #1</vt:lpstr>
      <vt:lpstr>Start n Stop #2</vt:lpstr>
      <vt:lpstr>Start n Stop #3</vt:lpstr>
      <vt:lpstr>Medication Wastage</vt:lpstr>
      <vt:lpstr>Medication Wastage #1</vt:lpstr>
      <vt:lpstr>Medication Wastage #2</vt:lpstr>
      <vt:lpstr>EMR/EHR Medication HCPCS</vt:lpstr>
      <vt:lpstr>Root Cause &amp; Effect</vt:lpstr>
      <vt:lpstr>HCPCS Multiplier #1</vt:lpstr>
      <vt:lpstr>HCPCS Multiplier #2</vt:lpstr>
      <vt:lpstr>Additional Information</vt:lpstr>
      <vt:lpstr>PowerPoint Presentation</vt:lpstr>
      <vt:lpstr>Questions and Answers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Closing the GAP</dc:title>
  <dc:creator>Alyse</dc:creator>
  <cp:lastModifiedBy>Jeremy Egusquiza</cp:lastModifiedBy>
  <cp:revision>58</cp:revision>
  <dcterms:created xsi:type="dcterms:W3CDTF">2018-05-21T22:32:31Z</dcterms:created>
  <dcterms:modified xsi:type="dcterms:W3CDTF">2018-08-18T01:55:43Z</dcterms:modified>
</cp:coreProperties>
</file>