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28" r:id="rId2"/>
    <p:sldMasterId id="2147483839" r:id="rId3"/>
    <p:sldMasterId id="2147483848" r:id="rId4"/>
    <p:sldMasterId id="2147483859" r:id="rId5"/>
    <p:sldMasterId id="2147483872" r:id="rId6"/>
  </p:sldMasterIdLst>
  <p:notesMasterIdLst>
    <p:notesMasterId r:id="rId86"/>
  </p:notesMasterIdLst>
  <p:sldIdLst>
    <p:sldId id="806" r:id="rId7"/>
    <p:sldId id="807" r:id="rId8"/>
    <p:sldId id="301" r:id="rId9"/>
    <p:sldId id="700" r:id="rId10"/>
    <p:sldId id="808" r:id="rId11"/>
    <p:sldId id="809" r:id="rId12"/>
    <p:sldId id="810" r:id="rId13"/>
    <p:sldId id="811" r:id="rId14"/>
    <p:sldId id="812" r:id="rId15"/>
    <p:sldId id="813" r:id="rId16"/>
    <p:sldId id="814" r:id="rId17"/>
    <p:sldId id="336" r:id="rId18"/>
    <p:sldId id="815" r:id="rId19"/>
    <p:sldId id="303" r:id="rId20"/>
    <p:sldId id="314" r:id="rId21"/>
    <p:sldId id="315" r:id="rId22"/>
    <p:sldId id="316" r:id="rId23"/>
    <p:sldId id="317" r:id="rId24"/>
    <p:sldId id="319" r:id="rId25"/>
    <p:sldId id="323" r:id="rId26"/>
    <p:sldId id="324" r:id="rId27"/>
    <p:sldId id="325" r:id="rId28"/>
    <p:sldId id="326" r:id="rId29"/>
    <p:sldId id="384" r:id="rId30"/>
    <p:sldId id="385" r:id="rId31"/>
    <p:sldId id="386" r:id="rId32"/>
    <p:sldId id="387" r:id="rId33"/>
    <p:sldId id="388" r:id="rId34"/>
    <p:sldId id="329" r:id="rId35"/>
    <p:sldId id="389" r:id="rId36"/>
    <p:sldId id="393" r:id="rId37"/>
    <p:sldId id="331" r:id="rId38"/>
    <p:sldId id="332" r:id="rId39"/>
    <p:sldId id="334" r:id="rId40"/>
    <p:sldId id="335" r:id="rId41"/>
    <p:sldId id="337" r:id="rId42"/>
    <p:sldId id="338" r:id="rId43"/>
    <p:sldId id="339" r:id="rId44"/>
    <p:sldId id="340" r:id="rId45"/>
    <p:sldId id="341" r:id="rId46"/>
    <p:sldId id="342" r:id="rId47"/>
    <p:sldId id="343" r:id="rId48"/>
    <p:sldId id="344" r:id="rId49"/>
    <p:sldId id="345" r:id="rId50"/>
    <p:sldId id="346" r:id="rId51"/>
    <p:sldId id="348" r:id="rId52"/>
    <p:sldId id="347" r:id="rId53"/>
    <p:sldId id="349" r:id="rId54"/>
    <p:sldId id="350" r:id="rId55"/>
    <p:sldId id="351" r:id="rId56"/>
    <p:sldId id="352" r:id="rId57"/>
    <p:sldId id="353" r:id="rId58"/>
    <p:sldId id="354" r:id="rId59"/>
    <p:sldId id="356" r:id="rId60"/>
    <p:sldId id="355" r:id="rId61"/>
    <p:sldId id="357" r:id="rId62"/>
    <p:sldId id="358" r:id="rId63"/>
    <p:sldId id="359" r:id="rId64"/>
    <p:sldId id="361" r:id="rId65"/>
    <p:sldId id="362" r:id="rId66"/>
    <p:sldId id="363" r:id="rId67"/>
    <p:sldId id="364" r:id="rId68"/>
    <p:sldId id="365" r:id="rId69"/>
    <p:sldId id="366" r:id="rId70"/>
    <p:sldId id="367" r:id="rId71"/>
    <p:sldId id="368" r:id="rId72"/>
    <p:sldId id="397" r:id="rId73"/>
    <p:sldId id="369" r:id="rId74"/>
    <p:sldId id="370" r:id="rId75"/>
    <p:sldId id="371" r:id="rId76"/>
    <p:sldId id="372" r:id="rId77"/>
    <p:sldId id="805" r:id="rId78"/>
    <p:sldId id="373" r:id="rId79"/>
    <p:sldId id="414" r:id="rId80"/>
    <p:sldId id="418" r:id="rId81"/>
    <p:sldId id="415" r:id="rId82"/>
    <p:sldId id="416" r:id="rId83"/>
    <p:sldId id="665" r:id="rId84"/>
    <p:sldId id="666" r:id="rId8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86B"/>
    <a:srgbClr val="0E7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7" autoAdjust="0"/>
  </p:normalViewPr>
  <p:slideViewPr>
    <p:cSldViewPr snapToGrid="0">
      <p:cViewPr varScale="1">
        <p:scale>
          <a:sx n="41" d="100"/>
          <a:sy n="41" d="100"/>
        </p:scale>
        <p:origin x="954"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1BD4573-58E7-4156-A133-2731F5F8D1A6}" type="datetimeFigureOut">
              <a:rPr lang="en-US" smtClean="0"/>
              <a:t>5/27/2020</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Egusquiza brings over 38 years experience in health care reimbursement, hospital business office operations (20 years in an Idaho hospital), contracting and compliance implementation.  Additionally, her experience includes eight years as a Director of a Physician Medical Management billing service which included completing an integrated business office between a hospital and a large multi-specialty physician clinic. While working with the practices and the hospital, her role as reimbursement educator involved working closely on Patient Status –for all payers.  She has been an entrepreneur in hospital and physician practice accounts receivable management and a leader in redesigning numerous organizations.  Her work includes providing guidance as a compliance &amp; reimbursement educator while providing operational insight on the revenue cycle impacts of RAC/Medicare Recovery Audit Contractors. Day’s strength is her ability to ‘operationalize’ complex regulations into teachable components.</a:t>
            </a:r>
          </a:p>
          <a:p>
            <a:r>
              <a:rPr lang="en-US" dirty="0"/>
              <a:t> </a:t>
            </a:r>
            <a:endParaRPr lang="en-US" dirty="0">
              <a:cs typeface="Calibri"/>
            </a:endParaRPr>
          </a:p>
          <a:p>
            <a:r>
              <a:rPr lang="en-US" dirty="0"/>
              <a:t>Day is a nationally recognized speaker on continuous quality improvement (CQI), benchmarking, redesigning, reimbursement systems and implementing an operational focus of compliance- both in hospitals and practices.  She has been on a number of advisory councils and is a past President of the Idaho HFMA Chapter.  She is the recipient of numerous awards including the Idaho Hospital Association “Distinguished Service Award” for her legislative work and training on new indigent law.  Attendees at HFMA’s ANI rated her in the top 25% for each year she has presented, earning her the ‘Distinguished Speaker’ award. </a:t>
            </a:r>
            <a:endParaRPr lang="en-US" dirty="0">
              <a:cs typeface="Calibri"/>
            </a:endParaRPr>
          </a:p>
          <a:p>
            <a:r>
              <a:rPr lang="en-US" dirty="0"/>
              <a:t> </a:t>
            </a:r>
            <a:endParaRPr lang="en-US" dirty="0">
              <a:cs typeface="Calibri"/>
            </a:endParaRPr>
          </a:p>
          <a:p>
            <a:r>
              <a:rPr lang="en-US" dirty="0"/>
              <a:t>Day’s greatest accomplishments are her four wonderful children and her eight fabulous grandchildren.</a:t>
            </a:r>
            <a:endParaRPr lang="en-US" dirty="0">
              <a:cs typeface="Calibri"/>
            </a:endParaRPr>
          </a:p>
          <a:p>
            <a:endParaRPr lang="en-US" dirty="0">
              <a:cs typeface="Calibri"/>
            </a:endParaRPr>
          </a:p>
          <a:p>
            <a:pPr>
              <a:buFont typeface="Arial" panose="020B0604020202020204" pitchFamily="34" charset="0"/>
            </a:pPr>
            <a:endParaRPr lang="en-US" dirty="0">
              <a:cs typeface="Calibri"/>
            </a:endParaRPr>
          </a:p>
        </p:txBody>
      </p:sp>
      <p:sp>
        <p:nvSpPr>
          <p:cNvPr id="4" name="Slide Number Placeholder 3"/>
          <p:cNvSpPr>
            <a:spLocks noGrp="1"/>
          </p:cNvSpPr>
          <p:nvPr>
            <p:ph type="sldNum" sz="quarter" idx="5"/>
          </p:nvPr>
        </p:nvSpPr>
        <p:spPr/>
        <p:txBody>
          <a:bodyPr/>
          <a:lstStyle/>
          <a:p>
            <a:fld id="{8D088FE1-3EA4-8F43-9E22-02CD15F67C38}" type="slidenum">
              <a:rPr lang="en-US" smtClean="0"/>
              <a:t>3</a:t>
            </a:fld>
            <a:endParaRPr lang="en-US" dirty="0"/>
          </a:p>
        </p:txBody>
      </p:sp>
    </p:spTree>
    <p:extLst>
      <p:ext uri="{BB962C8B-B14F-4D97-AF65-F5344CB8AC3E}">
        <p14:creationId xmlns:p14="http://schemas.microsoft.com/office/powerpoint/2010/main" val="53338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a:t>
            </a:r>
            <a:r>
              <a:rPr lang="en-US" baseline="0" dirty="0"/>
              <a:t> here!</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22</a:t>
            </a:fld>
            <a:endParaRPr lang="en-US" dirty="0"/>
          </a:p>
        </p:txBody>
      </p:sp>
    </p:spTree>
    <p:extLst>
      <p:ext uri="{BB962C8B-B14F-4D97-AF65-F5344CB8AC3E}">
        <p14:creationId xmlns:p14="http://schemas.microsoft.com/office/powerpoint/2010/main" val="84106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51F3727-3DE3-41CC-859B-FE14148F326D}"/>
              </a:ext>
            </a:extLst>
          </p:cNvPr>
          <p:cNvSpPr>
            <a:spLocks noGrp="1" noRot="1" noChangeAspect="1" noTextEdit="1"/>
          </p:cNvSpPr>
          <p:nvPr>
            <p:ph type="sldImg"/>
          </p:nvPr>
        </p:nvSpPr>
        <p:spPr bwMode="auto">
          <a:xfrm>
            <a:off x="776288" y="1198563"/>
            <a:ext cx="5751512"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9806FF6-3094-4676-A612-18AB25CA3B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73AD1662-B272-44C5-AB0E-E85E65064A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3984" indent="-301532">
              <a:spcBef>
                <a:spcPct val="30000"/>
              </a:spcBef>
              <a:defRPr sz="1200">
                <a:solidFill>
                  <a:schemeClr val="tx1"/>
                </a:solidFill>
                <a:latin typeface="Calibri" panose="020F0502020204030204" pitchFamily="34" charset="0"/>
              </a:defRPr>
            </a:lvl2pPr>
            <a:lvl3pPr marL="1206128" indent="-241226">
              <a:spcBef>
                <a:spcPct val="30000"/>
              </a:spcBef>
              <a:defRPr sz="1200">
                <a:solidFill>
                  <a:schemeClr val="tx1"/>
                </a:solidFill>
                <a:latin typeface="Calibri" panose="020F0502020204030204" pitchFamily="34" charset="0"/>
              </a:defRPr>
            </a:lvl3pPr>
            <a:lvl4pPr marL="1688579" indent="-241226">
              <a:spcBef>
                <a:spcPct val="30000"/>
              </a:spcBef>
              <a:defRPr sz="1200">
                <a:solidFill>
                  <a:schemeClr val="tx1"/>
                </a:solidFill>
                <a:latin typeface="Calibri" panose="020F0502020204030204" pitchFamily="34" charset="0"/>
              </a:defRPr>
            </a:lvl4pPr>
            <a:lvl5pPr marL="2171030" indent="-241226">
              <a:spcBef>
                <a:spcPct val="30000"/>
              </a:spcBef>
              <a:defRPr sz="1200">
                <a:solidFill>
                  <a:schemeClr val="tx1"/>
                </a:solidFill>
                <a:latin typeface="Calibri" panose="020F0502020204030204" pitchFamily="34" charset="0"/>
              </a:defRPr>
            </a:lvl5pPr>
            <a:lvl6pPr marL="2653482" indent="-241226" eaLnBrk="0" fontAlgn="base" hangingPunct="0">
              <a:spcBef>
                <a:spcPct val="30000"/>
              </a:spcBef>
              <a:spcAft>
                <a:spcPct val="0"/>
              </a:spcAft>
              <a:defRPr sz="1200">
                <a:solidFill>
                  <a:schemeClr val="tx1"/>
                </a:solidFill>
                <a:latin typeface="Calibri" panose="020F0502020204030204" pitchFamily="34" charset="0"/>
              </a:defRPr>
            </a:lvl6pPr>
            <a:lvl7pPr marL="3135933" indent="-241226" eaLnBrk="0" fontAlgn="base" hangingPunct="0">
              <a:spcBef>
                <a:spcPct val="30000"/>
              </a:spcBef>
              <a:spcAft>
                <a:spcPct val="0"/>
              </a:spcAft>
              <a:defRPr sz="1200">
                <a:solidFill>
                  <a:schemeClr val="tx1"/>
                </a:solidFill>
                <a:latin typeface="Calibri" panose="020F0502020204030204" pitchFamily="34" charset="0"/>
              </a:defRPr>
            </a:lvl7pPr>
            <a:lvl8pPr marL="3618384" indent="-241226" eaLnBrk="0" fontAlgn="base" hangingPunct="0">
              <a:spcBef>
                <a:spcPct val="30000"/>
              </a:spcBef>
              <a:spcAft>
                <a:spcPct val="0"/>
              </a:spcAft>
              <a:defRPr sz="1200">
                <a:solidFill>
                  <a:schemeClr val="tx1"/>
                </a:solidFill>
                <a:latin typeface="Calibri" panose="020F0502020204030204" pitchFamily="34" charset="0"/>
              </a:defRPr>
            </a:lvl8pPr>
            <a:lvl9pPr marL="4100835" indent="-241226" eaLnBrk="0" fontAlgn="base" hangingPunct="0">
              <a:spcBef>
                <a:spcPct val="30000"/>
              </a:spcBef>
              <a:spcAft>
                <a:spcPct val="0"/>
              </a:spcAft>
              <a:defRPr sz="1200">
                <a:solidFill>
                  <a:schemeClr val="tx1"/>
                </a:solidFill>
                <a:latin typeface="Calibri" panose="020F0502020204030204" pitchFamily="34" charset="0"/>
              </a:defRPr>
            </a:lvl9pPr>
          </a:lstStyle>
          <a:p>
            <a:pPr defTabSz="964902" eaLnBrk="0" fontAlgn="base" hangingPunct="0">
              <a:spcBef>
                <a:spcPct val="0"/>
              </a:spcBef>
              <a:spcAft>
                <a:spcPct val="0"/>
              </a:spcAft>
              <a:defRPr/>
            </a:pPr>
            <a:fld id="{675012DD-6A8E-4BF0-9A85-C191A6A1F5AD}" type="slidenum">
              <a:rPr lang="en-US" altLang="en-US">
                <a:solidFill>
                  <a:prstClr val="black"/>
                </a:solidFill>
                <a:latin typeface="Times New Roman" panose="02020603050405020304" pitchFamily="18" charset="0"/>
                <a:cs typeface="Arial" panose="020B0604020202020204" pitchFamily="34" charset="0"/>
              </a:rPr>
              <a:pPr defTabSz="964902" eaLnBrk="0" fontAlgn="base" hangingPunct="0">
                <a:spcBef>
                  <a:spcPct val="0"/>
                </a:spcBef>
                <a:spcAft>
                  <a:spcPct val="0"/>
                </a:spcAft>
                <a:defRPr/>
              </a:pPr>
              <a:t>38</a:t>
            </a:fld>
            <a:endParaRPr lang="en-US" altLang="en-US"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3071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9260">
              <a:defRPr/>
            </a:pPr>
            <a:fld id="{ADF7AB9A-7421-8B48-9209-69D15362C7CB}" type="slidenum">
              <a:rPr lang="en-US">
                <a:solidFill>
                  <a:prstClr val="black"/>
                </a:solidFill>
                <a:latin typeface="Calibri" panose="020F0502020204030204"/>
              </a:rPr>
              <a:pPr defTabSz="939260">
                <a:defRPr/>
              </a:pPr>
              <a:t>72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6259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198563"/>
            <a:ext cx="5751512" cy="3235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9260">
              <a:defRPr/>
            </a:pPr>
            <a:fld id="{ADF7AB9A-7421-8B48-9209-69D15362C7CB}" type="slidenum">
              <a:rPr lang="en-US">
                <a:solidFill>
                  <a:prstClr val="black"/>
                </a:solidFill>
                <a:latin typeface="Calibri" panose="020F0502020204030204"/>
              </a:rPr>
              <a:pPr defTabSz="939260">
                <a:defRPr/>
              </a:pPr>
              <a:t>73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1301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6E27EF-E10F-44D3-B238-C86F45DD20FE}" type="datetime1">
              <a:rPr lang="en-US" smtClean="0"/>
              <a:t>5/27/2020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38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4C0B9-B8A6-417D-8201-EFC699D91957}" type="datetime1">
              <a:rPr lang="en-US" smtClean="0"/>
              <a:t>5/27/2020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1158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5E345-4FAC-4B4D-8C4E-28099CCC8622}" type="datetime1">
              <a:rPr lang="en-US" smtClean="0"/>
              <a:t>5/27/2020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2169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5" name="Slide Number Placeholder 12">
            <a:extLst>
              <a:ext uri="{FF2B5EF4-FFF2-40B4-BE49-F238E27FC236}">
                <a16:creationId xmlns:a16="http://schemas.microsoft.com/office/drawing/2014/main" id="{79EFE849-33CC-F747-9C60-E680D5A66435}"/>
              </a:ext>
            </a:extLst>
          </p:cNvPr>
          <p:cNvSpPr>
            <a:spLocks noGrp="1"/>
          </p:cNvSpPr>
          <p:nvPr>
            <p:ph type="sldNum" sz="quarter" idx="4"/>
          </p:nvPr>
        </p:nvSpPr>
        <p:spPr>
          <a:xfrm>
            <a:off x="838200" y="6218364"/>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B5C335F-0267-514F-9C36-1031A9B1ECA1}" type="slidenum">
              <a:rPr lang="en-US" smtClean="0"/>
              <a:pPr/>
              <a:t>‹#›</a:t>
            </a:fld>
            <a:endParaRPr lang="en-US" dirty="0"/>
          </a:p>
        </p:txBody>
      </p:sp>
      <p:sp>
        <p:nvSpPr>
          <p:cNvPr id="7" name="Title 1">
            <a:extLst>
              <a:ext uri="{FF2B5EF4-FFF2-40B4-BE49-F238E27FC236}">
                <a16:creationId xmlns:a16="http://schemas.microsoft.com/office/drawing/2014/main" id="{8384D4A9-4BC1-5F49-B16A-0EDB8D453932}"/>
              </a:ext>
            </a:extLst>
          </p:cNvPr>
          <p:cNvSpPr>
            <a:spLocks noGrp="1"/>
          </p:cNvSpPr>
          <p:nvPr>
            <p:ph type="title" hasCustomPrompt="1"/>
          </p:nvPr>
        </p:nvSpPr>
        <p:spPr>
          <a:xfrm>
            <a:off x="838200" y="365125"/>
            <a:ext cx="9241221" cy="1325563"/>
          </a:xfrm>
          <a:prstGeom prst="rect">
            <a:avLst/>
          </a:prstGeom>
        </p:spPr>
        <p:txBody>
          <a:bodyPr/>
          <a:lstStyle/>
          <a:p>
            <a:r>
              <a:rPr lang="en-US" dirty="0"/>
              <a:t>Click to edit master title style</a:t>
            </a:r>
          </a:p>
        </p:txBody>
      </p:sp>
      <p:sp>
        <p:nvSpPr>
          <p:cNvPr id="6" name="Freeform 5">
            <a:extLst>
              <a:ext uri="{FF2B5EF4-FFF2-40B4-BE49-F238E27FC236}">
                <a16:creationId xmlns:a16="http://schemas.microsoft.com/office/drawing/2014/main" id="{292BE0A8-6977-7C43-B4BC-85D51F95E26F}"/>
              </a:ext>
            </a:extLst>
          </p:cNvPr>
          <p:cNvSpPr/>
          <p:nvPr userDrawn="1"/>
        </p:nvSpPr>
        <p:spPr>
          <a:xfrm rot="10800000" flipH="1">
            <a:off x="11240720" y="5405316"/>
            <a:ext cx="951279" cy="1452684"/>
          </a:xfrm>
          <a:custGeom>
            <a:avLst/>
            <a:gdLst>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45173"/>
              <a:gd name="connsiteY0" fmla="*/ 70339 h 1450731"/>
              <a:gd name="connsiteX1" fmla="*/ 945173 w 945173"/>
              <a:gd name="connsiteY1" fmla="*/ 0 h 1450731"/>
              <a:gd name="connsiteX2" fmla="*/ 945173 w 945173"/>
              <a:gd name="connsiteY2" fmla="*/ 1450731 h 1450731"/>
              <a:gd name="connsiteX3" fmla="*/ 0 w 945173"/>
              <a:gd name="connsiteY3" fmla="*/ 70339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29054"/>
              <a:gd name="connsiteY0" fmla="*/ 1222 h 1450731"/>
              <a:gd name="connsiteX1" fmla="*/ 929054 w 929054"/>
              <a:gd name="connsiteY1" fmla="*/ 0 h 1450731"/>
              <a:gd name="connsiteX2" fmla="*/ 929054 w 929054"/>
              <a:gd name="connsiteY2" fmla="*/ 1450731 h 1450731"/>
              <a:gd name="connsiteX3" fmla="*/ 0 w 929054"/>
              <a:gd name="connsiteY3" fmla="*/ 1222 h 1450731"/>
              <a:gd name="connsiteX0" fmla="*/ 0 w 951279"/>
              <a:gd name="connsiteY0" fmla="*/ 0 h 1452684"/>
              <a:gd name="connsiteX1" fmla="*/ 951279 w 951279"/>
              <a:gd name="connsiteY1" fmla="*/ 1953 h 1452684"/>
              <a:gd name="connsiteX2" fmla="*/ 951279 w 951279"/>
              <a:gd name="connsiteY2" fmla="*/ 1452684 h 1452684"/>
              <a:gd name="connsiteX3" fmla="*/ 0 w 951279"/>
              <a:gd name="connsiteY3" fmla="*/ 0 h 1452684"/>
            </a:gdLst>
            <a:ahLst/>
            <a:cxnLst>
              <a:cxn ang="0">
                <a:pos x="connsiteX0" y="connsiteY0"/>
              </a:cxn>
              <a:cxn ang="0">
                <a:pos x="connsiteX1" y="connsiteY1"/>
              </a:cxn>
              <a:cxn ang="0">
                <a:pos x="connsiteX2" y="connsiteY2"/>
              </a:cxn>
              <a:cxn ang="0">
                <a:pos x="connsiteX3" y="connsiteY3"/>
              </a:cxn>
            </a:cxnLst>
            <a:rect l="l" t="t" r="r" b="b"/>
            <a:pathLst>
              <a:path w="951279" h="1452684">
                <a:moveTo>
                  <a:pt x="0" y="0"/>
                </a:moveTo>
                <a:lnTo>
                  <a:pt x="951279" y="1953"/>
                </a:lnTo>
                <a:lnTo>
                  <a:pt x="951279" y="1452684"/>
                </a:lnTo>
                <a:cubicBezTo>
                  <a:pt x="844305" y="54708"/>
                  <a:pt x="98181" y="17584"/>
                  <a:pt x="0" y="0"/>
                </a:cubicBezTo>
                <a:close/>
              </a:path>
            </a:pathLst>
          </a:custGeom>
          <a:gradFill>
            <a:gsLst>
              <a:gs pos="100000">
                <a:schemeClr val="accent2"/>
              </a:gs>
              <a:gs pos="33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1356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CC5-642D-7042-8D98-334795A8E99E}"/>
              </a:ext>
            </a:extLst>
          </p:cNvPr>
          <p:cNvSpPr>
            <a:spLocks noGrp="1"/>
          </p:cNvSpPr>
          <p:nvPr>
            <p:ph type="title" hasCustomPrompt="1"/>
          </p:nvPr>
        </p:nvSpPr>
        <p:spPr>
          <a:xfrm>
            <a:off x="838200" y="365125"/>
            <a:ext cx="92412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4FA65D-852A-BC43-BD9A-1F944666F4F3}"/>
              </a:ext>
            </a:extLst>
          </p:cNvPr>
          <p:cNvSpPr>
            <a:spLocks noGrp="1"/>
          </p:cNvSpPr>
          <p:nvPr>
            <p:ph idx="1"/>
          </p:nvPr>
        </p:nvSpPr>
        <p:spPr>
          <a:xfrm>
            <a:off x="838200" y="2358189"/>
            <a:ext cx="10515600" cy="3818774"/>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713DD51D-703F-E84F-9CF8-0EEF095BDC17}"/>
              </a:ext>
            </a:extLst>
          </p:cNvPr>
          <p:cNvSpPr>
            <a:spLocks noGrp="1"/>
          </p:cNvSpPr>
          <p:nvPr>
            <p:ph type="body" idx="12" hasCustomPrompt="1"/>
          </p:nvPr>
        </p:nvSpPr>
        <p:spPr>
          <a:xfrm>
            <a:off x="838199" y="1777742"/>
            <a:ext cx="10515599" cy="493393"/>
          </a:xfrm>
        </p:spPr>
        <p:txBody>
          <a:bodyPr anchor="b"/>
          <a:lstStyle>
            <a:lvl1pPr marL="0" indent="0">
              <a:buNone/>
              <a:defRPr sz="2400" b="0" i="0">
                <a:solidFill>
                  <a:schemeClr val="accent1"/>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8728BDDE-D60C-0443-88CC-E2B73442A227}"/>
              </a:ext>
            </a:extLst>
          </p:cNvPr>
          <p:cNvSpPr>
            <a:spLocks noGrp="1"/>
          </p:cNvSpPr>
          <p:nvPr>
            <p:ph type="sldNum" sz="quarter" idx="4"/>
          </p:nvPr>
        </p:nvSpPr>
        <p:spPr>
          <a:xfrm>
            <a:off x="838200" y="6218364"/>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B5C335F-0267-514F-9C36-1031A9B1ECA1}" type="slidenum">
              <a:rPr lang="en-US" smtClean="0"/>
              <a:pPr/>
              <a:t>‹#›</a:t>
            </a:fld>
            <a:endParaRPr lang="en-US" dirty="0"/>
          </a:p>
        </p:txBody>
      </p:sp>
      <p:sp>
        <p:nvSpPr>
          <p:cNvPr id="7" name="Freeform 6">
            <a:extLst>
              <a:ext uri="{FF2B5EF4-FFF2-40B4-BE49-F238E27FC236}">
                <a16:creationId xmlns:a16="http://schemas.microsoft.com/office/drawing/2014/main" id="{A4518B71-D1CB-2441-B807-213CA87E883A}"/>
              </a:ext>
            </a:extLst>
          </p:cNvPr>
          <p:cNvSpPr/>
          <p:nvPr userDrawn="1"/>
        </p:nvSpPr>
        <p:spPr>
          <a:xfrm rot="10800000" flipH="1">
            <a:off x="11240720" y="5405316"/>
            <a:ext cx="951279" cy="1452684"/>
          </a:xfrm>
          <a:custGeom>
            <a:avLst/>
            <a:gdLst>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27589"/>
              <a:gd name="connsiteY0" fmla="*/ 0 h 1450731"/>
              <a:gd name="connsiteX1" fmla="*/ 927589 w 927589"/>
              <a:gd name="connsiteY1" fmla="*/ 0 h 1450731"/>
              <a:gd name="connsiteX2" fmla="*/ 927589 w 927589"/>
              <a:gd name="connsiteY2" fmla="*/ 1450731 h 1450731"/>
              <a:gd name="connsiteX3" fmla="*/ 0 w 927589"/>
              <a:gd name="connsiteY3" fmla="*/ 0 h 1450731"/>
              <a:gd name="connsiteX0" fmla="*/ 0 w 945173"/>
              <a:gd name="connsiteY0" fmla="*/ 70339 h 1450731"/>
              <a:gd name="connsiteX1" fmla="*/ 945173 w 945173"/>
              <a:gd name="connsiteY1" fmla="*/ 0 h 1450731"/>
              <a:gd name="connsiteX2" fmla="*/ 945173 w 945173"/>
              <a:gd name="connsiteY2" fmla="*/ 1450731 h 1450731"/>
              <a:gd name="connsiteX3" fmla="*/ 0 w 945173"/>
              <a:gd name="connsiteY3" fmla="*/ 70339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10004"/>
              <a:gd name="connsiteY0" fmla="*/ 4397 h 1450731"/>
              <a:gd name="connsiteX1" fmla="*/ 910004 w 910004"/>
              <a:gd name="connsiteY1" fmla="*/ 0 h 1450731"/>
              <a:gd name="connsiteX2" fmla="*/ 910004 w 910004"/>
              <a:gd name="connsiteY2" fmla="*/ 1450731 h 1450731"/>
              <a:gd name="connsiteX3" fmla="*/ 0 w 910004"/>
              <a:gd name="connsiteY3" fmla="*/ 4397 h 1450731"/>
              <a:gd name="connsiteX0" fmla="*/ 0 w 929054"/>
              <a:gd name="connsiteY0" fmla="*/ 1222 h 1450731"/>
              <a:gd name="connsiteX1" fmla="*/ 929054 w 929054"/>
              <a:gd name="connsiteY1" fmla="*/ 0 h 1450731"/>
              <a:gd name="connsiteX2" fmla="*/ 929054 w 929054"/>
              <a:gd name="connsiteY2" fmla="*/ 1450731 h 1450731"/>
              <a:gd name="connsiteX3" fmla="*/ 0 w 929054"/>
              <a:gd name="connsiteY3" fmla="*/ 1222 h 1450731"/>
              <a:gd name="connsiteX0" fmla="*/ 0 w 951279"/>
              <a:gd name="connsiteY0" fmla="*/ 0 h 1452684"/>
              <a:gd name="connsiteX1" fmla="*/ 951279 w 951279"/>
              <a:gd name="connsiteY1" fmla="*/ 1953 h 1452684"/>
              <a:gd name="connsiteX2" fmla="*/ 951279 w 951279"/>
              <a:gd name="connsiteY2" fmla="*/ 1452684 h 1452684"/>
              <a:gd name="connsiteX3" fmla="*/ 0 w 951279"/>
              <a:gd name="connsiteY3" fmla="*/ 0 h 1452684"/>
            </a:gdLst>
            <a:ahLst/>
            <a:cxnLst>
              <a:cxn ang="0">
                <a:pos x="connsiteX0" y="connsiteY0"/>
              </a:cxn>
              <a:cxn ang="0">
                <a:pos x="connsiteX1" y="connsiteY1"/>
              </a:cxn>
              <a:cxn ang="0">
                <a:pos x="connsiteX2" y="connsiteY2"/>
              </a:cxn>
              <a:cxn ang="0">
                <a:pos x="connsiteX3" y="connsiteY3"/>
              </a:cxn>
            </a:cxnLst>
            <a:rect l="l" t="t" r="r" b="b"/>
            <a:pathLst>
              <a:path w="951279" h="1452684">
                <a:moveTo>
                  <a:pt x="0" y="0"/>
                </a:moveTo>
                <a:lnTo>
                  <a:pt x="951279" y="1953"/>
                </a:lnTo>
                <a:lnTo>
                  <a:pt x="951279" y="1452684"/>
                </a:lnTo>
                <a:cubicBezTo>
                  <a:pt x="844305" y="54708"/>
                  <a:pt x="98181" y="17584"/>
                  <a:pt x="0" y="0"/>
                </a:cubicBezTo>
                <a:close/>
              </a:path>
            </a:pathLst>
          </a:custGeom>
          <a:gradFill>
            <a:gsLst>
              <a:gs pos="100000">
                <a:schemeClr val="accent2"/>
              </a:gs>
              <a:gs pos="33000">
                <a:schemeClr val="accent1">
                  <a:lumMod val="75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4878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Headlin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47F2399-19DA-CA47-8BCE-4E704D7FFBB4}"/>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
        <p:nvSpPr>
          <p:cNvPr id="5" name="Text Placeholder 2">
            <a:extLst>
              <a:ext uri="{FF2B5EF4-FFF2-40B4-BE49-F238E27FC236}">
                <a16:creationId xmlns:a16="http://schemas.microsoft.com/office/drawing/2014/main" id="{A4C60AA2-7DA3-DC47-9E31-59A253E00F4B}"/>
              </a:ext>
            </a:extLst>
          </p:cNvPr>
          <p:cNvSpPr>
            <a:spLocks noGrp="1"/>
          </p:cNvSpPr>
          <p:nvPr>
            <p:ph idx="1" hasCustomPrompt="1"/>
          </p:nvPr>
        </p:nvSpPr>
        <p:spPr>
          <a:xfrm>
            <a:off x="434672" y="1218560"/>
            <a:ext cx="11036411" cy="4942898"/>
          </a:xfrm>
          <a:prstGeom prst="rect">
            <a:avLst/>
          </a:prstGeom>
        </p:spPr>
        <p:txBody>
          <a:bodyPr vert="horz" lIns="91440" tIns="45720" rIns="91440" bIns="45720" rtlCol="0">
            <a:normAutofit/>
          </a:bodyPr>
          <a:lstStyle/>
          <a:p>
            <a:pPr lvl="0"/>
            <a:r>
              <a:rPr lang="en-US" dirty="0"/>
              <a:t>Click to edit text</a:t>
            </a:r>
          </a:p>
        </p:txBody>
      </p:sp>
    </p:spTree>
    <p:extLst>
      <p:ext uri="{BB962C8B-B14F-4D97-AF65-F5344CB8AC3E}">
        <p14:creationId xmlns:p14="http://schemas.microsoft.com/office/powerpoint/2010/main" val="3433166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553DC95-83B0-2F4C-AF9B-78926B9345A3}"/>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Tree>
    <p:extLst>
      <p:ext uri="{BB962C8B-B14F-4D97-AF65-F5344CB8AC3E}">
        <p14:creationId xmlns:p14="http://schemas.microsoft.com/office/powerpoint/2010/main" val="228350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lternat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EBD1375-0C49-3240-A7D2-EC0A2A81C3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2410"/>
            <a:ext cx="12192001" cy="6870410"/>
          </a:xfrm>
          <a:prstGeom prst="rect">
            <a:avLst/>
          </a:prstGeom>
        </p:spPr>
      </p:pic>
      <p:sp>
        <p:nvSpPr>
          <p:cNvPr id="23" name="Rectangle 22">
            <a:extLst>
              <a:ext uri="{FF2B5EF4-FFF2-40B4-BE49-F238E27FC236}">
                <a16:creationId xmlns:a16="http://schemas.microsoft.com/office/drawing/2014/main" id="{7BAAFFE4-EEDE-D948-9C97-B3B9A736F095}"/>
              </a:ext>
            </a:extLst>
          </p:cNvPr>
          <p:cNvSpPr/>
          <p:nvPr userDrawn="1"/>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a typeface="Lato" panose="020F0502020204030203"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257829EF-6737-B445-B96F-C1E0F78C3493}"/>
              </a:ext>
            </a:extLst>
          </p:cNvPr>
          <p:cNvCxnSpPr>
            <a:cxnSpLocks/>
          </p:cNvCxnSpPr>
          <p:nvPr userDrawn="1"/>
        </p:nvCxnSpPr>
        <p:spPr>
          <a:xfrm>
            <a:off x="747304" y="4114229"/>
            <a:ext cx="66334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1E7703-EF20-0E42-90EE-1E8DAB5AEB7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98057" y="528279"/>
            <a:ext cx="1453063" cy="619272"/>
          </a:xfrm>
          <a:prstGeom prst="rect">
            <a:avLst/>
          </a:prstGeom>
        </p:spPr>
      </p:pic>
      <p:sp>
        <p:nvSpPr>
          <p:cNvPr id="26" name="Subtitle 2">
            <a:extLst>
              <a:ext uri="{FF2B5EF4-FFF2-40B4-BE49-F238E27FC236}">
                <a16:creationId xmlns:a16="http://schemas.microsoft.com/office/drawing/2014/main" id="{195B120C-108F-3545-99A0-8BF437FBCA74}"/>
              </a:ext>
            </a:extLst>
          </p:cNvPr>
          <p:cNvSpPr>
            <a:spLocks noGrp="1"/>
          </p:cNvSpPr>
          <p:nvPr>
            <p:ph type="subTitle" idx="1" hasCustomPrompt="1"/>
          </p:nvPr>
        </p:nvSpPr>
        <p:spPr>
          <a:xfrm>
            <a:off x="747303" y="5552305"/>
            <a:ext cx="9144000" cy="418576"/>
          </a:xfrm>
        </p:spPr>
        <p:txBody>
          <a:bodyPr anchor="ctr">
            <a:normAutofit/>
          </a:bodyPr>
          <a:lstStyle>
            <a:lvl1pPr marL="0" marR="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sz="1800" b="0" i="0" baseline="0">
                <a:solidFill>
                  <a:schemeClr val="bg1"/>
                </a:solidFill>
                <a:latin typeface="+mn-lt"/>
                <a:ea typeface="Helvetica Neue" panose="02000503000000020004" pitchFamily="2" charset="0"/>
                <a:cs typeface="Calibri" panose="020F050202020403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pPr marL="0" marR="0" lvl="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Subtitle (18pt)</a:t>
            </a:r>
          </a:p>
        </p:txBody>
      </p:sp>
      <p:sp>
        <p:nvSpPr>
          <p:cNvPr id="27" name="Text Placeholder 19">
            <a:extLst>
              <a:ext uri="{FF2B5EF4-FFF2-40B4-BE49-F238E27FC236}">
                <a16:creationId xmlns:a16="http://schemas.microsoft.com/office/drawing/2014/main" id="{D6DD5FB1-2806-6B49-9742-A3D5D03BD18A}"/>
              </a:ext>
            </a:extLst>
          </p:cNvPr>
          <p:cNvSpPr>
            <a:spLocks noGrp="1"/>
          </p:cNvSpPr>
          <p:nvPr>
            <p:ph type="body" sz="quarter" idx="13" hasCustomPrompt="1"/>
          </p:nvPr>
        </p:nvSpPr>
        <p:spPr>
          <a:xfrm>
            <a:off x="747303" y="5994837"/>
            <a:ext cx="9144000" cy="419100"/>
          </a:xfrm>
        </p:spPr>
        <p:txBody>
          <a:bodyPr>
            <a:noAutofit/>
          </a:bodyPr>
          <a:lstStyle>
            <a:lvl1pPr marL="0" marR="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sz="1500" b="0" i="1" baseline="0">
                <a:solidFill>
                  <a:schemeClr val="bg1"/>
                </a:solidFill>
                <a:latin typeface="+mn-lt"/>
                <a:ea typeface="Helvetica Neue" panose="02000503000000020004" pitchFamily="2" charset="0"/>
                <a:cs typeface="Calibri" panose="020F0502020204030204" pitchFamily="34" charset="0"/>
              </a:defRPr>
            </a:lvl1pPr>
          </a:lstStyle>
          <a:p>
            <a:pPr marL="0" marR="0" lvl="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Date Using Format: January 5th, 2017 (18pt)</a:t>
            </a:r>
          </a:p>
        </p:txBody>
      </p:sp>
      <p:sp>
        <p:nvSpPr>
          <p:cNvPr id="28" name="Title 6">
            <a:extLst>
              <a:ext uri="{FF2B5EF4-FFF2-40B4-BE49-F238E27FC236}">
                <a16:creationId xmlns:a16="http://schemas.microsoft.com/office/drawing/2014/main" id="{DF958DA8-F815-EF46-9D01-067274F753E4}"/>
              </a:ext>
            </a:extLst>
          </p:cNvPr>
          <p:cNvSpPr>
            <a:spLocks noGrp="1"/>
          </p:cNvSpPr>
          <p:nvPr>
            <p:ph type="title" hasCustomPrompt="1"/>
          </p:nvPr>
        </p:nvSpPr>
        <p:spPr>
          <a:xfrm>
            <a:off x="747303" y="4375894"/>
            <a:ext cx="10515600" cy="1021453"/>
          </a:xfrm>
        </p:spPr>
        <p:txBody>
          <a:bodyPr>
            <a:normAutofit/>
          </a:bodyPr>
          <a:lstStyle>
            <a:lvl1pPr>
              <a:defRPr sz="3000" b="1" i="0">
                <a:solidFill>
                  <a:schemeClr val="bg1"/>
                </a:solidFill>
                <a:latin typeface="+mj-lt"/>
                <a:ea typeface="Helvetica Neue" panose="02000503000000020004" pitchFamily="2"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05515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47F2399-19DA-CA47-8BCE-4E704D7FFBB4}"/>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
        <p:nvSpPr>
          <p:cNvPr id="5" name="Text Placeholder 2">
            <a:extLst>
              <a:ext uri="{FF2B5EF4-FFF2-40B4-BE49-F238E27FC236}">
                <a16:creationId xmlns:a16="http://schemas.microsoft.com/office/drawing/2014/main" id="{A4C60AA2-7DA3-DC47-9E31-59A253E00F4B}"/>
              </a:ext>
            </a:extLst>
          </p:cNvPr>
          <p:cNvSpPr>
            <a:spLocks noGrp="1"/>
          </p:cNvSpPr>
          <p:nvPr>
            <p:ph idx="1" hasCustomPrompt="1"/>
          </p:nvPr>
        </p:nvSpPr>
        <p:spPr>
          <a:xfrm>
            <a:off x="434672" y="1218560"/>
            <a:ext cx="11036411" cy="4942898"/>
          </a:xfrm>
          <a:prstGeom prst="rect">
            <a:avLst/>
          </a:prstGeom>
        </p:spPr>
        <p:txBody>
          <a:bodyPr vert="horz" lIns="91440" tIns="45720" rIns="91440" bIns="45720" rtlCol="0">
            <a:normAutofit/>
          </a:bodyPr>
          <a:lstStyle/>
          <a:p>
            <a:pPr lvl="0"/>
            <a:r>
              <a:rPr lang="en-US" dirty="0"/>
              <a:t>Click to edit text</a:t>
            </a:r>
          </a:p>
        </p:txBody>
      </p:sp>
    </p:spTree>
    <p:extLst>
      <p:ext uri="{BB962C8B-B14F-4D97-AF65-F5344CB8AC3E}">
        <p14:creationId xmlns:p14="http://schemas.microsoft.com/office/powerpoint/2010/main" val="130469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Headline with Takeaway">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9389671B-B293-8441-A472-BB95CA908F81}"/>
              </a:ext>
            </a:extLst>
          </p:cNvPr>
          <p:cNvSpPr>
            <a:spLocks noGrp="1"/>
          </p:cNvSpPr>
          <p:nvPr>
            <p:ph sz="quarter" idx="10" hasCustomPrompt="1"/>
          </p:nvPr>
        </p:nvSpPr>
        <p:spPr>
          <a:xfrm>
            <a:off x="0" y="5897290"/>
            <a:ext cx="12192000" cy="666643"/>
          </a:xfrm>
          <a:solidFill>
            <a:schemeClr val="bg2"/>
          </a:solidFill>
        </p:spPr>
        <p:txBody>
          <a:bodyPr anchor="ctr" anchorCtr="0">
            <a:normAutofit/>
          </a:bodyPr>
          <a:lstStyle>
            <a:lvl1pPr marL="0" indent="0" algn="ctr">
              <a:lnSpc>
                <a:spcPct val="100000"/>
              </a:lnSpc>
              <a:spcBef>
                <a:spcPts val="0"/>
              </a:spcBef>
              <a:buNone/>
              <a:defRPr sz="2000" b="1" i="1">
                <a:solidFill>
                  <a:sysClr val="windowText" lastClr="000000"/>
                </a:solidFill>
              </a:defRPr>
            </a:lvl1pPr>
          </a:lstStyle>
          <a:p>
            <a:pPr lvl="0"/>
            <a:r>
              <a:rPr lang="en-US" dirty="0"/>
              <a:t>Click to edit takeaway</a:t>
            </a:r>
          </a:p>
        </p:txBody>
      </p:sp>
      <p:sp>
        <p:nvSpPr>
          <p:cNvPr id="7" name="Title Placeholder 1">
            <a:extLst>
              <a:ext uri="{FF2B5EF4-FFF2-40B4-BE49-F238E27FC236}">
                <a16:creationId xmlns:a16="http://schemas.microsoft.com/office/drawing/2014/main" id="{DA31C150-49BE-6247-B1D6-B33E001C80A4}"/>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
        <p:nvSpPr>
          <p:cNvPr id="8" name="Text Placeholder 2">
            <a:extLst>
              <a:ext uri="{FF2B5EF4-FFF2-40B4-BE49-F238E27FC236}">
                <a16:creationId xmlns:a16="http://schemas.microsoft.com/office/drawing/2014/main" id="{4E3F807F-D74D-7246-86A6-89AEA4C6B521}"/>
              </a:ext>
            </a:extLst>
          </p:cNvPr>
          <p:cNvSpPr>
            <a:spLocks noGrp="1"/>
          </p:cNvSpPr>
          <p:nvPr>
            <p:ph idx="1" hasCustomPrompt="1"/>
          </p:nvPr>
        </p:nvSpPr>
        <p:spPr>
          <a:xfrm>
            <a:off x="434672" y="1218561"/>
            <a:ext cx="11036411" cy="4479713"/>
          </a:xfrm>
          <a:prstGeom prst="rect">
            <a:avLst/>
          </a:prstGeom>
        </p:spPr>
        <p:txBody>
          <a:bodyPr vert="horz" lIns="91440" tIns="45720" rIns="91440" bIns="45720" rtlCol="0">
            <a:normAutofit/>
          </a:bodyPr>
          <a:lstStyle/>
          <a:p>
            <a:pPr lvl="0"/>
            <a:r>
              <a:rPr lang="en-US" dirty="0"/>
              <a:t>Click to edit text</a:t>
            </a:r>
          </a:p>
        </p:txBody>
      </p:sp>
    </p:spTree>
    <p:extLst>
      <p:ext uri="{BB962C8B-B14F-4D97-AF65-F5344CB8AC3E}">
        <p14:creationId xmlns:p14="http://schemas.microsoft.com/office/powerpoint/2010/main" val="295326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ual Headlin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DAC38-A7B1-7744-BA15-D969AFF1CCA0}"/>
              </a:ext>
            </a:extLst>
          </p:cNvPr>
          <p:cNvSpPr>
            <a:spLocks noGrp="1"/>
          </p:cNvSpPr>
          <p:nvPr>
            <p:ph type="title" hasCustomPrompt="1"/>
          </p:nvPr>
        </p:nvSpPr>
        <p:spPr>
          <a:xfrm>
            <a:off x="454210" y="61940"/>
            <a:ext cx="9818876" cy="546755"/>
          </a:xfrm>
        </p:spPr>
        <p:txBody>
          <a:bodyPr>
            <a:normAutofit/>
          </a:bodyPr>
          <a:lstStyle>
            <a:lvl1pPr>
              <a:defRPr sz="2800"/>
            </a:lvl1pPr>
          </a:lstStyle>
          <a:p>
            <a:r>
              <a:rPr lang="en-US" dirty="0"/>
              <a:t>Click to add primary title (28pt)</a:t>
            </a:r>
          </a:p>
        </p:txBody>
      </p:sp>
      <p:sp>
        <p:nvSpPr>
          <p:cNvPr id="6" name="Text Placeholder 3">
            <a:extLst>
              <a:ext uri="{FF2B5EF4-FFF2-40B4-BE49-F238E27FC236}">
                <a16:creationId xmlns:a16="http://schemas.microsoft.com/office/drawing/2014/main" id="{42CBA7F6-EA0F-2F48-A92C-AD6DBF62A4AE}"/>
              </a:ext>
            </a:extLst>
          </p:cNvPr>
          <p:cNvSpPr>
            <a:spLocks noGrp="1"/>
          </p:cNvSpPr>
          <p:nvPr>
            <p:ph type="body" sz="quarter" idx="13" hasCustomPrompt="1"/>
          </p:nvPr>
        </p:nvSpPr>
        <p:spPr>
          <a:xfrm>
            <a:off x="454210" y="578932"/>
            <a:ext cx="9818876" cy="377825"/>
          </a:xfrm>
        </p:spPr>
        <p:txBody>
          <a:bodyPr>
            <a:noAutofit/>
          </a:bodyPr>
          <a:lstStyle>
            <a:lvl1pPr marL="0" indent="0">
              <a:lnSpc>
                <a:spcPct val="100000"/>
              </a:lnSpc>
              <a:spcBef>
                <a:spcPts val="0"/>
              </a:spcBef>
              <a:buNone/>
              <a:defRPr sz="2200" i="1">
                <a:solidFill>
                  <a:schemeClr val="bg1"/>
                </a:solidFill>
              </a:defRPr>
            </a:lvl1pPr>
          </a:lstStyle>
          <a:p>
            <a:r>
              <a:rPr lang="en-US" dirty="0"/>
              <a:t>Click to added secondary title (22pt)</a:t>
            </a:r>
          </a:p>
        </p:txBody>
      </p:sp>
      <p:sp>
        <p:nvSpPr>
          <p:cNvPr id="8" name="Text Placeholder 2">
            <a:extLst>
              <a:ext uri="{FF2B5EF4-FFF2-40B4-BE49-F238E27FC236}">
                <a16:creationId xmlns:a16="http://schemas.microsoft.com/office/drawing/2014/main" id="{184035D5-3B18-9B4A-9AAD-9DB82004FF04}"/>
              </a:ext>
            </a:extLst>
          </p:cNvPr>
          <p:cNvSpPr>
            <a:spLocks noGrp="1"/>
          </p:cNvSpPr>
          <p:nvPr>
            <p:ph idx="1" hasCustomPrompt="1"/>
          </p:nvPr>
        </p:nvSpPr>
        <p:spPr>
          <a:xfrm>
            <a:off x="434672" y="1218560"/>
            <a:ext cx="11036411" cy="4942898"/>
          </a:xfrm>
          <a:prstGeom prst="rect">
            <a:avLst/>
          </a:prstGeom>
        </p:spPr>
        <p:txBody>
          <a:bodyPr vert="horz" lIns="91440" tIns="45720" rIns="91440" bIns="45720" rtlCol="0">
            <a:normAutofit/>
          </a:bodyPr>
          <a:lstStyle/>
          <a:p>
            <a:pPr lvl="0"/>
            <a:r>
              <a:rPr lang="en-US" dirty="0"/>
              <a:t>Click to edit text</a:t>
            </a:r>
          </a:p>
        </p:txBody>
      </p:sp>
    </p:spTree>
    <p:extLst>
      <p:ext uri="{BB962C8B-B14F-4D97-AF65-F5344CB8AC3E}">
        <p14:creationId xmlns:p14="http://schemas.microsoft.com/office/powerpoint/2010/main" val="373276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9EC8B-8B3E-4AAC-9FEE-0BBDF31B6646}" type="datetime1">
              <a:rPr lang="en-US" smtClean="0"/>
              <a:t>5/27/2020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09671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al Headline with Takeaway">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E114DBB-E3B5-FC48-B684-C2CD8E8F4207}"/>
              </a:ext>
            </a:extLst>
          </p:cNvPr>
          <p:cNvSpPr>
            <a:spLocks noGrp="1"/>
          </p:cNvSpPr>
          <p:nvPr>
            <p:ph type="title" hasCustomPrompt="1"/>
          </p:nvPr>
        </p:nvSpPr>
        <p:spPr>
          <a:xfrm>
            <a:off x="454210" y="61940"/>
            <a:ext cx="9818876" cy="546755"/>
          </a:xfrm>
        </p:spPr>
        <p:txBody>
          <a:bodyPr>
            <a:normAutofit/>
          </a:bodyPr>
          <a:lstStyle>
            <a:lvl1pPr>
              <a:defRPr sz="2800"/>
            </a:lvl1pPr>
          </a:lstStyle>
          <a:p>
            <a:r>
              <a:rPr lang="en-US" dirty="0"/>
              <a:t>Click to add primary title (28pt)</a:t>
            </a:r>
          </a:p>
        </p:txBody>
      </p:sp>
      <p:sp>
        <p:nvSpPr>
          <p:cNvPr id="9" name="Text Placeholder 3">
            <a:extLst>
              <a:ext uri="{FF2B5EF4-FFF2-40B4-BE49-F238E27FC236}">
                <a16:creationId xmlns:a16="http://schemas.microsoft.com/office/drawing/2014/main" id="{EA8A5255-ABDD-6F4E-A97F-430B5A7F7BF1}"/>
              </a:ext>
            </a:extLst>
          </p:cNvPr>
          <p:cNvSpPr>
            <a:spLocks noGrp="1"/>
          </p:cNvSpPr>
          <p:nvPr>
            <p:ph type="body" sz="quarter" idx="13" hasCustomPrompt="1"/>
          </p:nvPr>
        </p:nvSpPr>
        <p:spPr>
          <a:xfrm>
            <a:off x="454210" y="578932"/>
            <a:ext cx="9818876" cy="377825"/>
          </a:xfrm>
        </p:spPr>
        <p:txBody>
          <a:bodyPr>
            <a:noAutofit/>
          </a:bodyPr>
          <a:lstStyle>
            <a:lvl1pPr marL="0" indent="0">
              <a:lnSpc>
                <a:spcPct val="100000"/>
              </a:lnSpc>
              <a:spcBef>
                <a:spcPts val="0"/>
              </a:spcBef>
              <a:buNone/>
              <a:defRPr sz="2200" i="1">
                <a:solidFill>
                  <a:schemeClr val="bg1"/>
                </a:solidFill>
              </a:defRPr>
            </a:lvl1pPr>
          </a:lstStyle>
          <a:p>
            <a:r>
              <a:rPr lang="en-US" dirty="0"/>
              <a:t>Click to added secondary title (22pt)</a:t>
            </a:r>
          </a:p>
        </p:txBody>
      </p:sp>
      <p:sp>
        <p:nvSpPr>
          <p:cNvPr id="6" name="Text Placeholder 2">
            <a:extLst>
              <a:ext uri="{FF2B5EF4-FFF2-40B4-BE49-F238E27FC236}">
                <a16:creationId xmlns:a16="http://schemas.microsoft.com/office/drawing/2014/main" id="{5C05EA72-3C6E-8A4D-8182-603743E15F7A}"/>
              </a:ext>
            </a:extLst>
          </p:cNvPr>
          <p:cNvSpPr>
            <a:spLocks noGrp="1"/>
          </p:cNvSpPr>
          <p:nvPr>
            <p:ph idx="1" hasCustomPrompt="1"/>
          </p:nvPr>
        </p:nvSpPr>
        <p:spPr>
          <a:xfrm>
            <a:off x="434672" y="1218560"/>
            <a:ext cx="11036411" cy="4457411"/>
          </a:xfrm>
          <a:prstGeom prst="rect">
            <a:avLst/>
          </a:prstGeom>
        </p:spPr>
        <p:txBody>
          <a:bodyPr vert="horz" lIns="91440" tIns="45720" rIns="91440" bIns="45720" rtlCol="0">
            <a:normAutofit/>
          </a:bodyPr>
          <a:lstStyle/>
          <a:p>
            <a:pPr lvl="0"/>
            <a:r>
              <a:rPr lang="en-US" dirty="0"/>
              <a:t>Click to edit text</a:t>
            </a:r>
          </a:p>
        </p:txBody>
      </p:sp>
      <p:sp>
        <p:nvSpPr>
          <p:cNvPr id="7" name="Content Placeholder 7">
            <a:extLst>
              <a:ext uri="{FF2B5EF4-FFF2-40B4-BE49-F238E27FC236}">
                <a16:creationId xmlns:a16="http://schemas.microsoft.com/office/drawing/2014/main" id="{7CE4525E-18D3-B34B-9415-73AF139C4B71}"/>
              </a:ext>
            </a:extLst>
          </p:cNvPr>
          <p:cNvSpPr>
            <a:spLocks noGrp="1"/>
          </p:cNvSpPr>
          <p:nvPr>
            <p:ph sz="quarter" idx="10" hasCustomPrompt="1"/>
          </p:nvPr>
        </p:nvSpPr>
        <p:spPr>
          <a:xfrm>
            <a:off x="0" y="5897290"/>
            <a:ext cx="12192000" cy="666643"/>
          </a:xfrm>
          <a:solidFill>
            <a:schemeClr val="bg2"/>
          </a:solidFill>
        </p:spPr>
        <p:txBody>
          <a:bodyPr anchor="ctr" anchorCtr="0">
            <a:normAutofit/>
          </a:bodyPr>
          <a:lstStyle>
            <a:lvl1pPr marL="0" indent="0" algn="ctr">
              <a:lnSpc>
                <a:spcPct val="100000"/>
              </a:lnSpc>
              <a:spcBef>
                <a:spcPts val="0"/>
              </a:spcBef>
              <a:buNone/>
              <a:defRPr sz="2000" b="1" i="1">
                <a:solidFill>
                  <a:sysClr val="windowText" lastClr="000000"/>
                </a:solidFill>
              </a:defRPr>
            </a:lvl1pPr>
          </a:lstStyle>
          <a:p>
            <a:pPr lvl="0"/>
            <a:r>
              <a:rPr lang="en-US" dirty="0"/>
              <a:t>Click to edit takeaway</a:t>
            </a:r>
          </a:p>
        </p:txBody>
      </p:sp>
    </p:spTree>
    <p:extLst>
      <p:ext uri="{BB962C8B-B14F-4D97-AF65-F5344CB8AC3E}">
        <p14:creationId xmlns:p14="http://schemas.microsoft.com/office/powerpoint/2010/main" val="480226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6665858-CC85-2F48-B586-A2F33E75F1E6}"/>
              </a:ext>
            </a:extLst>
          </p:cNvPr>
          <p:cNvSpPr>
            <a:spLocks noGrp="1"/>
          </p:cNvSpPr>
          <p:nvPr>
            <p:ph type="body" sz="quarter" idx="14" hasCustomPrompt="1"/>
          </p:nvPr>
        </p:nvSpPr>
        <p:spPr>
          <a:xfrm>
            <a:off x="694117" y="1333043"/>
            <a:ext cx="5272411" cy="540257"/>
          </a:xfrm>
          <a:prstGeom prst="rect">
            <a:avLst/>
          </a:prstGeom>
          <a:solidFill>
            <a:schemeClr val="accent1"/>
          </a:solidFill>
        </p:spPr>
        <p:txBody>
          <a:bodyPr anchor="ctr" anchorCtr="0"/>
          <a:lstStyle>
            <a:lvl1pPr marL="0" indent="0" algn="l">
              <a:lnSpc>
                <a:spcPct val="100000"/>
              </a:lnSpc>
              <a:spcBef>
                <a:spcPts val="0"/>
              </a:spcBef>
              <a:buNone/>
              <a:defRPr b="1">
                <a:solidFill>
                  <a:schemeClr val="bg1"/>
                </a:solidFill>
              </a:defRPr>
            </a:lvl1pPr>
          </a:lstStyle>
          <a:p>
            <a:r>
              <a:rPr lang="en-US" dirty="0"/>
              <a:t>Column 1 Title</a:t>
            </a:r>
          </a:p>
        </p:txBody>
      </p:sp>
      <p:sp>
        <p:nvSpPr>
          <p:cNvPr id="6" name="Text Placeholder 3">
            <a:extLst>
              <a:ext uri="{FF2B5EF4-FFF2-40B4-BE49-F238E27FC236}">
                <a16:creationId xmlns:a16="http://schemas.microsoft.com/office/drawing/2014/main" id="{4447B4EE-59DD-F541-BB18-01E3439BE8A3}"/>
              </a:ext>
            </a:extLst>
          </p:cNvPr>
          <p:cNvSpPr>
            <a:spLocks noGrp="1"/>
          </p:cNvSpPr>
          <p:nvPr>
            <p:ph type="body" sz="quarter" idx="15" hasCustomPrompt="1"/>
          </p:nvPr>
        </p:nvSpPr>
        <p:spPr>
          <a:xfrm>
            <a:off x="6205416" y="1333043"/>
            <a:ext cx="5272411" cy="540257"/>
          </a:xfrm>
          <a:prstGeom prst="rect">
            <a:avLst/>
          </a:prstGeom>
          <a:solidFill>
            <a:schemeClr val="tx2">
              <a:lumMod val="50000"/>
            </a:schemeClr>
          </a:solidFill>
        </p:spPr>
        <p:txBody>
          <a:bodyPr anchor="ctr" anchorCtr="0"/>
          <a:lstStyle>
            <a:lvl1pPr marL="0" indent="0" algn="l">
              <a:lnSpc>
                <a:spcPct val="100000"/>
              </a:lnSpc>
              <a:spcBef>
                <a:spcPts val="0"/>
              </a:spcBef>
              <a:buNone/>
              <a:defRPr b="1">
                <a:solidFill>
                  <a:schemeClr val="bg1"/>
                </a:solidFill>
              </a:defRPr>
            </a:lvl1pPr>
          </a:lstStyle>
          <a:p>
            <a:r>
              <a:rPr lang="en-US" dirty="0"/>
              <a:t>Column 2 Title</a:t>
            </a:r>
          </a:p>
        </p:txBody>
      </p:sp>
      <p:sp>
        <p:nvSpPr>
          <p:cNvPr id="8" name="Content Placeholder 2">
            <a:extLst>
              <a:ext uri="{FF2B5EF4-FFF2-40B4-BE49-F238E27FC236}">
                <a16:creationId xmlns:a16="http://schemas.microsoft.com/office/drawing/2014/main" id="{44729B95-260B-894B-A078-6ACB0EA940CB}"/>
              </a:ext>
            </a:extLst>
          </p:cNvPr>
          <p:cNvSpPr>
            <a:spLocks noGrp="1"/>
          </p:cNvSpPr>
          <p:nvPr>
            <p:ph idx="1" hasCustomPrompt="1"/>
          </p:nvPr>
        </p:nvSpPr>
        <p:spPr>
          <a:xfrm>
            <a:off x="714175" y="1873300"/>
            <a:ext cx="5252353" cy="4343399"/>
          </a:xfrm>
          <a:prstGeom prst="rect">
            <a:avLst/>
          </a:prstGeom>
          <a:solidFill>
            <a:schemeClr val="bg1">
              <a:lumMod val="95000"/>
            </a:schemeClr>
          </a:solidFill>
        </p:spPr>
        <p:txBody>
          <a:bodyPr tIns="91440" bIns="91440">
            <a:normAutofit/>
          </a:bodyPr>
          <a:lstStyle>
            <a:lvl1pPr>
              <a:defRPr sz="1800"/>
            </a:lvl1pPr>
          </a:lstStyle>
          <a:p>
            <a:r>
              <a:rPr lang="en-US" dirty="0"/>
              <a:t>Click to edit text</a:t>
            </a:r>
          </a:p>
        </p:txBody>
      </p:sp>
      <p:sp>
        <p:nvSpPr>
          <p:cNvPr id="10" name="Content Placeholder 2">
            <a:extLst>
              <a:ext uri="{FF2B5EF4-FFF2-40B4-BE49-F238E27FC236}">
                <a16:creationId xmlns:a16="http://schemas.microsoft.com/office/drawing/2014/main" id="{F3116B6B-7680-814A-8DCC-4AFA04831593}"/>
              </a:ext>
            </a:extLst>
          </p:cNvPr>
          <p:cNvSpPr>
            <a:spLocks noGrp="1"/>
          </p:cNvSpPr>
          <p:nvPr>
            <p:ph idx="16" hasCustomPrompt="1"/>
          </p:nvPr>
        </p:nvSpPr>
        <p:spPr>
          <a:xfrm>
            <a:off x="6205417" y="1873300"/>
            <a:ext cx="5252353" cy="4343399"/>
          </a:xfrm>
          <a:prstGeom prst="rect">
            <a:avLst/>
          </a:prstGeom>
          <a:solidFill>
            <a:schemeClr val="bg1">
              <a:lumMod val="95000"/>
            </a:schemeClr>
          </a:solidFill>
        </p:spPr>
        <p:txBody>
          <a:bodyPr tIns="91440" bIns="91440">
            <a:normAutofit/>
          </a:bodyPr>
          <a:lstStyle>
            <a:lvl1pPr>
              <a:defRPr sz="1800"/>
            </a:lvl1pPr>
          </a:lstStyle>
          <a:p>
            <a:r>
              <a:rPr lang="en-US" dirty="0"/>
              <a:t>Click to edit text</a:t>
            </a:r>
          </a:p>
        </p:txBody>
      </p:sp>
      <p:sp>
        <p:nvSpPr>
          <p:cNvPr id="7" name="Title Placeholder 1">
            <a:extLst>
              <a:ext uri="{FF2B5EF4-FFF2-40B4-BE49-F238E27FC236}">
                <a16:creationId xmlns:a16="http://schemas.microsoft.com/office/drawing/2014/main" id="{356F3018-6240-4147-BEEC-84734A83FC57}"/>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Tree>
    <p:extLst>
      <p:ext uri="{BB962C8B-B14F-4D97-AF65-F5344CB8AC3E}">
        <p14:creationId xmlns:p14="http://schemas.microsoft.com/office/powerpoint/2010/main" val="1419075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553DC95-83B0-2F4C-AF9B-78926B9345A3}"/>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Tree>
    <p:extLst>
      <p:ext uri="{BB962C8B-B14F-4D97-AF65-F5344CB8AC3E}">
        <p14:creationId xmlns:p14="http://schemas.microsoft.com/office/powerpoint/2010/main" val="4243108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1FD6318-513F-9145-82A6-6038C5A01E26}"/>
              </a:ext>
            </a:extLst>
          </p:cNvPr>
          <p:cNvSpPr>
            <a:spLocks noGrp="1"/>
          </p:cNvSpPr>
          <p:nvPr>
            <p:ph type="body" sz="quarter" idx="14" hasCustomPrompt="1"/>
          </p:nvPr>
        </p:nvSpPr>
        <p:spPr>
          <a:xfrm>
            <a:off x="704263" y="2307768"/>
            <a:ext cx="10783476" cy="639763"/>
          </a:xfrm>
          <a:prstGeom prst="rect">
            <a:avLst/>
          </a:prstGeom>
          <a:solidFill>
            <a:schemeClr val="bg1">
              <a:lumMod val="95000"/>
            </a:schemeClr>
          </a:solidFill>
        </p:spPr>
        <p:txBody>
          <a:bodyPr lIns="182880" anchor="ctr" anchorCtr="0"/>
          <a:lstStyle>
            <a:lvl1pPr marL="0" indent="0">
              <a:lnSpc>
                <a:spcPct val="100000"/>
              </a:lnSpc>
              <a:spcBef>
                <a:spcPts val="0"/>
              </a:spcBef>
              <a:buNone/>
              <a:defRPr b="1"/>
            </a:lvl1pPr>
          </a:lstStyle>
          <a:p>
            <a:r>
              <a:rPr lang="en-US" dirty="0"/>
              <a:t>Item 2</a:t>
            </a:r>
          </a:p>
        </p:txBody>
      </p:sp>
      <p:sp>
        <p:nvSpPr>
          <p:cNvPr id="12" name="Text Placeholder 5">
            <a:extLst>
              <a:ext uri="{FF2B5EF4-FFF2-40B4-BE49-F238E27FC236}">
                <a16:creationId xmlns:a16="http://schemas.microsoft.com/office/drawing/2014/main" id="{3ABFBE05-598E-2C44-BA26-B52FD6134466}"/>
              </a:ext>
            </a:extLst>
          </p:cNvPr>
          <p:cNvSpPr>
            <a:spLocks noGrp="1"/>
          </p:cNvSpPr>
          <p:nvPr>
            <p:ph type="body" sz="quarter" idx="19" hasCustomPrompt="1"/>
          </p:nvPr>
        </p:nvSpPr>
        <p:spPr>
          <a:xfrm>
            <a:off x="704263" y="1535829"/>
            <a:ext cx="10783476" cy="639763"/>
          </a:xfrm>
          <a:prstGeom prst="rect">
            <a:avLst/>
          </a:prstGeom>
          <a:solidFill>
            <a:schemeClr val="accent2"/>
          </a:solidFill>
        </p:spPr>
        <p:txBody>
          <a:bodyPr lIns="182880" anchor="ctr" anchorCtr="0"/>
          <a:lstStyle>
            <a:lvl1pPr marL="0" indent="0">
              <a:lnSpc>
                <a:spcPct val="100000"/>
              </a:lnSpc>
              <a:spcBef>
                <a:spcPts val="0"/>
              </a:spcBef>
              <a:buNone/>
              <a:defRPr b="1">
                <a:solidFill>
                  <a:schemeClr val="tx1"/>
                </a:solidFill>
              </a:defRPr>
            </a:lvl1pPr>
          </a:lstStyle>
          <a:p>
            <a:r>
              <a:rPr lang="en-US" dirty="0"/>
              <a:t>Item 1 (Highlight Active Item in Yellow)</a:t>
            </a:r>
          </a:p>
        </p:txBody>
      </p:sp>
      <p:sp>
        <p:nvSpPr>
          <p:cNvPr id="13" name="Text Placeholder 1">
            <a:extLst>
              <a:ext uri="{FF2B5EF4-FFF2-40B4-BE49-F238E27FC236}">
                <a16:creationId xmlns:a16="http://schemas.microsoft.com/office/drawing/2014/main" id="{F3C630AB-EF7A-FA45-8ABA-A5BDC0558ED3}"/>
              </a:ext>
            </a:extLst>
          </p:cNvPr>
          <p:cNvSpPr>
            <a:spLocks noGrp="1"/>
          </p:cNvSpPr>
          <p:nvPr>
            <p:ph type="body" sz="quarter" idx="20" hasCustomPrompt="1"/>
          </p:nvPr>
        </p:nvSpPr>
        <p:spPr>
          <a:xfrm>
            <a:off x="704263" y="3079707"/>
            <a:ext cx="10783476" cy="639763"/>
          </a:xfrm>
          <a:prstGeom prst="rect">
            <a:avLst/>
          </a:prstGeom>
          <a:solidFill>
            <a:schemeClr val="bg1">
              <a:lumMod val="95000"/>
            </a:schemeClr>
          </a:solidFill>
        </p:spPr>
        <p:txBody>
          <a:bodyPr lIns="182880" anchor="ctr" anchorCtr="0"/>
          <a:lstStyle>
            <a:lvl1pPr marL="0" indent="0">
              <a:lnSpc>
                <a:spcPct val="100000"/>
              </a:lnSpc>
              <a:spcBef>
                <a:spcPts val="0"/>
              </a:spcBef>
              <a:buNone/>
              <a:defRPr b="1"/>
            </a:lvl1pPr>
          </a:lstStyle>
          <a:p>
            <a:r>
              <a:rPr lang="en-US" dirty="0"/>
              <a:t>Item 3</a:t>
            </a:r>
          </a:p>
        </p:txBody>
      </p:sp>
      <p:sp>
        <p:nvSpPr>
          <p:cNvPr id="14" name="Text Placeholder 1">
            <a:extLst>
              <a:ext uri="{FF2B5EF4-FFF2-40B4-BE49-F238E27FC236}">
                <a16:creationId xmlns:a16="http://schemas.microsoft.com/office/drawing/2014/main" id="{AC85D7DA-EF04-F340-93F0-ACE7F0CC7EF0}"/>
              </a:ext>
            </a:extLst>
          </p:cNvPr>
          <p:cNvSpPr>
            <a:spLocks noGrp="1"/>
          </p:cNvSpPr>
          <p:nvPr>
            <p:ph type="body" sz="quarter" idx="21" hasCustomPrompt="1"/>
          </p:nvPr>
        </p:nvSpPr>
        <p:spPr>
          <a:xfrm>
            <a:off x="704263" y="3851644"/>
            <a:ext cx="10783476" cy="639763"/>
          </a:xfrm>
          <a:prstGeom prst="rect">
            <a:avLst/>
          </a:prstGeom>
          <a:solidFill>
            <a:schemeClr val="bg1">
              <a:lumMod val="95000"/>
            </a:schemeClr>
          </a:solidFill>
        </p:spPr>
        <p:txBody>
          <a:bodyPr lIns="182880" anchor="ctr" anchorCtr="0"/>
          <a:lstStyle>
            <a:lvl1pPr marL="0" indent="0">
              <a:lnSpc>
                <a:spcPct val="100000"/>
              </a:lnSpc>
              <a:spcBef>
                <a:spcPts val="0"/>
              </a:spcBef>
              <a:buNone/>
              <a:defRPr b="1"/>
            </a:lvl1pPr>
          </a:lstStyle>
          <a:p>
            <a:r>
              <a:rPr lang="en-US" dirty="0"/>
              <a:t>Item 4</a:t>
            </a:r>
          </a:p>
        </p:txBody>
      </p:sp>
      <p:sp>
        <p:nvSpPr>
          <p:cNvPr id="15" name="Text Placeholder 1">
            <a:extLst>
              <a:ext uri="{FF2B5EF4-FFF2-40B4-BE49-F238E27FC236}">
                <a16:creationId xmlns:a16="http://schemas.microsoft.com/office/drawing/2014/main" id="{2B354D32-AC31-5644-8A0D-87578717F22D}"/>
              </a:ext>
            </a:extLst>
          </p:cNvPr>
          <p:cNvSpPr>
            <a:spLocks noGrp="1"/>
          </p:cNvSpPr>
          <p:nvPr>
            <p:ph type="body" sz="quarter" idx="22" hasCustomPrompt="1"/>
          </p:nvPr>
        </p:nvSpPr>
        <p:spPr>
          <a:xfrm>
            <a:off x="704263" y="4623585"/>
            <a:ext cx="10783476" cy="639763"/>
          </a:xfrm>
          <a:prstGeom prst="rect">
            <a:avLst/>
          </a:prstGeom>
          <a:solidFill>
            <a:schemeClr val="bg1">
              <a:lumMod val="95000"/>
            </a:schemeClr>
          </a:solidFill>
        </p:spPr>
        <p:txBody>
          <a:bodyPr lIns="182880" anchor="ctr" anchorCtr="0"/>
          <a:lstStyle>
            <a:lvl1pPr marL="0" indent="0">
              <a:lnSpc>
                <a:spcPct val="100000"/>
              </a:lnSpc>
              <a:spcBef>
                <a:spcPts val="0"/>
              </a:spcBef>
              <a:buNone/>
              <a:defRPr b="1"/>
            </a:lvl1pPr>
          </a:lstStyle>
          <a:p>
            <a:r>
              <a:rPr lang="en-US" dirty="0"/>
              <a:t>Item 5</a:t>
            </a:r>
          </a:p>
        </p:txBody>
      </p:sp>
      <p:sp>
        <p:nvSpPr>
          <p:cNvPr id="9" name="Title Placeholder 1">
            <a:extLst>
              <a:ext uri="{FF2B5EF4-FFF2-40B4-BE49-F238E27FC236}">
                <a16:creationId xmlns:a16="http://schemas.microsoft.com/office/drawing/2014/main" id="{4EF4F576-E3B2-0742-A82A-5D83912F270A}"/>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Tree>
    <p:extLst>
      <p:ext uri="{BB962C8B-B14F-4D97-AF65-F5344CB8AC3E}">
        <p14:creationId xmlns:p14="http://schemas.microsoft.com/office/powerpoint/2010/main" val="3642357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1F0BC-4F36-7F41-B904-958684488C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366"/>
          <a:stretch/>
        </p:blipFill>
        <p:spPr>
          <a:xfrm>
            <a:off x="2" y="-1"/>
            <a:ext cx="12191999" cy="6864995"/>
          </a:xfrm>
          <a:prstGeom prst="rect">
            <a:avLst/>
          </a:prstGeom>
        </p:spPr>
      </p:pic>
      <p:sp>
        <p:nvSpPr>
          <p:cNvPr id="5" name="Rectangle 4">
            <a:extLst>
              <a:ext uri="{FF2B5EF4-FFF2-40B4-BE49-F238E27FC236}">
                <a16:creationId xmlns:a16="http://schemas.microsoft.com/office/drawing/2014/main" id="{3062DBA2-2245-7043-9105-D32A66D10047}"/>
              </a:ext>
            </a:extLst>
          </p:cNvPr>
          <p:cNvSpPr/>
          <p:nvPr userDrawn="1"/>
        </p:nvSpPr>
        <p:spPr>
          <a:xfrm>
            <a:off x="0" y="0"/>
            <a:ext cx="12192000" cy="359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22" name="Title Placeholder 1">
            <a:extLst>
              <a:ext uri="{FF2B5EF4-FFF2-40B4-BE49-F238E27FC236}">
                <a16:creationId xmlns:a16="http://schemas.microsoft.com/office/drawing/2014/main" id="{B442C3A9-4B3B-7446-AB33-B4AF6875446F}"/>
              </a:ext>
            </a:extLst>
          </p:cNvPr>
          <p:cNvSpPr>
            <a:spLocks noGrp="1"/>
          </p:cNvSpPr>
          <p:nvPr>
            <p:ph type="title" hasCustomPrompt="1"/>
          </p:nvPr>
        </p:nvSpPr>
        <p:spPr>
          <a:xfrm>
            <a:off x="1136503" y="1413512"/>
            <a:ext cx="10042832" cy="1949890"/>
          </a:xfrm>
          <a:prstGeom prst="rect">
            <a:avLst/>
          </a:prstGeom>
        </p:spPr>
        <p:txBody>
          <a:bodyPr vert="horz" lIns="91440" tIns="45720" rIns="91440" bIns="45720" rtlCol="0" anchor="b" anchorCtr="0">
            <a:normAutofit/>
          </a:bodyPr>
          <a:lstStyle>
            <a:lvl1pPr algn="ctr">
              <a:defRPr sz="3500">
                <a:solidFill>
                  <a:schemeClr val="tx1"/>
                </a:solidFill>
              </a:defRPr>
            </a:lvl1pPr>
          </a:lstStyle>
          <a:p>
            <a:r>
              <a:rPr lang="en-US" dirty="0"/>
              <a:t>Click to edit title (35pt)</a:t>
            </a:r>
          </a:p>
        </p:txBody>
      </p:sp>
      <p:pic>
        <p:nvPicPr>
          <p:cNvPr id="4" name="Picture 3">
            <a:extLst>
              <a:ext uri="{FF2B5EF4-FFF2-40B4-BE49-F238E27FC236}">
                <a16:creationId xmlns:a16="http://schemas.microsoft.com/office/drawing/2014/main" id="{27D84C99-22DE-1B47-964A-ED833C5FE44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35789" y="5701261"/>
            <a:ext cx="1519767" cy="647700"/>
          </a:xfrm>
          <a:prstGeom prst="rect">
            <a:avLst/>
          </a:prstGeom>
        </p:spPr>
      </p:pic>
    </p:spTree>
    <p:extLst>
      <p:ext uri="{BB962C8B-B14F-4D97-AF65-F5344CB8AC3E}">
        <p14:creationId xmlns:p14="http://schemas.microsoft.com/office/powerpoint/2010/main" val="4092595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rimary)">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EC5C019-123A-B14A-AC21-E2615C4C73D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22" name="Rectangle 21">
            <a:extLst>
              <a:ext uri="{FF2B5EF4-FFF2-40B4-BE49-F238E27FC236}">
                <a16:creationId xmlns:a16="http://schemas.microsoft.com/office/drawing/2014/main" id="{BC03EDF1-383B-8043-B219-B0D66A35DB33}"/>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a typeface="Lato" panose="020F0502020204030203"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22424CDB-7328-3F4E-896F-3CD1A752D57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98057" y="528279"/>
            <a:ext cx="1453063" cy="619272"/>
          </a:xfrm>
          <a:prstGeom prst="rect">
            <a:avLst/>
          </a:prstGeom>
        </p:spPr>
      </p:pic>
      <p:sp>
        <p:nvSpPr>
          <p:cNvPr id="24" name="Subtitle 2">
            <a:extLst>
              <a:ext uri="{FF2B5EF4-FFF2-40B4-BE49-F238E27FC236}">
                <a16:creationId xmlns:a16="http://schemas.microsoft.com/office/drawing/2014/main" id="{217E28A3-E674-9140-9414-999103E5F729}"/>
              </a:ext>
            </a:extLst>
          </p:cNvPr>
          <p:cNvSpPr>
            <a:spLocks noGrp="1"/>
          </p:cNvSpPr>
          <p:nvPr>
            <p:ph type="subTitle" idx="1" hasCustomPrompt="1"/>
          </p:nvPr>
        </p:nvSpPr>
        <p:spPr>
          <a:xfrm>
            <a:off x="747303" y="5552305"/>
            <a:ext cx="9144000" cy="418576"/>
          </a:xfrm>
        </p:spPr>
        <p:txBody>
          <a:bodyPr anchor="ctr">
            <a:normAutofit/>
          </a:bodyPr>
          <a:lstStyle>
            <a:lvl1pPr marL="0" marR="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sz="1800" b="0" i="0" baseline="0">
                <a:solidFill>
                  <a:schemeClr val="bg1"/>
                </a:solidFill>
                <a:latin typeface="+mn-lt"/>
                <a:ea typeface="Helvetica Neue" panose="02000503000000020004" pitchFamily="2" charset="0"/>
                <a:cs typeface="Calibri" panose="020F050202020403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pPr marL="0" marR="0" lvl="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Subtitle (18pt)</a:t>
            </a:r>
          </a:p>
        </p:txBody>
      </p:sp>
      <p:sp>
        <p:nvSpPr>
          <p:cNvPr id="25" name="Text Placeholder 19">
            <a:extLst>
              <a:ext uri="{FF2B5EF4-FFF2-40B4-BE49-F238E27FC236}">
                <a16:creationId xmlns:a16="http://schemas.microsoft.com/office/drawing/2014/main" id="{13EC023E-7999-EF43-B24D-7023C4340FDE}"/>
              </a:ext>
            </a:extLst>
          </p:cNvPr>
          <p:cNvSpPr>
            <a:spLocks noGrp="1"/>
          </p:cNvSpPr>
          <p:nvPr>
            <p:ph type="body" sz="quarter" idx="13" hasCustomPrompt="1"/>
          </p:nvPr>
        </p:nvSpPr>
        <p:spPr>
          <a:xfrm>
            <a:off x="747303" y="5994837"/>
            <a:ext cx="9144000" cy="419100"/>
          </a:xfrm>
        </p:spPr>
        <p:txBody>
          <a:bodyPr>
            <a:noAutofit/>
          </a:bodyPr>
          <a:lstStyle>
            <a:lvl1pPr marL="0" marR="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sz="1500" b="0" i="1" baseline="0">
                <a:solidFill>
                  <a:schemeClr val="bg1"/>
                </a:solidFill>
                <a:latin typeface="+mn-lt"/>
                <a:ea typeface="Helvetica Neue" panose="02000503000000020004" pitchFamily="2" charset="0"/>
                <a:cs typeface="Calibri" panose="020F0502020204030204" pitchFamily="34" charset="0"/>
              </a:defRPr>
            </a:lvl1pPr>
          </a:lstStyle>
          <a:p>
            <a:pPr marL="0" marR="0" lvl="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Date Using Format: January 5th, 2017 (18pt)</a:t>
            </a:r>
          </a:p>
        </p:txBody>
      </p:sp>
      <p:sp>
        <p:nvSpPr>
          <p:cNvPr id="26" name="Title 6">
            <a:extLst>
              <a:ext uri="{FF2B5EF4-FFF2-40B4-BE49-F238E27FC236}">
                <a16:creationId xmlns:a16="http://schemas.microsoft.com/office/drawing/2014/main" id="{CD801E5B-E269-CC46-92C3-D180E8034D32}"/>
              </a:ext>
            </a:extLst>
          </p:cNvPr>
          <p:cNvSpPr>
            <a:spLocks noGrp="1"/>
          </p:cNvSpPr>
          <p:nvPr>
            <p:ph type="title" hasCustomPrompt="1"/>
          </p:nvPr>
        </p:nvSpPr>
        <p:spPr>
          <a:xfrm>
            <a:off x="747303" y="4375894"/>
            <a:ext cx="10515600" cy="1021453"/>
          </a:xfrm>
        </p:spPr>
        <p:txBody>
          <a:bodyPr>
            <a:normAutofit/>
          </a:bodyPr>
          <a:lstStyle>
            <a:lvl1pPr>
              <a:defRPr sz="3000" b="1" i="0">
                <a:solidFill>
                  <a:schemeClr val="bg1"/>
                </a:solidFill>
                <a:latin typeface="+mj-lt"/>
                <a:ea typeface="Helvetica Neue" panose="02000503000000020004" pitchFamily="2" charset="0"/>
                <a:cs typeface="Calibri" panose="020F0502020204030204" pitchFamily="34" charset="0"/>
              </a:defRPr>
            </a:lvl1pPr>
          </a:lstStyle>
          <a:p>
            <a:r>
              <a:rPr lang="en-US" dirty="0"/>
              <a:t>Click to edit master title style</a:t>
            </a:r>
          </a:p>
        </p:txBody>
      </p:sp>
      <p:cxnSp>
        <p:nvCxnSpPr>
          <p:cNvPr id="27" name="Straight Connector 26">
            <a:extLst>
              <a:ext uri="{FF2B5EF4-FFF2-40B4-BE49-F238E27FC236}">
                <a16:creationId xmlns:a16="http://schemas.microsoft.com/office/drawing/2014/main" id="{F0676F3C-F760-5C4E-AE30-8769762577A0}"/>
              </a:ext>
            </a:extLst>
          </p:cNvPr>
          <p:cNvCxnSpPr>
            <a:cxnSpLocks/>
          </p:cNvCxnSpPr>
          <p:nvPr userDrawn="1"/>
        </p:nvCxnSpPr>
        <p:spPr>
          <a:xfrm>
            <a:off x="747304" y="4114229"/>
            <a:ext cx="66334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522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2187487" cy="6858000"/>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04800" y="5873205"/>
            <a:ext cx="1490472" cy="722376"/>
          </a:xfrm>
          <a:prstGeom prst="rect">
            <a:avLst/>
          </a:prstGeom>
        </p:spPr>
      </p:pic>
      <p:sp>
        <p:nvSpPr>
          <p:cNvPr id="16" name="Text Placeholder 15"/>
          <p:cNvSpPr>
            <a:spLocks noGrp="1"/>
          </p:cNvSpPr>
          <p:nvPr>
            <p:ph type="body" sz="quarter" idx="10" hasCustomPrompt="1"/>
          </p:nvPr>
        </p:nvSpPr>
        <p:spPr>
          <a:xfrm>
            <a:off x="304800" y="533400"/>
            <a:ext cx="7682755" cy="3390900"/>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304801" y="4308483"/>
            <a:ext cx="8316199" cy="395593"/>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304799" y="4705805"/>
            <a:ext cx="8316199" cy="674652"/>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1440752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7"/>
            <a:ext cx="11463617" cy="829235"/>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322582" y="1573372"/>
            <a:ext cx="11450319" cy="769778"/>
          </a:xfrm>
        </p:spPr>
        <p:txBody>
          <a:bodyPr/>
          <a:lstStyle>
            <a:lvl1pPr marL="0" indent="0" algn="l">
              <a:lnSpc>
                <a:spcPct val="9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2"/>
          <p:cNvSpPr>
            <a:spLocks noGrp="1"/>
          </p:cNvSpPr>
          <p:nvPr>
            <p:ph type="body" sz="quarter" idx="10"/>
          </p:nvPr>
        </p:nvSpPr>
        <p:spPr>
          <a:xfrm>
            <a:off x="322264" y="2667000"/>
            <a:ext cx="11450635" cy="3390900"/>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5" name="TextBox 14"/>
          <p:cNvSpPr txBox="1"/>
          <p:nvPr userDrawn="1"/>
        </p:nvSpPr>
        <p:spPr>
          <a:xfrm>
            <a:off x="84085" y="6458267"/>
            <a:ext cx="415223" cy="2308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731520" y="6463488"/>
            <a:ext cx="9461635" cy="207749"/>
          </a:xfrm>
          <a:prstGeom prst="rect">
            <a:avLst/>
          </a:prstGeom>
          <a:noFill/>
        </p:spPr>
        <p:txBody>
          <a:bodyPr wrap="square" rtlCol="0">
            <a:spAutoFit/>
          </a:bodyPr>
          <a:lstStyle/>
          <a:p>
            <a:r>
              <a:rPr lang="en-US" sz="750" baseline="0" dirty="0">
                <a:solidFill>
                  <a:srgbClr val="444545"/>
                </a:solidFill>
                <a:latin typeface="arial" charset="0"/>
              </a:rPr>
              <a:t>HFMA | 2019</a:t>
            </a:r>
          </a:p>
        </p:txBody>
      </p:sp>
    </p:spTree>
    <p:extLst>
      <p:ext uri="{BB962C8B-B14F-4D97-AF65-F5344CB8AC3E}">
        <p14:creationId xmlns:p14="http://schemas.microsoft.com/office/powerpoint/2010/main" val="4037059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2264" y="2667000"/>
            <a:ext cx="5583237" cy="3390900"/>
          </a:xfrm>
        </p:spPr>
        <p:txBody>
          <a:bodyPr/>
          <a:lstStyle>
            <a:lvl1pPr marL="0" indent="0">
              <a:buNone/>
              <a:defRPr sz="1800" b="0"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sp>
        <p:nvSpPr>
          <p:cNvPr id="10" name="Text Placeholder 2"/>
          <p:cNvSpPr>
            <a:spLocks noGrp="1"/>
          </p:cNvSpPr>
          <p:nvPr>
            <p:ph type="body" sz="quarter" idx="11"/>
          </p:nvPr>
        </p:nvSpPr>
        <p:spPr>
          <a:xfrm>
            <a:off x="6189663" y="2667000"/>
            <a:ext cx="5583237" cy="3390900"/>
          </a:xfrm>
        </p:spPr>
        <p:txBody>
          <a:bodyPr/>
          <a:lstStyle>
            <a:lvl1pPr marL="0" indent="0">
              <a:buNone/>
              <a:defRPr sz="1800" b="0"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1" name="Title 1"/>
          <p:cNvSpPr>
            <a:spLocks noGrp="1"/>
          </p:cNvSpPr>
          <p:nvPr>
            <p:ph type="ctrTitle"/>
          </p:nvPr>
        </p:nvSpPr>
        <p:spPr>
          <a:xfrm>
            <a:off x="309282" y="389967"/>
            <a:ext cx="11463617" cy="829235"/>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3" name="Subtitle 2"/>
          <p:cNvSpPr>
            <a:spLocks noGrp="1"/>
          </p:cNvSpPr>
          <p:nvPr>
            <p:ph type="subTitle" idx="1"/>
          </p:nvPr>
        </p:nvSpPr>
        <p:spPr>
          <a:xfrm>
            <a:off x="322582" y="1573372"/>
            <a:ext cx="11450319" cy="769778"/>
          </a:xfrm>
        </p:spPr>
        <p:txBody>
          <a:bodyPr/>
          <a:lstStyle>
            <a:lvl1pPr marL="0" indent="0" algn="l">
              <a:lnSpc>
                <a:spcPct val="14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Box 11"/>
          <p:cNvSpPr txBox="1"/>
          <p:nvPr userDrawn="1"/>
        </p:nvSpPr>
        <p:spPr>
          <a:xfrm>
            <a:off x="84085" y="6458267"/>
            <a:ext cx="415223" cy="2308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731520" y="6463488"/>
            <a:ext cx="9461635" cy="207749"/>
          </a:xfrm>
          <a:prstGeom prst="rect">
            <a:avLst/>
          </a:prstGeom>
          <a:noFill/>
        </p:spPr>
        <p:txBody>
          <a:bodyPr wrap="square" rtlCol="0">
            <a:spAutoFit/>
          </a:bodyPr>
          <a:lstStyle/>
          <a:p>
            <a:r>
              <a:rPr lang="en-US" sz="750" baseline="0" dirty="0">
                <a:solidFill>
                  <a:srgbClr val="444545"/>
                </a:solidFill>
                <a:latin typeface="arial" charset="0"/>
              </a:rPr>
              <a:t>HFMA 101 | 2019</a:t>
            </a:r>
          </a:p>
        </p:txBody>
      </p:sp>
    </p:spTree>
    <p:extLst>
      <p:ext uri="{BB962C8B-B14F-4D97-AF65-F5344CB8AC3E}">
        <p14:creationId xmlns:p14="http://schemas.microsoft.com/office/powerpoint/2010/main" val="3161052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313951" y="1600200"/>
            <a:ext cx="11450635" cy="3390900"/>
          </a:xfrm>
        </p:spPr>
        <p:txBody>
          <a:bodyPr/>
          <a:lstStyle>
            <a:lvl1pPr marL="0" indent="0">
              <a:buNone/>
              <a:defRPr sz="1800" b="0"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0" name="Title 1"/>
          <p:cNvSpPr>
            <a:spLocks noGrp="1"/>
          </p:cNvSpPr>
          <p:nvPr>
            <p:ph type="ctrTitle"/>
          </p:nvPr>
        </p:nvSpPr>
        <p:spPr>
          <a:xfrm>
            <a:off x="309282" y="389967"/>
            <a:ext cx="11463617" cy="829235"/>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7" name="TextBox 6"/>
          <p:cNvSpPr txBox="1"/>
          <p:nvPr userDrawn="1"/>
        </p:nvSpPr>
        <p:spPr>
          <a:xfrm>
            <a:off x="84085" y="6458267"/>
            <a:ext cx="415223" cy="2308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3" name="TextBox 12"/>
          <p:cNvSpPr txBox="1"/>
          <p:nvPr userDrawn="1"/>
        </p:nvSpPr>
        <p:spPr>
          <a:xfrm>
            <a:off x="731520" y="6463488"/>
            <a:ext cx="9461635" cy="207749"/>
          </a:xfrm>
          <a:prstGeom prst="rect">
            <a:avLst/>
          </a:prstGeom>
          <a:noFill/>
        </p:spPr>
        <p:txBody>
          <a:bodyPr wrap="square" rtlCol="0">
            <a:spAutoFit/>
          </a:bodyPr>
          <a:lstStyle/>
          <a:p>
            <a:r>
              <a:rPr lang="en-US" sz="750" baseline="0" dirty="0">
                <a:solidFill>
                  <a:srgbClr val="444545"/>
                </a:solidFill>
                <a:latin typeface="arial" charset="0"/>
              </a:rPr>
              <a:t>HFMA 101 | 2019</a:t>
            </a:r>
          </a:p>
        </p:txBody>
      </p:sp>
    </p:spTree>
    <p:extLst>
      <p:ext uri="{BB962C8B-B14F-4D97-AF65-F5344CB8AC3E}">
        <p14:creationId xmlns:p14="http://schemas.microsoft.com/office/powerpoint/2010/main" val="5416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55683-CE07-4217-8CE7-950012363056}" type="datetime1">
              <a:rPr lang="en-US" smtClean="0"/>
              <a:t>5/27/2020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4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7" name="Title 1"/>
          <p:cNvSpPr>
            <a:spLocks noGrp="1"/>
          </p:cNvSpPr>
          <p:nvPr>
            <p:ph type="ctrTitle"/>
          </p:nvPr>
        </p:nvSpPr>
        <p:spPr>
          <a:xfrm>
            <a:off x="309282" y="389967"/>
            <a:ext cx="11463617" cy="829235"/>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309283" y="1602299"/>
            <a:ext cx="11463616" cy="4597975"/>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84085" y="6458267"/>
            <a:ext cx="415223" cy="2308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2" name="TextBox 11"/>
          <p:cNvSpPr txBox="1"/>
          <p:nvPr userDrawn="1"/>
        </p:nvSpPr>
        <p:spPr>
          <a:xfrm>
            <a:off x="731520" y="6463488"/>
            <a:ext cx="9461635" cy="207749"/>
          </a:xfrm>
          <a:prstGeom prst="rect">
            <a:avLst/>
          </a:prstGeom>
          <a:noFill/>
        </p:spPr>
        <p:txBody>
          <a:bodyPr wrap="square" rtlCol="0">
            <a:spAutoFit/>
          </a:bodyPr>
          <a:lstStyle/>
          <a:p>
            <a:r>
              <a:rPr lang="en-US" sz="750" baseline="0" dirty="0">
                <a:solidFill>
                  <a:srgbClr val="444545"/>
                </a:solidFill>
                <a:latin typeface="arial" charset="0"/>
              </a:rPr>
              <a:t>HFMA 101 | 2019</a:t>
            </a:r>
          </a:p>
        </p:txBody>
      </p:sp>
    </p:spTree>
    <p:extLst>
      <p:ext uri="{BB962C8B-B14F-4D97-AF65-F5344CB8AC3E}">
        <p14:creationId xmlns:p14="http://schemas.microsoft.com/office/powerpoint/2010/main" val="560717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82881" y="190831"/>
            <a:ext cx="11815639" cy="6520070"/>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39317" y="5586548"/>
            <a:ext cx="1694688" cy="1057656"/>
          </a:xfrm>
          <a:prstGeom prst="rect">
            <a:avLst/>
          </a:prstGeom>
        </p:spPr>
      </p:pic>
    </p:spTree>
    <p:extLst>
      <p:ext uri="{BB962C8B-B14F-4D97-AF65-F5344CB8AC3E}">
        <p14:creationId xmlns:p14="http://schemas.microsoft.com/office/powerpoint/2010/main" val="387806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182881" y="190831"/>
            <a:ext cx="11815639" cy="6519672"/>
          </a:xfrm>
          <a:prstGeom prst="rect">
            <a:avLst/>
          </a:prstGeom>
          <a:solidFill>
            <a:srgbClr val="C3D3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5250"/>
              </a:lnSpc>
              <a:spcBef>
                <a:spcPts val="0"/>
              </a:spcBef>
              <a:buNone/>
              <a:defRPr sz="4050" b="0" i="0" baseline="0">
                <a:solidFill>
                  <a:srgbClr val="002E6D"/>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39317" y="5586548"/>
            <a:ext cx="1691640" cy="1057656"/>
          </a:xfrm>
          <a:prstGeom prst="rect">
            <a:avLst/>
          </a:prstGeom>
        </p:spPr>
      </p:pic>
    </p:spTree>
    <p:extLst>
      <p:ext uri="{BB962C8B-B14F-4D97-AF65-F5344CB8AC3E}">
        <p14:creationId xmlns:p14="http://schemas.microsoft.com/office/powerpoint/2010/main" val="1733723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9110"/>
          </a:xfrm>
          <a:prstGeom prst="rect">
            <a:avLst/>
          </a:prstGeom>
        </p:spPr>
      </p:pic>
    </p:spTree>
    <p:extLst>
      <p:ext uri="{BB962C8B-B14F-4D97-AF65-F5344CB8AC3E}">
        <p14:creationId xmlns:p14="http://schemas.microsoft.com/office/powerpoint/2010/main" val="1799814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Alternat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EBD1375-0C49-3240-A7D2-EC0A2A81C3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2410"/>
            <a:ext cx="12192001" cy="6870410"/>
          </a:xfrm>
          <a:prstGeom prst="rect">
            <a:avLst/>
          </a:prstGeom>
        </p:spPr>
      </p:pic>
      <p:sp>
        <p:nvSpPr>
          <p:cNvPr id="23" name="Rectangle 22">
            <a:extLst>
              <a:ext uri="{FF2B5EF4-FFF2-40B4-BE49-F238E27FC236}">
                <a16:creationId xmlns:a16="http://schemas.microsoft.com/office/drawing/2014/main" id="{7BAAFFE4-EEDE-D948-9C97-B3B9A736F095}"/>
              </a:ext>
            </a:extLst>
          </p:cNvPr>
          <p:cNvSpPr/>
          <p:nvPr userDrawn="1"/>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a typeface="Lato" panose="020F0502020204030203"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257829EF-6737-B445-B96F-C1E0F78C3493}"/>
              </a:ext>
            </a:extLst>
          </p:cNvPr>
          <p:cNvCxnSpPr>
            <a:cxnSpLocks/>
          </p:cNvCxnSpPr>
          <p:nvPr userDrawn="1"/>
        </p:nvCxnSpPr>
        <p:spPr>
          <a:xfrm>
            <a:off x="747304" y="4114229"/>
            <a:ext cx="66334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1E7703-EF20-0E42-90EE-1E8DAB5AEB7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98057" y="528279"/>
            <a:ext cx="1453063" cy="619272"/>
          </a:xfrm>
          <a:prstGeom prst="rect">
            <a:avLst/>
          </a:prstGeom>
        </p:spPr>
      </p:pic>
      <p:sp>
        <p:nvSpPr>
          <p:cNvPr id="26" name="Subtitle 2">
            <a:extLst>
              <a:ext uri="{FF2B5EF4-FFF2-40B4-BE49-F238E27FC236}">
                <a16:creationId xmlns:a16="http://schemas.microsoft.com/office/drawing/2014/main" id="{195B120C-108F-3545-99A0-8BF437FBCA74}"/>
              </a:ext>
            </a:extLst>
          </p:cNvPr>
          <p:cNvSpPr>
            <a:spLocks noGrp="1"/>
          </p:cNvSpPr>
          <p:nvPr>
            <p:ph type="subTitle" idx="1" hasCustomPrompt="1"/>
          </p:nvPr>
        </p:nvSpPr>
        <p:spPr>
          <a:xfrm>
            <a:off x="747303" y="5552305"/>
            <a:ext cx="9144000" cy="418576"/>
          </a:xfrm>
        </p:spPr>
        <p:txBody>
          <a:bodyPr anchor="ctr">
            <a:normAutofit/>
          </a:bodyPr>
          <a:lstStyle>
            <a:lvl1pPr marL="0" marR="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sz="1800" b="0" i="0" baseline="0">
                <a:solidFill>
                  <a:schemeClr val="bg1"/>
                </a:solidFill>
                <a:latin typeface="+mn-lt"/>
                <a:ea typeface="Helvetica Neue" panose="02000503000000020004" pitchFamily="2" charset="0"/>
                <a:cs typeface="Calibri" panose="020F050202020403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pPr marL="0" marR="0" lvl="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Subtitle (18pt)</a:t>
            </a:r>
          </a:p>
        </p:txBody>
      </p:sp>
      <p:sp>
        <p:nvSpPr>
          <p:cNvPr id="27" name="Text Placeholder 19">
            <a:extLst>
              <a:ext uri="{FF2B5EF4-FFF2-40B4-BE49-F238E27FC236}">
                <a16:creationId xmlns:a16="http://schemas.microsoft.com/office/drawing/2014/main" id="{D6DD5FB1-2806-6B49-9742-A3D5D03BD18A}"/>
              </a:ext>
            </a:extLst>
          </p:cNvPr>
          <p:cNvSpPr>
            <a:spLocks noGrp="1"/>
          </p:cNvSpPr>
          <p:nvPr>
            <p:ph type="body" sz="quarter" idx="13" hasCustomPrompt="1"/>
          </p:nvPr>
        </p:nvSpPr>
        <p:spPr>
          <a:xfrm>
            <a:off x="747303" y="5994837"/>
            <a:ext cx="9144000" cy="419100"/>
          </a:xfrm>
        </p:spPr>
        <p:txBody>
          <a:bodyPr>
            <a:noAutofit/>
          </a:bodyPr>
          <a:lstStyle>
            <a:lvl1pPr marL="0" marR="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sz="1500" b="0" i="1" baseline="0">
                <a:solidFill>
                  <a:schemeClr val="bg1"/>
                </a:solidFill>
                <a:latin typeface="+mn-lt"/>
                <a:ea typeface="Helvetica Neue" panose="02000503000000020004" pitchFamily="2" charset="0"/>
                <a:cs typeface="Calibri" panose="020F0502020204030204" pitchFamily="34" charset="0"/>
              </a:defRPr>
            </a:lvl1pPr>
          </a:lstStyle>
          <a:p>
            <a:pPr marL="0" marR="0" lvl="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Date Using Format: January 5th, 2017 (18pt)</a:t>
            </a:r>
          </a:p>
        </p:txBody>
      </p:sp>
      <p:sp>
        <p:nvSpPr>
          <p:cNvPr id="28" name="Title 6">
            <a:extLst>
              <a:ext uri="{FF2B5EF4-FFF2-40B4-BE49-F238E27FC236}">
                <a16:creationId xmlns:a16="http://schemas.microsoft.com/office/drawing/2014/main" id="{DF958DA8-F815-EF46-9D01-067274F753E4}"/>
              </a:ext>
            </a:extLst>
          </p:cNvPr>
          <p:cNvSpPr>
            <a:spLocks noGrp="1"/>
          </p:cNvSpPr>
          <p:nvPr>
            <p:ph type="title" hasCustomPrompt="1"/>
          </p:nvPr>
        </p:nvSpPr>
        <p:spPr>
          <a:xfrm>
            <a:off x="747303" y="4375894"/>
            <a:ext cx="10515600" cy="1021453"/>
          </a:xfrm>
        </p:spPr>
        <p:txBody>
          <a:bodyPr>
            <a:normAutofit/>
          </a:bodyPr>
          <a:lstStyle>
            <a:lvl1pPr>
              <a:defRPr sz="3000" b="1" i="0">
                <a:solidFill>
                  <a:schemeClr val="bg1"/>
                </a:solidFill>
                <a:latin typeface="+mj-lt"/>
                <a:ea typeface="Helvetica Neue" panose="02000503000000020004" pitchFamily="2"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620352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47F2399-19DA-CA47-8BCE-4E704D7FFBB4}"/>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
        <p:nvSpPr>
          <p:cNvPr id="5" name="Text Placeholder 2">
            <a:extLst>
              <a:ext uri="{FF2B5EF4-FFF2-40B4-BE49-F238E27FC236}">
                <a16:creationId xmlns:a16="http://schemas.microsoft.com/office/drawing/2014/main" id="{A4C60AA2-7DA3-DC47-9E31-59A253E00F4B}"/>
              </a:ext>
            </a:extLst>
          </p:cNvPr>
          <p:cNvSpPr>
            <a:spLocks noGrp="1"/>
          </p:cNvSpPr>
          <p:nvPr>
            <p:ph idx="1" hasCustomPrompt="1"/>
          </p:nvPr>
        </p:nvSpPr>
        <p:spPr>
          <a:xfrm>
            <a:off x="434672" y="1218560"/>
            <a:ext cx="11036411" cy="4942898"/>
          </a:xfrm>
          <a:prstGeom prst="rect">
            <a:avLst/>
          </a:prstGeom>
        </p:spPr>
        <p:txBody>
          <a:bodyPr vert="horz" lIns="91440" tIns="45720" rIns="91440" bIns="45720" rtlCol="0">
            <a:normAutofit/>
          </a:bodyPr>
          <a:lstStyle/>
          <a:p>
            <a:pPr lvl="0"/>
            <a:r>
              <a:rPr lang="en-US" dirty="0"/>
              <a:t>Click to edit text</a:t>
            </a:r>
          </a:p>
        </p:txBody>
      </p:sp>
    </p:spTree>
    <p:extLst>
      <p:ext uri="{BB962C8B-B14F-4D97-AF65-F5344CB8AC3E}">
        <p14:creationId xmlns:p14="http://schemas.microsoft.com/office/powerpoint/2010/main" val="829006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Headline with Takeaway">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9389671B-B293-8441-A472-BB95CA908F81}"/>
              </a:ext>
            </a:extLst>
          </p:cNvPr>
          <p:cNvSpPr>
            <a:spLocks noGrp="1"/>
          </p:cNvSpPr>
          <p:nvPr>
            <p:ph sz="quarter" idx="10" hasCustomPrompt="1"/>
          </p:nvPr>
        </p:nvSpPr>
        <p:spPr>
          <a:xfrm>
            <a:off x="0" y="5897290"/>
            <a:ext cx="12192000" cy="666643"/>
          </a:xfrm>
          <a:solidFill>
            <a:schemeClr val="bg2"/>
          </a:solidFill>
        </p:spPr>
        <p:txBody>
          <a:bodyPr anchor="ctr" anchorCtr="0">
            <a:normAutofit/>
          </a:bodyPr>
          <a:lstStyle>
            <a:lvl1pPr marL="0" indent="0" algn="ctr">
              <a:lnSpc>
                <a:spcPct val="100000"/>
              </a:lnSpc>
              <a:spcBef>
                <a:spcPts val="0"/>
              </a:spcBef>
              <a:buNone/>
              <a:defRPr sz="2000" b="1" i="1">
                <a:solidFill>
                  <a:sysClr val="windowText" lastClr="000000"/>
                </a:solidFill>
              </a:defRPr>
            </a:lvl1pPr>
          </a:lstStyle>
          <a:p>
            <a:pPr lvl="0"/>
            <a:r>
              <a:rPr lang="en-US" dirty="0"/>
              <a:t>Click to edit takeaway</a:t>
            </a:r>
          </a:p>
        </p:txBody>
      </p:sp>
      <p:sp>
        <p:nvSpPr>
          <p:cNvPr id="7" name="Title Placeholder 1">
            <a:extLst>
              <a:ext uri="{FF2B5EF4-FFF2-40B4-BE49-F238E27FC236}">
                <a16:creationId xmlns:a16="http://schemas.microsoft.com/office/drawing/2014/main" id="{DA31C150-49BE-6247-B1D6-B33E001C80A4}"/>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
        <p:nvSpPr>
          <p:cNvPr id="8" name="Text Placeholder 2">
            <a:extLst>
              <a:ext uri="{FF2B5EF4-FFF2-40B4-BE49-F238E27FC236}">
                <a16:creationId xmlns:a16="http://schemas.microsoft.com/office/drawing/2014/main" id="{4E3F807F-D74D-7246-86A6-89AEA4C6B521}"/>
              </a:ext>
            </a:extLst>
          </p:cNvPr>
          <p:cNvSpPr>
            <a:spLocks noGrp="1"/>
          </p:cNvSpPr>
          <p:nvPr>
            <p:ph idx="1" hasCustomPrompt="1"/>
          </p:nvPr>
        </p:nvSpPr>
        <p:spPr>
          <a:xfrm>
            <a:off x="434672" y="1218561"/>
            <a:ext cx="11036411" cy="4479713"/>
          </a:xfrm>
          <a:prstGeom prst="rect">
            <a:avLst/>
          </a:prstGeom>
        </p:spPr>
        <p:txBody>
          <a:bodyPr vert="horz" lIns="91440" tIns="45720" rIns="91440" bIns="45720" rtlCol="0">
            <a:normAutofit/>
          </a:bodyPr>
          <a:lstStyle/>
          <a:p>
            <a:pPr lvl="0"/>
            <a:r>
              <a:rPr lang="en-US" dirty="0"/>
              <a:t>Click to edit text</a:t>
            </a:r>
          </a:p>
        </p:txBody>
      </p:sp>
    </p:spTree>
    <p:extLst>
      <p:ext uri="{BB962C8B-B14F-4D97-AF65-F5344CB8AC3E}">
        <p14:creationId xmlns:p14="http://schemas.microsoft.com/office/powerpoint/2010/main" val="3833078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ual Headlin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DAC38-A7B1-7744-BA15-D969AFF1CCA0}"/>
              </a:ext>
            </a:extLst>
          </p:cNvPr>
          <p:cNvSpPr>
            <a:spLocks noGrp="1"/>
          </p:cNvSpPr>
          <p:nvPr>
            <p:ph type="title" hasCustomPrompt="1"/>
          </p:nvPr>
        </p:nvSpPr>
        <p:spPr>
          <a:xfrm>
            <a:off x="454210" y="61940"/>
            <a:ext cx="9818876" cy="546755"/>
          </a:xfrm>
        </p:spPr>
        <p:txBody>
          <a:bodyPr>
            <a:normAutofit/>
          </a:bodyPr>
          <a:lstStyle>
            <a:lvl1pPr>
              <a:defRPr sz="2800"/>
            </a:lvl1pPr>
          </a:lstStyle>
          <a:p>
            <a:r>
              <a:rPr lang="en-US" dirty="0"/>
              <a:t>Click to add primary title (28pt)</a:t>
            </a:r>
          </a:p>
        </p:txBody>
      </p:sp>
      <p:sp>
        <p:nvSpPr>
          <p:cNvPr id="6" name="Text Placeholder 3">
            <a:extLst>
              <a:ext uri="{FF2B5EF4-FFF2-40B4-BE49-F238E27FC236}">
                <a16:creationId xmlns:a16="http://schemas.microsoft.com/office/drawing/2014/main" id="{42CBA7F6-EA0F-2F48-A92C-AD6DBF62A4AE}"/>
              </a:ext>
            </a:extLst>
          </p:cNvPr>
          <p:cNvSpPr>
            <a:spLocks noGrp="1"/>
          </p:cNvSpPr>
          <p:nvPr>
            <p:ph type="body" sz="quarter" idx="13" hasCustomPrompt="1"/>
          </p:nvPr>
        </p:nvSpPr>
        <p:spPr>
          <a:xfrm>
            <a:off x="454210" y="578932"/>
            <a:ext cx="9818876" cy="377825"/>
          </a:xfrm>
        </p:spPr>
        <p:txBody>
          <a:bodyPr>
            <a:noAutofit/>
          </a:bodyPr>
          <a:lstStyle>
            <a:lvl1pPr marL="0" indent="0">
              <a:lnSpc>
                <a:spcPct val="100000"/>
              </a:lnSpc>
              <a:spcBef>
                <a:spcPts val="0"/>
              </a:spcBef>
              <a:buNone/>
              <a:defRPr sz="2200" i="1">
                <a:solidFill>
                  <a:schemeClr val="bg1"/>
                </a:solidFill>
              </a:defRPr>
            </a:lvl1pPr>
          </a:lstStyle>
          <a:p>
            <a:r>
              <a:rPr lang="en-US" dirty="0"/>
              <a:t>Click to added secondary title (22pt)</a:t>
            </a:r>
          </a:p>
        </p:txBody>
      </p:sp>
      <p:sp>
        <p:nvSpPr>
          <p:cNvPr id="8" name="Text Placeholder 2">
            <a:extLst>
              <a:ext uri="{FF2B5EF4-FFF2-40B4-BE49-F238E27FC236}">
                <a16:creationId xmlns:a16="http://schemas.microsoft.com/office/drawing/2014/main" id="{184035D5-3B18-9B4A-9AAD-9DB82004FF04}"/>
              </a:ext>
            </a:extLst>
          </p:cNvPr>
          <p:cNvSpPr>
            <a:spLocks noGrp="1"/>
          </p:cNvSpPr>
          <p:nvPr>
            <p:ph idx="1" hasCustomPrompt="1"/>
          </p:nvPr>
        </p:nvSpPr>
        <p:spPr>
          <a:xfrm>
            <a:off x="434672" y="1218560"/>
            <a:ext cx="11036411" cy="4942898"/>
          </a:xfrm>
          <a:prstGeom prst="rect">
            <a:avLst/>
          </a:prstGeom>
        </p:spPr>
        <p:txBody>
          <a:bodyPr vert="horz" lIns="91440" tIns="45720" rIns="91440" bIns="45720" rtlCol="0">
            <a:normAutofit/>
          </a:bodyPr>
          <a:lstStyle/>
          <a:p>
            <a:pPr lvl="0"/>
            <a:r>
              <a:rPr lang="en-US" dirty="0"/>
              <a:t>Click to edit text</a:t>
            </a:r>
          </a:p>
        </p:txBody>
      </p:sp>
    </p:spTree>
    <p:extLst>
      <p:ext uri="{BB962C8B-B14F-4D97-AF65-F5344CB8AC3E}">
        <p14:creationId xmlns:p14="http://schemas.microsoft.com/office/powerpoint/2010/main" val="3372741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ual Headline with Takeaway">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E114DBB-E3B5-FC48-B684-C2CD8E8F4207}"/>
              </a:ext>
            </a:extLst>
          </p:cNvPr>
          <p:cNvSpPr>
            <a:spLocks noGrp="1"/>
          </p:cNvSpPr>
          <p:nvPr>
            <p:ph type="title" hasCustomPrompt="1"/>
          </p:nvPr>
        </p:nvSpPr>
        <p:spPr>
          <a:xfrm>
            <a:off x="454210" y="61940"/>
            <a:ext cx="9818876" cy="546755"/>
          </a:xfrm>
        </p:spPr>
        <p:txBody>
          <a:bodyPr>
            <a:normAutofit/>
          </a:bodyPr>
          <a:lstStyle>
            <a:lvl1pPr>
              <a:defRPr sz="2800"/>
            </a:lvl1pPr>
          </a:lstStyle>
          <a:p>
            <a:r>
              <a:rPr lang="en-US" dirty="0"/>
              <a:t>Click to add primary title (28pt)</a:t>
            </a:r>
          </a:p>
        </p:txBody>
      </p:sp>
      <p:sp>
        <p:nvSpPr>
          <p:cNvPr id="9" name="Text Placeholder 3">
            <a:extLst>
              <a:ext uri="{FF2B5EF4-FFF2-40B4-BE49-F238E27FC236}">
                <a16:creationId xmlns:a16="http://schemas.microsoft.com/office/drawing/2014/main" id="{EA8A5255-ABDD-6F4E-A97F-430B5A7F7BF1}"/>
              </a:ext>
            </a:extLst>
          </p:cNvPr>
          <p:cNvSpPr>
            <a:spLocks noGrp="1"/>
          </p:cNvSpPr>
          <p:nvPr>
            <p:ph type="body" sz="quarter" idx="13" hasCustomPrompt="1"/>
          </p:nvPr>
        </p:nvSpPr>
        <p:spPr>
          <a:xfrm>
            <a:off x="454210" y="578932"/>
            <a:ext cx="9818876" cy="377825"/>
          </a:xfrm>
        </p:spPr>
        <p:txBody>
          <a:bodyPr>
            <a:noAutofit/>
          </a:bodyPr>
          <a:lstStyle>
            <a:lvl1pPr marL="0" indent="0">
              <a:lnSpc>
                <a:spcPct val="100000"/>
              </a:lnSpc>
              <a:spcBef>
                <a:spcPts val="0"/>
              </a:spcBef>
              <a:buNone/>
              <a:defRPr sz="2200" i="1">
                <a:solidFill>
                  <a:schemeClr val="bg1"/>
                </a:solidFill>
              </a:defRPr>
            </a:lvl1pPr>
          </a:lstStyle>
          <a:p>
            <a:r>
              <a:rPr lang="en-US" dirty="0"/>
              <a:t>Click to added secondary title (22pt)</a:t>
            </a:r>
          </a:p>
        </p:txBody>
      </p:sp>
      <p:sp>
        <p:nvSpPr>
          <p:cNvPr id="6" name="Text Placeholder 2">
            <a:extLst>
              <a:ext uri="{FF2B5EF4-FFF2-40B4-BE49-F238E27FC236}">
                <a16:creationId xmlns:a16="http://schemas.microsoft.com/office/drawing/2014/main" id="{5C05EA72-3C6E-8A4D-8182-603743E15F7A}"/>
              </a:ext>
            </a:extLst>
          </p:cNvPr>
          <p:cNvSpPr>
            <a:spLocks noGrp="1"/>
          </p:cNvSpPr>
          <p:nvPr>
            <p:ph idx="1" hasCustomPrompt="1"/>
          </p:nvPr>
        </p:nvSpPr>
        <p:spPr>
          <a:xfrm>
            <a:off x="434672" y="1218560"/>
            <a:ext cx="11036411" cy="4457411"/>
          </a:xfrm>
          <a:prstGeom prst="rect">
            <a:avLst/>
          </a:prstGeom>
        </p:spPr>
        <p:txBody>
          <a:bodyPr vert="horz" lIns="91440" tIns="45720" rIns="91440" bIns="45720" rtlCol="0">
            <a:normAutofit/>
          </a:bodyPr>
          <a:lstStyle/>
          <a:p>
            <a:pPr lvl="0"/>
            <a:r>
              <a:rPr lang="en-US" dirty="0"/>
              <a:t>Click to edit text</a:t>
            </a:r>
          </a:p>
        </p:txBody>
      </p:sp>
      <p:sp>
        <p:nvSpPr>
          <p:cNvPr id="7" name="Content Placeholder 7">
            <a:extLst>
              <a:ext uri="{FF2B5EF4-FFF2-40B4-BE49-F238E27FC236}">
                <a16:creationId xmlns:a16="http://schemas.microsoft.com/office/drawing/2014/main" id="{7CE4525E-18D3-B34B-9415-73AF139C4B71}"/>
              </a:ext>
            </a:extLst>
          </p:cNvPr>
          <p:cNvSpPr>
            <a:spLocks noGrp="1"/>
          </p:cNvSpPr>
          <p:nvPr>
            <p:ph sz="quarter" idx="10" hasCustomPrompt="1"/>
          </p:nvPr>
        </p:nvSpPr>
        <p:spPr>
          <a:xfrm>
            <a:off x="0" y="5897290"/>
            <a:ext cx="12192000" cy="666643"/>
          </a:xfrm>
          <a:solidFill>
            <a:schemeClr val="bg2"/>
          </a:solidFill>
        </p:spPr>
        <p:txBody>
          <a:bodyPr anchor="ctr" anchorCtr="0">
            <a:normAutofit/>
          </a:bodyPr>
          <a:lstStyle>
            <a:lvl1pPr marL="0" indent="0" algn="ctr">
              <a:lnSpc>
                <a:spcPct val="100000"/>
              </a:lnSpc>
              <a:spcBef>
                <a:spcPts val="0"/>
              </a:spcBef>
              <a:buNone/>
              <a:defRPr sz="2000" b="1" i="1">
                <a:solidFill>
                  <a:sysClr val="windowText" lastClr="000000"/>
                </a:solidFill>
              </a:defRPr>
            </a:lvl1pPr>
          </a:lstStyle>
          <a:p>
            <a:pPr lvl="0"/>
            <a:r>
              <a:rPr lang="en-US" dirty="0"/>
              <a:t>Click to edit takeaway</a:t>
            </a:r>
          </a:p>
        </p:txBody>
      </p:sp>
    </p:spTree>
    <p:extLst>
      <p:ext uri="{BB962C8B-B14F-4D97-AF65-F5344CB8AC3E}">
        <p14:creationId xmlns:p14="http://schemas.microsoft.com/office/powerpoint/2010/main" val="2881824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6665858-CC85-2F48-B586-A2F33E75F1E6}"/>
              </a:ext>
            </a:extLst>
          </p:cNvPr>
          <p:cNvSpPr>
            <a:spLocks noGrp="1"/>
          </p:cNvSpPr>
          <p:nvPr>
            <p:ph type="body" sz="quarter" idx="14" hasCustomPrompt="1"/>
          </p:nvPr>
        </p:nvSpPr>
        <p:spPr>
          <a:xfrm>
            <a:off x="694117" y="1333043"/>
            <a:ext cx="5272411" cy="540257"/>
          </a:xfrm>
          <a:prstGeom prst="rect">
            <a:avLst/>
          </a:prstGeom>
          <a:solidFill>
            <a:schemeClr val="accent1"/>
          </a:solidFill>
        </p:spPr>
        <p:txBody>
          <a:bodyPr anchor="ctr" anchorCtr="0"/>
          <a:lstStyle>
            <a:lvl1pPr marL="0" indent="0" algn="l">
              <a:lnSpc>
                <a:spcPct val="100000"/>
              </a:lnSpc>
              <a:spcBef>
                <a:spcPts val="0"/>
              </a:spcBef>
              <a:buNone/>
              <a:defRPr b="1">
                <a:solidFill>
                  <a:schemeClr val="bg1"/>
                </a:solidFill>
              </a:defRPr>
            </a:lvl1pPr>
          </a:lstStyle>
          <a:p>
            <a:r>
              <a:rPr lang="en-US" dirty="0"/>
              <a:t>Column 1 Title</a:t>
            </a:r>
          </a:p>
        </p:txBody>
      </p:sp>
      <p:sp>
        <p:nvSpPr>
          <p:cNvPr id="6" name="Text Placeholder 3">
            <a:extLst>
              <a:ext uri="{FF2B5EF4-FFF2-40B4-BE49-F238E27FC236}">
                <a16:creationId xmlns:a16="http://schemas.microsoft.com/office/drawing/2014/main" id="{4447B4EE-59DD-F541-BB18-01E3439BE8A3}"/>
              </a:ext>
            </a:extLst>
          </p:cNvPr>
          <p:cNvSpPr>
            <a:spLocks noGrp="1"/>
          </p:cNvSpPr>
          <p:nvPr>
            <p:ph type="body" sz="quarter" idx="15" hasCustomPrompt="1"/>
          </p:nvPr>
        </p:nvSpPr>
        <p:spPr>
          <a:xfrm>
            <a:off x="6205416" y="1333043"/>
            <a:ext cx="5272411" cy="540257"/>
          </a:xfrm>
          <a:prstGeom prst="rect">
            <a:avLst/>
          </a:prstGeom>
          <a:solidFill>
            <a:schemeClr val="tx2">
              <a:lumMod val="50000"/>
            </a:schemeClr>
          </a:solidFill>
        </p:spPr>
        <p:txBody>
          <a:bodyPr anchor="ctr" anchorCtr="0"/>
          <a:lstStyle>
            <a:lvl1pPr marL="0" indent="0" algn="l">
              <a:lnSpc>
                <a:spcPct val="100000"/>
              </a:lnSpc>
              <a:spcBef>
                <a:spcPts val="0"/>
              </a:spcBef>
              <a:buNone/>
              <a:defRPr b="1">
                <a:solidFill>
                  <a:schemeClr val="bg1"/>
                </a:solidFill>
              </a:defRPr>
            </a:lvl1pPr>
          </a:lstStyle>
          <a:p>
            <a:r>
              <a:rPr lang="en-US" dirty="0"/>
              <a:t>Column 2 Title</a:t>
            </a:r>
          </a:p>
        </p:txBody>
      </p:sp>
      <p:sp>
        <p:nvSpPr>
          <p:cNvPr id="8" name="Content Placeholder 2">
            <a:extLst>
              <a:ext uri="{FF2B5EF4-FFF2-40B4-BE49-F238E27FC236}">
                <a16:creationId xmlns:a16="http://schemas.microsoft.com/office/drawing/2014/main" id="{44729B95-260B-894B-A078-6ACB0EA940CB}"/>
              </a:ext>
            </a:extLst>
          </p:cNvPr>
          <p:cNvSpPr>
            <a:spLocks noGrp="1"/>
          </p:cNvSpPr>
          <p:nvPr>
            <p:ph idx="1" hasCustomPrompt="1"/>
          </p:nvPr>
        </p:nvSpPr>
        <p:spPr>
          <a:xfrm>
            <a:off x="714175" y="1873300"/>
            <a:ext cx="5252353" cy="4343399"/>
          </a:xfrm>
          <a:prstGeom prst="rect">
            <a:avLst/>
          </a:prstGeom>
          <a:solidFill>
            <a:schemeClr val="bg1">
              <a:lumMod val="95000"/>
            </a:schemeClr>
          </a:solidFill>
        </p:spPr>
        <p:txBody>
          <a:bodyPr tIns="91440" bIns="91440">
            <a:normAutofit/>
          </a:bodyPr>
          <a:lstStyle>
            <a:lvl1pPr>
              <a:defRPr sz="1800"/>
            </a:lvl1pPr>
          </a:lstStyle>
          <a:p>
            <a:r>
              <a:rPr lang="en-US" dirty="0"/>
              <a:t>Click to edit text</a:t>
            </a:r>
          </a:p>
        </p:txBody>
      </p:sp>
      <p:sp>
        <p:nvSpPr>
          <p:cNvPr id="10" name="Content Placeholder 2">
            <a:extLst>
              <a:ext uri="{FF2B5EF4-FFF2-40B4-BE49-F238E27FC236}">
                <a16:creationId xmlns:a16="http://schemas.microsoft.com/office/drawing/2014/main" id="{F3116B6B-7680-814A-8DCC-4AFA04831593}"/>
              </a:ext>
            </a:extLst>
          </p:cNvPr>
          <p:cNvSpPr>
            <a:spLocks noGrp="1"/>
          </p:cNvSpPr>
          <p:nvPr>
            <p:ph idx="16" hasCustomPrompt="1"/>
          </p:nvPr>
        </p:nvSpPr>
        <p:spPr>
          <a:xfrm>
            <a:off x="6205417" y="1873300"/>
            <a:ext cx="5252353" cy="4343399"/>
          </a:xfrm>
          <a:prstGeom prst="rect">
            <a:avLst/>
          </a:prstGeom>
          <a:solidFill>
            <a:schemeClr val="bg1">
              <a:lumMod val="95000"/>
            </a:schemeClr>
          </a:solidFill>
        </p:spPr>
        <p:txBody>
          <a:bodyPr tIns="91440" bIns="91440">
            <a:normAutofit/>
          </a:bodyPr>
          <a:lstStyle>
            <a:lvl1pPr>
              <a:defRPr sz="1800"/>
            </a:lvl1pPr>
          </a:lstStyle>
          <a:p>
            <a:r>
              <a:rPr lang="en-US" dirty="0"/>
              <a:t>Click to edit text</a:t>
            </a:r>
          </a:p>
        </p:txBody>
      </p:sp>
      <p:sp>
        <p:nvSpPr>
          <p:cNvPr id="7" name="Title Placeholder 1">
            <a:extLst>
              <a:ext uri="{FF2B5EF4-FFF2-40B4-BE49-F238E27FC236}">
                <a16:creationId xmlns:a16="http://schemas.microsoft.com/office/drawing/2014/main" id="{356F3018-6240-4147-BEEC-84734A83FC57}"/>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Tree>
    <p:extLst>
      <p:ext uri="{BB962C8B-B14F-4D97-AF65-F5344CB8AC3E}">
        <p14:creationId xmlns:p14="http://schemas.microsoft.com/office/powerpoint/2010/main" val="297194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DC464B-F94C-40CF-8AD4-D0CDC11D8534}" type="datetime1">
              <a:rPr lang="en-US" smtClean="0"/>
              <a:t>5/27/2020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720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553DC95-83B0-2F4C-AF9B-78926B9345A3}"/>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Tree>
    <p:extLst>
      <p:ext uri="{BB962C8B-B14F-4D97-AF65-F5344CB8AC3E}">
        <p14:creationId xmlns:p14="http://schemas.microsoft.com/office/powerpoint/2010/main" val="3758515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1FD6318-513F-9145-82A6-6038C5A01E26}"/>
              </a:ext>
            </a:extLst>
          </p:cNvPr>
          <p:cNvSpPr>
            <a:spLocks noGrp="1"/>
          </p:cNvSpPr>
          <p:nvPr>
            <p:ph type="body" sz="quarter" idx="14" hasCustomPrompt="1"/>
          </p:nvPr>
        </p:nvSpPr>
        <p:spPr>
          <a:xfrm>
            <a:off x="704263" y="2307768"/>
            <a:ext cx="10783476" cy="639763"/>
          </a:xfrm>
          <a:prstGeom prst="rect">
            <a:avLst/>
          </a:prstGeom>
          <a:solidFill>
            <a:schemeClr val="bg1">
              <a:lumMod val="95000"/>
            </a:schemeClr>
          </a:solidFill>
        </p:spPr>
        <p:txBody>
          <a:bodyPr lIns="182880" anchor="ctr" anchorCtr="0"/>
          <a:lstStyle>
            <a:lvl1pPr marL="0" indent="0">
              <a:lnSpc>
                <a:spcPct val="100000"/>
              </a:lnSpc>
              <a:spcBef>
                <a:spcPts val="0"/>
              </a:spcBef>
              <a:buNone/>
              <a:defRPr b="1"/>
            </a:lvl1pPr>
          </a:lstStyle>
          <a:p>
            <a:r>
              <a:rPr lang="en-US" dirty="0"/>
              <a:t>Item 2</a:t>
            </a:r>
          </a:p>
        </p:txBody>
      </p:sp>
      <p:sp>
        <p:nvSpPr>
          <p:cNvPr id="12" name="Text Placeholder 5">
            <a:extLst>
              <a:ext uri="{FF2B5EF4-FFF2-40B4-BE49-F238E27FC236}">
                <a16:creationId xmlns:a16="http://schemas.microsoft.com/office/drawing/2014/main" id="{3ABFBE05-598E-2C44-BA26-B52FD6134466}"/>
              </a:ext>
            </a:extLst>
          </p:cNvPr>
          <p:cNvSpPr>
            <a:spLocks noGrp="1"/>
          </p:cNvSpPr>
          <p:nvPr>
            <p:ph type="body" sz="quarter" idx="19" hasCustomPrompt="1"/>
          </p:nvPr>
        </p:nvSpPr>
        <p:spPr>
          <a:xfrm>
            <a:off x="704263" y="1535829"/>
            <a:ext cx="10783476" cy="639763"/>
          </a:xfrm>
          <a:prstGeom prst="rect">
            <a:avLst/>
          </a:prstGeom>
          <a:solidFill>
            <a:schemeClr val="accent2"/>
          </a:solidFill>
        </p:spPr>
        <p:txBody>
          <a:bodyPr lIns="182880" anchor="ctr" anchorCtr="0"/>
          <a:lstStyle>
            <a:lvl1pPr marL="0" indent="0">
              <a:lnSpc>
                <a:spcPct val="100000"/>
              </a:lnSpc>
              <a:spcBef>
                <a:spcPts val="0"/>
              </a:spcBef>
              <a:buNone/>
              <a:defRPr b="1">
                <a:solidFill>
                  <a:schemeClr val="tx1"/>
                </a:solidFill>
              </a:defRPr>
            </a:lvl1pPr>
          </a:lstStyle>
          <a:p>
            <a:r>
              <a:rPr lang="en-US" dirty="0"/>
              <a:t>Item 1 (Highlight Active Item in Yellow)</a:t>
            </a:r>
          </a:p>
        </p:txBody>
      </p:sp>
      <p:sp>
        <p:nvSpPr>
          <p:cNvPr id="13" name="Text Placeholder 1">
            <a:extLst>
              <a:ext uri="{FF2B5EF4-FFF2-40B4-BE49-F238E27FC236}">
                <a16:creationId xmlns:a16="http://schemas.microsoft.com/office/drawing/2014/main" id="{F3C630AB-EF7A-FA45-8ABA-A5BDC0558ED3}"/>
              </a:ext>
            </a:extLst>
          </p:cNvPr>
          <p:cNvSpPr>
            <a:spLocks noGrp="1"/>
          </p:cNvSpPr>
          <p:nvPr>
            <p:ph type="body" sz="quarter" idx="20" hasCustomPrompt="1"/>
          </p:nvPr>
        </p:nvSpPr>
        <p:spPr>
          <a:xfrm>
            <a:off x="704263" y="3079707"/>
            <a:ext cx="10783476" cy="639763"/>
          </a:xfrm>
          <a:prstGeom prst="rect">
            <a:avLst/>
          </a:prstGeom>
          <a:solidFill>
            <a:schemeClr val="bg1">
              <a:lumMod val="95000"/>
            </a:schemeClr>
          </a:solidFill>
        </p:spPr>
        <p:txBody>
          <a:bodyPr lIns="182880" anchor="ctr" anchorCtr="0"/>
          <a:lstStyle>
            <a:lvl1pPr marL="0" indent="0">
              <a:lnSpc>
                <a:spcPct val="100000"/>
              </a:lnSpc>
              <a:spcBef>
                <a:spcPts val="0"/>
              </a:spcBef>
              <a:buNone/>
              <a:defRPr b="1"/>
            </a:lvl1pPr>
          </a:lstStyle>
          <a:p>
            <a:r>
              <a:rPr lang="en-US" dirty="0"/>
              <a:t>Item 3</a:t>
            </a:r>
          </a:p>
        </p:txBody>
      </p:sp>
      <p:sp>
        <p:nvSpPr>
          <p:cNvPr id="14" name="Text Placeholder 1">
            <a:extLst>
              <a:ext uri="{FF2B5EF4-FFF2-40B4-BE49-F238E27FC236}">
                <a16:creationId xmlns:a16="http://schemas.microsoft.com/office/drawing/2014/main" id="{AC85D7DA-EF04-F340-93F0-ACE7F0CC7EF0}"/>
              </a:ext>
            </a:extLst>
          </p:cNvPr>
          <p:cNvSpPr>
            <a:spLocks noGrp="1"/>
          </p:cNvSpPr>
          <p:nvPr>
            <p:ph type="body" sz="quarter" idx="21" hasCustomPrompt="1"/>
          </p:nvPr>
        </p:nvSpPr>
        <p:spPr>
          <a:xfrm>
            <a:off x="704263" y="3851644"/>
            <a:ext cx="10783476" cy="639763"/>
          </a:xfrm>
          <a:prstGeom prst="rect">
            <a:avLst/>
          </a:prstGeom>
          <a:solidFill>
            <a:schemeClr val="bg1">
              <a:lumMod val="95000"/>
            </a:schemeClr>
          </a:solidFill>
        </p:spPr>
        <p:txBody>
          <a:bodyPr lIns="182880" anchor="ctr" anchorCtr="0"/>
          <a:lstStyle>
            <a:lvl1pPr marL="0" indent="0">
              <a:lnSpc>
                <a:spcPct val="100000"/>
              </a:lnSpc>
              <a:spcBef>
                <a:spcPts val="0"/>
              </a:spcBef>
              <a:buNone/>
              <a:defRPr b="1"/>
            </a:lvl1pPr>
          </a:lstStyle>
          <a:p>
            <a:r>
              <a:rPr lang="en-US" dirty="0"/>
              <a:t>Item 4</a:t>
            </a:r>
          </a:p>
        </p:txBody>
      </p:sp>
      <p:sp>
        <p:nvSpPr>
          <p:cNvPr id="15" name="Text Placeholder 1">
            <a:extLst>
              <a:ext uri="{FF2B5EF4-FFF2-40B4-BE49-F238E27FC236}">
                <a16:creationId xmlns:a16="http://schemas.microsoft.com/office/drawing/2014/main" id="{2B354D32-AC31-5644-8A0D-87578717F22D}"/>
              </a:ext>
            </a:extLst>
          </p:cNvPr>
          <p:cNvSpPr>
            <a:spLocks noGrp="1"/>
          </p:cNvSpPr>
          <p:nvPr>
            <p:ph type="body" sz="quarter" idx="22" hasCustomPrompt="1"/>
          </p:nvPr>
        </p:nvSpPr>
        <p:spPr>
          <a:xfrm>
            <a:off x="704263" y="4623585"/>
            <a:ext cx="10783476" cy="639763"/>
          </a:xfrm>
          <a:prstGeom prst="rect">
            <a:avLst/>
          </a:prstGeom>
          <a:solidFill>
            <a:schemeClr val="bg1">
              <a:lumMod val="95000"/>
            </a:schemeClr>
          </a:solidFill>
        </p:spPr>
        <p:txBody>
          <a:bodyPr lIns="182880" anchor="ctr" anchorCtr="0"/>
          <a:lstStyle>
            <a:lvl1pPr marL="0" indent="0">
              <a:lnSpc>
                <a:spcPct val="100000"/>
              </a:lnSpc>
              <a:spcBef>
                <a:spcPts val="0"/>
              </a:spcBef>
              <a:buNone/>
              <a:defRPr b="1"/>
            </a:lvl1pPr>
          </a:lstStyle>
          <a:p>
            <a:r>
              <a:rPr lang="en-US" dirty="0"/>
              <a:t>Item 5</a:t>
            </a:r>
          </a:p>
        </p:txBody>
      </p:sp>
      <p:sp>
        <p:nvSpPr>
          <p:cNvPr id="9" name="Title Placeholder 1">
            <a:extLst>
              <a:ext uri="{FF2B5EF4-FFF2-40B4-BE49-F238E27FC236}">
                <a16:creationId xmlns:a16="http://schemas.microsoft.com/office/drawing/2014/main" id="{4EF4F576-E3B2-0742-A82A-5D83912F270A}"/>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Tree>
    <p:extLst>
      <p:ext uri="{BB962C8B-B14F-4D97-AF65-F5344CB8AC3E}">
        <p14:creationId xmlns:p14="http://schemas.microsoft.com/office/powerpoint/2010/main" val="2936001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1F0BC-4F36-7F41-B904-958684488C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366"/>
          <a:stretch/>
        </p:blipFill>
        <p:spPr>
          <a:xfrm>
            <a:off x="2" y="-1"/>
            <a:ext cx="12191999" cy="6864995"/>
          </a:xfrm>
          <a:prstGeom prst="rect">
            <a:avLst/>
          </a:prstGeom>
        </p:spPr>
      </p:pic>
      <p:sp>
        <p:nvSpPr>
          <p:cNvPr id="5" name="Rectangle 4">
            <a:extLst>
              <a:ext uri="{FF2B5EF4-FFF2-40B4-BE49-F238E27FC236}">
                <a16:creationId xmlns:a16="http://schemas.microsoft.com/office/drawing/2014/main" id="{3062DBA2-2245-7043-9105-D32A66D10047}"/>
              </a:ext>
            </a:extLst>
          </p:cNvPr>
          <p:cNvSpPr/>
          <p:nvPr userDrawn="1"/>
        </p:nvSpPr>
        <p:spPr>
          <a:xfrm>
            <a:off x="0" y="0"/>
            <a:ext cx="12192000" cy="359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22" name="Title Placeholder 1">
            <a:extLst>
              <a:ext uri="{FF2B5EF4-FFF2-40B4-BE49-F238E27FC236}">
                <a16:creationId xmlns:a16="http://schemas.microsoft.com/office/drawing/2014/main" id="{B442C3A9-4B3B-7446-AB33-B4AF6875446F}"/>
              </a:ext>
            </a:extLst>
          </p:cNvPr>
          <p:cNvSpPr>
            <a:spLocks noGrp="1"/>
          </p:cNvSpPr>
          <p:nvPr>
            <p:ph type="title" hasCustomPrompt="1"/>
          </p:nvPr>
        </p:nvSpPr>
        <p:spPr>
          <a:xfrm>
            <a:off x="1136503" y="1413512"/>
            <a:ext cx="10042832" cy="1949890"/>
          </a:xfrm>
          <a:prstGeom prst="rect">
            <a:avLst/>
          </a:prstGeom>
        </p:spPr>
        <p:txBody>
          <a:bodyPr vert="horz" lIns="91440" tIns="45720" rIns="91440" bIns="45720" rtlCol="0" anchor="b" anchorCtr="0">
            <a:normAutofit/>
          </a:bodyPr>
          <a:lstStyle>
            <a:lvl1pPr algn="ctr">
              <a:defRPr sz="3500">
                <a:solidFill>
                  <a:schemeClr val="tx1"/>
                </a:solidFill>
              </a:defRPr>
            </a:lvl1pPr>
          </a:lstStyle>
          <a:p>
            <a:r>
              <a:rPr lang="en-US" dirty="0"/>
              <a:t>Click to edit title (35pt)</a:t>
            </a:r>
          </a:p>
        </p:txBody>
      </p:sp>
      <p:pic>
        <p:nvPicPr>
          <p:cNvPr id="4" name="Picture 3">
            <a:extLst>
              <a:ext uri="{FF2B5EF4-FFF2-40B4-BE49-F238E27FC236}">
                <a16:creationId xmlns:a16="http://schemas.microsoft.com/office/drawing/2014/main" id="{27D84C99-22DE-1B47-964A-ED833C5FE44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35789" y="5701261"/>
            <a:ext cx="1519767" cy="647700"/>
          </a:xfrm>
          <a:prstGeom prst="rect">
            <a:avLst/>
          </a:prstGeom>
        </p:spPr>
      </p:pic>
    </p:spTree>
    <p:extLst>
      <p:ext uri="{BB962C8B-B14F-4D97-AF65-F5344CB8AC3E}">
        <p14:creationId xmlns:p14="http://schemas.microsoft.com/office/powerpoint/2010/main" val="3024363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rimary)">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EC5C019-123A-B14A-AC21-E2615C4C73D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22" name="Rectangle 21">
            <a:extLst>
              <a:ext uri="{FF2B5EF4-FFF2-40B4-BE49-F238E27FC236}">
                <a16:creationId xmlns:a16="http://schemas.microsoft.com/office/drawing/2014/main" id="{BC03EDF1-383B-8043-B219-B0D66A35DB33}"/>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a typeface="Lato" panose="020F0502020204030203"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22424CDB-7328-3F4E-896F-3CD1A752D57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98057" y="528279"/>
            <a:ext cx="1453063" cy="619272"/>
          </a:xfrm>
          <a:prstGeom prst="rect">
            <a:avLst/>
          </a:prstGeom>
        </p:spPr>
      </p:pic>
      <p:sp>
        <p:nvSpPr>
          <p:cNvPr id="24" name="Subtitle 2">
            <a:extLst>
              <a:ext uri="{FF2B5EF4-FFF2-40B4-BE49-F238E27FC236}">
                <a16:creationId xmlns:a16="http://schemas.microsoft.com/office/drawing/2014/main" id="{217E28A3-E674-9140-9414-999103E5F729}"/>
              </a:ext>
            </a:extLst>
          </p:cNvPr>
          <p:cNvSpPr>
            <a:spLocks noGrp="1"/>
          </p:cNvSpPr>
          <p:nvPr>
            <p:ph type="subTitle" idx="1" hasCustomPrompt="1"/>
          </p:nvPr>
        </p:nvSpPr>
        <p:spPr>
          <a:xfrm>
            <a:off x="747303" y="5552305"/>
            <a:ext cx="9144000" cy="418576"/>
          </a:xfrm>
        </p:spPr>
        <p:txBody>
          <a:bodyPr anchor="ctr">
            <a:normAutofit/>
          </a:bodyPr>
          <a:lstStyle>
            <a:lvl1pPr marL="0" marR="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sz="1800" b="0" i="0" baseline="0">
                <a:solidFill>
                  <a:schemeClr val="bg1"/>
                </a:solidFill>
                <a:latin typeface="+mn-lt"/>
                <a:ea typeface="Helvetica Neue" panose="02000503000000020004" pitchFamily="2" charset="0"/>
                <a:cs typeface="Calibri" panose="020F050202020403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pPr marL="0" marR="0" lvl="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Subtitle (18pt)</a:t>
            </a:r>
          </a:p>
        </p:txBody>
      </p:sp>
      <p:sp>
        <p:nvSpPr>
          <p:cNvPr id="25" name="Text Placeholder 19">
            <a:extLst>
              <a:ext uri="{FF2B5EF4-FFF2-40B4-BE49-F238E27FC236}">
                <a16:creationId xmlns:a16="http://schemas.microsoft.com/office/drawing/2014/main" id="{13EC023E-7999-EF43-B24D-7023C4340FDE}"/>
              </a:ext>
            </a:extLst>
          </p:cNvPr>
          <p:cNvSpPr>
            <a:spLocks noGrp="1"/>
          </p:cNvSpPr>
          <p:nvPr>
            <p:ph type="body" sz="quarter" idx="13" hasCustomPrompt="1"/>
          </p:nvPr>
        </p:nvSpPr>
        <p:spPr>
          <a:xfrm>
            <a:off x="747303" y="5994837"/>
            <a:ext cx="9144000" cy="419100"/>
          </a:xfrm>
        </p:spPr>
        <p:txBody>
          <a:bodyPr>
            <a:noAutofit/>
          </a:bodyPr>
          <a:lstStyle>
            <a:lvl1pPr marL="0" marR="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sz="1500" b="0" i="1" baseline="0">
                <a:solidFill>
                  <a:schemeClr val="bg1"/>
                </a:solidFill>
                <a:latin typeface="+mn-lt"/>
                <a:ea typeface="Helvetica Neue" panose="02000503000000020004" pitchFamily="2" charset="0"/>
                <a:cs typeface="Calibri" panose="020F0502020204030204" pitchFamily="34" charset="0"/>
              </a:defRPr>
            </a:lvl1pPr>
          </a:lstStyle>
          <a:p>
            <a:pPr marL="0" marR="0" lvl="0" indent="0" algn="l" defTabSz="914378"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Date Using Format: January 5th, 2017 (18pt)</a:t>
            </a:r>
          </a:p>
        </p:txBody>
      </p:sp>
      <p:sp>
        <p:nvSpPr>
          <p:cNvPr id="26" name="Title 6">
            <a:extLst>
              <a:ext uri="{FF2B5EF4-FFF2-40B4-BE49-F238E27FC236}">
                <a16:creationId xmlns:a16="http://schemas.microsoft.com/office/drawing/2014/main" id="{CD801E5B-E269-CC46-92C3-D180E8034D32}"/>
              </a:ext>
            </a:extLst>
          </p:cNvPr>
          <p:cNvSpPr>
            <a:spLocks noGrp="1"/>
          </p:cNvSpPr>
          <p:nvPr>
            <p:ph type="title" hasCustomPrompt="1"/>
          </p:nvPr>
        </p:nvSpPr>
        <p:spPr>
          <a:xfrm>
            <a:off x="747303" y="4375894"/>
            <a:ext cx="10515600" cy="1021453"/>
          </a:xfrm>
        </p:spPr>
        <p:txBody>
          <a:bodyPr>
            <a:normAutofit/>
          </a:bodyPr>
          <a:lstStyle>
            <a:lvl1pPr>
              <a:defRPr sz="3000" b="1" i="0">
                <a:solidFill>
                  <a:schemeClr val="bg1"/>
                </a:solidFill>
                <a:latin typeface="+mj-lt"/>
                <a:ea typeface="Helvetica Neue" panose="02000503000000020004" pitchFamily="2" charset="0"/>
                <a:cs typeface="Calibri" panose="020F0502020204030204" pitchFamily="34" charset="0"/>
              </a:defRPr>
            </a:lvl1pPr>
          </a:lstStyle>
          <a:p>
            <a:r>
              <a:rPr lang="en-US" dirty="0"/>
              <a:t>Click to edit master title style</a:t>
            </a:r>
          </a:p>
        </p:txBody>
      </p:sp>
      <p:cxnSp>
        <p:nvCxnSpPr>
          <p:cNvPr id="27" name="Straight Connector 26">
            <a:extLst>
              <a:ext uri="{FF2B5EF4-FFF2-40B4-BE49-F238E27FC236}">
                <a16:creationId xmlns:a16="http://schemas.microsoft.com/office/drawing/2014/main" id="{F0676F3C-F760-5C4E-AE30-8769762577A0}"/>
              </a:ext>
            </a:extLst>
          </p:cNvPr>
          <p:cNvCxnSpPr>
            <a:cxnSpLocks/>
          </p:cNvCxnSpPr>
          <p:nvPr userDrawn="1"/>
        </p:nvCxnSpPr>
        <p:spPr>
          <a:xfrm>
            <a:off x="747304" y="4114229"/>
            <a:ext cx="66334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375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2235200" y="2895600"/>
            <a:ext cx="98552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2235200" y="3733800"/>
            <a:ext cx="9855200" cy="749300"/>
          </a:xfrm>
        </p:spPr>
        <p:txBody>
          <a:bodyPr/>
          <a:lstStyle>
            <a:lvl1pPr marL="0" indent="0" algn="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02ED0A80-949C-49A9-BAF1-8A086EA4D2CD}"/>
              </a:ext>
            </a:extLst>
          </p:cNvPr>
          <p:cNvSpPr>
            <a:spLocks noGrp="1" noChangeArrowheads="1"/>
          </p:cNvSpPr>
          <p:nvPr>
            <p:ph type="dt" sz="quarter" idx="10"/>
          </p:nvPr>
        </p:nvSpPr>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CA294A6E-5592-446D-B4AC-2791F08A4ABC}"/>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A5AF4AB-A3F0-4DE6-A88F-6C92FC7ACC06}"/>
              </a:ext>
            </a:extLst>
          </p:cNvPr>
          <p:cNvSpPr>
            <a:spLocks noGrp="1" noChangeArrowheads="1"/>
          </p:cNvSpPr>
          <p:nvPr>
            <p:ph type="sldNum" sz="quarter" idx="12"/>
          </p:nvPr>
        </p:nvSpPr>
        <p:spPr/>
        <p:txBody>
          <a:bodyPr/>
          <a:lstStyle>
            <a:lvl1pPr>
              <a:defRPr/>
            </a:lvl1pPr>
          </a:lstStyle>
          <a:p>
            <a:pPr>
              <a:defRPr/>
            </a:pPr>
            <a:fld id="{844D0AF9-041D-496F-B7D7-24E9EE9689EA}" type="slidenum">
              <a:rPr lang="en-US" altLang="en-US"/>
              <a:pPr>
                <a:defRPr/>
              </a:pPr>
              <a:t>‹#›</a:t>
            </a:fld>
            <a:endParaRPr lang="en-US" altLang="en-US" dirty="0"/>
          </a:p>
        </p:txBody>
      </p:sp>
    </p:spTree>
    <p:extLst>
      <p:ext uri="{BB962C8B-B14F-4D97-AF65-F5344CB8AC3E}">
        <p14:creationId xmlns:p14="http://schemas.microsoft.com/office/powerpoint/2010/main" val="2558610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C130CD92-7746-4386-899D-0A2C394554D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a:extLst>
              <a:ext uri="{FF2B5EF4-FFF2-40B4-BE49-F238E27FC236}">
                <a16:creationId xmlns:a16="http://schemas.microsoft.com/office/drawing/2014/main" id="{8A6D3159-F3E2-4EAC-B225-AC5778A11F3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a:extLst>
              <a:ext uri="{FF2B5EF4-FFF2-40B4-BE49-F238E27FC236}">
                <a16:creationId xmlns:a16="http://schemas.microsoft.com/office/drawing/2014/main" id="{9BB96447-FA70-48D0-A3C3-97BEEBD5A0C1}"/>
              </a:ext>
            </a:extLst>
          </p:cNvPr>
          <p:cNvSpPr>
            <a:spLocks noGrp="1" noChangeArrowheads="1"/>
          </p:cNvSpPr>
          <p:nvPr>
            <p:ph type="sldNum" sz="quarter" idx="12"/>
          </p:nvPr>
        </p:nvSpPr>
        <p:spPr>
          <a:ln/>
        </p:spPr>
        <p:txBody>
          <a:bodyPr/>
          <a:lstStyle>
            <a:lvl1pPr>
              <a:defRPr/>
            </a:lvl1pPr>
          </a:lstStyle>
          <a:p>
            <a:pPr>
              <a:defRPr/>
            </a:pPr>
            <a:fld id="{976938AA-A2B7-4146-9CB7-3985EAC433C5}" type="slidenum">
              <a:rPr lang="en-US" altLang="en-US"/>
              <a:pPr>
                <a:defRPr/>
              </a:pPr>
              <a:t>‹#›</a:t>
            </a:fld>
            <a:endParaRPr lang="en-US" altLang="en-US" dirty="0"/>
          </a:p>
        </p:txBody>
      </p:sp>
    </p:spTree>
    <p:extLst>
      <p:ext uri="{BB962C8B-B14F-4D97-AF65-F5344CB8AC3E}">
        <p14:creationId xmlns:p14="http://schemas.microsoft.com/office/powerpoint/2010/main" val="1113570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8F3752B2-EC73-4B50-BBF6-6C2B23B2DD0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a:extLst>
              <a:ext uri="{FF2B5EF4-FFF2-40B4-BE49-F238E27FC236}">
                <a16:creationId xmlns:a16="http://schemas.microsoft.com/office/drawing/2014/main" id="{09B90F00-8F32-4956-B6D4-39012C5AC95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a:extLst>
              <a:ext uri="{FF2B5EF4-FFF2-40B4-BE49-F238E27FC236}">
                <a16:creationId xmlns:a16="http://schemas.microsoft.com/office/drawing/2014/main" id="{2FA19F1F-37E2-41DC-8FE5-96BE756DD1BE}"/>
              </a:ext>
            </a:extLst>
          </p:cNvPr>
          <p:cNvSpPr>
            <a:spLocks noGrp="1" noChangeArrowheads="1"/>
          </p:cNvSpPr>
          <p:nvPr>
            <p:ph type="sldNum" sz="quarter" idx="12"/>
          </p:nvPr>
        </p:nvSpPr>
        <p:spPr>
          <a:ln/>
        </p:spPr>
        <p:txBody>
          <a:bodyPr/>
          <a:lstStyle>
            <a:lvl1pPr>
              <a:defRPr/>
            </a:lvl1pPr>
          </a:lstStyle>
          <a:p>
            <a:pPr>
              <a:defRPr/>
            </a:pPr>
            <a:fld id="{4EFF3165-184F-45D0-BFB1-782D7E8F58D5}" type="slidenum">
              <a:rPr lang="en-US" altLang="en-US"/>
              <a:pPr>
                <a:defRPr/>
              </a:pPr>
              <a:t>‹#›</a:t>
            </a:fld>
            <a:endParaRPr lang="en-US" altLang="en-US" dirty="0"/>
          </a:p>
        </p:txBody>
      </p:sp>
    </p:spTree>
    <p:extLst>
      <p:ext uri="{BB962C8B-B14F-4D97-AF65-F5344CB8AC3E}">
        <p14:creationId xmlns:p14="http://schemas.microsoft.com/office/powerpoint/2010/main" val="710608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676400"/>
            <a:ext cx="4826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1676400"/>
            <a:ext cx="4826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03CAE5F2-98FD-4BCB-B9A9-0EEEFFDB588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a:extLst>
              <a:ext uri="{FF2B5EF4-FFF2-40B4-BE49-F238E27FC236}">
                <a16:creationId xmlns:a16="http://schemas.microsoft.com/office/drawing/2014/main" id="{25CA4370-F9A4-45BA-809F-B8BF5FA9A77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a:extLst>
              <a:ext uri="{FF2B5EF4-FFF2-40B4-BE49-F238E27FC236}">
                <a16:creationId xmlns:a16="http://schemas.microsoft.com/office/drawing/2014/main" id="{9ECEEE21-63AD-4C21-97C5-8BC522E38A61}"/>
              </a:ext>
            </a:extLst>
          </p:cNvPr>
          <p:cNvSpPr>
            <a:spLocks noGrp="1" noChangeArrowheads="1"/>
          </p:cNvSpPr>
          <p:nvPr>
            <p:ph type="sldNum" sz="quarter" idx="12"/>
          </p:nvPr>
        </p:nvSpPr>
        <p:spPr>
          <a:ln/>
        </p:spPr>
        <p:txBody>
          <a:bodyPr/>
          <a:lstStyle>
            <a:lvl1pPr>
              <a:defRPr/>
            </a:lvl1pPr>
          </a:lstStyle>
          <a:p>
            <a:pPr>
              <a:defRPr/>
            </a:pPr>
            <a:fld id="{9C41DBC4-BE0E-415A-849A-B6EE5202D85B}" type="slidenum">
              <a:rPr lang="en-US" altLang="en-US"/>
              <a:pPr>
                <a:defRPr/>
              </a:pPr>
              <a:t>‹#›</a:t>
            </a:fld>
            <a:endParaRPr lang="en-US" altLang="en-US" dirty="0"/>
          </a:p>
        </p:txBody>
      </p:sp>
    </p:spTree>
    <p:extLst>
      <p:ext uri="{BB962C8B-B14F-4D97-AF65-F5344CB8AC3E}">
        <p14:creationId xmlns:p14="http://schemas.microsoft.com/office/powerpoint/2010/main" val="527490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5A601718-B4D7-4616-B87F-DCB215D6930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8">
            <a:extLst>
              <a:ext uri="{FF2B5EF4-FFF2-40B4-BE49-F238E27FC236}">
                <a16:creationId xmlns:a16="http://schemas.microsoft.com/office/drawing/2014/main" id="{5EAE0442-4145-4220-850E-6C824743E6B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9">
            <a:extLst>
              <a:ext uri="{FF2B5EF4-FFF2-40B4-BE49-F238E27FC236}">
                <a16:creationId xmlns:a16="http://schemas.microsoft.com/office/drawing/2014/main" id="{7CC77E06-52CA-4299-8FD9-1FF278A99936}"/>
              </a:ext>
            </a:extLst>
          </p:cNvPr>
          <p:cNvSpPr>
            <a:spLocks noGrp="1" noChangeArrowheads="1"/>
          </p:cNvSpPr>
          <p:nvPr>
            <p:ph type="sldNum" sz="quarter" idx="12"/>
          </p:nvPr>
        </p:nvSpPr>
        <p:spPr>
          <a:ln/>
        </p:spPr>
        <p:txBody>
          <a:bodyPr/>
          <a:lstStyle>
            <a:lvl1pPr>
              <a:defRPr/>
            </a:lvl1pPr>
          </a:lstStyle>
          <a:p>
            <a:pPr>
              <a:defRPr/>
            </a:pPr>
            <a:fld id="{10835B03-7FA3-4D8B-B8F4-C20BD2CC12DD}" type="slidenum">
              <a:rPr lang="en-US" altLang="en-US"/>
              <a:pPr>
                <a:defRPr/>
              </a:pPr>
              <a:t>‹#›</a:t>
            </a:fld>
            <a:endParaRPr lang="en-US" altLang="en-US" dirty="0"/>
          </a:p>
        </p:txBody>
      </p:sp>
    </p:spTree>
    <p:extLst>
      <p:ext uri="{BB962C8B-B14F-4D97-AF65-F5344CB8AC3E}">
        <p14:creationId xmlns:p14="http://schemas.microsoft.com/office/powerpoint/2010/main" val="2596626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AA6AD7C9-8427-4F06-95D0-19C48103E49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8">
            <a:extLst>
              <a:ext uri="{FF2B5EF4-FFF2-40B4-BE49-F238E27FC236}">
                <a16:creationId xmlns:a16="http://schemas.microsoft.com/office/drawing/2014/main" id="{4973BA76-1FBF-449A-A7D2-5F23ABAE3AC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9">
            <a:extLst>
              <a:ext uri="{FF2B5EF4-FFF2-40B4-BE49-F238E27FC236}">
                <a16:creationId xmlns:a16="http://schemas.microsoft.com/office/drawing/2014/main" id="{0740C249-D28D-4410-80E3-4964EDB72511}"/>
              </a:ext>
            </a:extLst>
          </p:cNvPr>
          <p:cNvSpPr>
            <a:spLocks noGrp="1" noChangeArrowheads="1"/>
          </p:cNvSpPr>
          <p:nvPr>
            <p:ph type="sldNum" sz="quarter" idx="12"/>
          </p:nvPr>
        </p:nvSpPr>
        <p:spPr>
          <a:ln/>
        </p:spPr>
        <p:txBody>
          <a:bodyPr/>
          <a:lstStyle>
            <a:lvl1pPr>
              <a:defRPr/>
            </a:lvl1pPr>
          </a:lstStyle>
          <a:p>
            <a:pPr>
              <a:defRPr/>
            </a:pPr>
            <a:fld id="{F5FD8ABE-2495-4EAF-A6AB-88027A23EBCE}" type="slidenum">
              <a:rPr lang="en-US" altLang="en-US"/>
              <a:pPr>
                <a:defRPr/>
              </a:pPr>
              <a:t>‹#›</a:t>
            </a:fld>
            <a:endParaRPr lang="en-US" altLang="en-US" dirty="0"/>
          </a:p>
        </p:txBody>
      </p:sp>
    </p:spTree>
    <p:extLst>
      <p:ext uri="{BB962C8B-B14F-4D97-AF65-F5344CB8AC3E}">
        <p14:creationId xmlns:p14="http://schemas.microsoft.com/office/powerpoint/2010/main" val="20753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C4890F-BE30-4804-A282-A61C2334B7D5}" type="datetime1">
              <a:rPr lang="en-US" smtClean="0"/>
              <a:t>5/27/2020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2056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CB505D8-9240-48A1-8AF7-7BA218B0022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8">
            <a:extLst>
              <a:ext uri="{FF2B5EF4-FFF2-40B4-BE49-F238E27FC236}">
                <a16:creationId xmlns:a16="http://schemas.microsoft.com/office/drawing/2014/main" id="{C9D7F1E5-AC14-4FF2-8FE1-9EF8FB8D58C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9">
            <a:extLst>
              <a:ext uri="{FF2B5EF4-FFF2-40B4-BE49-F238E27FC236}">
                <a16:creationId xmlns:a16="http://schemas.microsoft.com/office/drawing/2014/main" id="{06E1F4D3-89C7-4000-A13F-19E2A60CD8F5}"/>
              </a:ext>
            </a:extLst>
          </p:cNvPr>
          <p:cNvSpPr>
            <a:spLocks noGrp="1" noChangeArrowheads="1"/>
          </p:cNvSpPr>
          <p:nvPr>
            <p:ph type="sldNum" sz="quarter" idx="12"/>
          </p:nvPr>
        </p:nvSpPr>
        <p:spPr>
          <a:ln/>
        </p:spPr>
        <p:txBody>
          <a:bodyPr/>
          <a:lstStyle>
            <a:lvl1pPr>
              <a:defRPr/>
            </a:lvl1pPr>
          </a:lstStyle>
          <a:p>
            <a:pPr>
              <a:defRPr/>
            </a:pPr>
            <a:fld id="{E29E2F1B-1FB4-4973-9CE9-659FB9DCCE40}" type="slidenum">
              <a:rPr lang="en-US" altLang="en-US"/>
              <a:pPr>
                <a:defRPr/>
              </a:pPr>
              <a:t>‹#›</a:t>
            </a:fld>
            <a:endParaRPr lang="en-US" altLang="en-US" dirty="0"/>
          </a:p>
        </p:txBody>
      </p:sp>
    </p:spTree>
    <p:extLst>
      <p:ext uri="{BB962C8B-B14F-4D97-AF65-F5344CB8AC3E}">
        <p14:creationId xmlns:p14="http://schemas.microsoft.com/office/powerpoint/2010/main" val="674896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87655109-9B66-4D8E-A107-BC4C064EB81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a:extLst>
              <a:ext uri="{FF2B5EF4-FFF2-40B4-BE49-F238E27FC236}">
                <a16:creationId xmlns:a16="http://schemas.microsoft.com/office/drawing/2014/main" id="{771CF0BB-DF08-42D2-B640-E1AB80E458B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a:extLst>
              <a:ext uri="{FF2B5EF4-FFF2-40B4-BE49-F238E27FC236}">
                <a16:creationId xmlns:a16="http://schemas.microsoft.com/office/drawing/2014/main" id="{2C1E7D86-F642-459C-8036-6ACC64D82468}"/>
              </a:ext>
            </a:extLst>
          </p:cNvPr>
          <p:cNvSpPr>
            <a:spLocks noGrp="1" noChangeArrowheads="1"/>
          </p:cNvSpPr>
          <p:nvPr>
            <p:ph type="sldNum" sz="quarter" idx="12"/>
          </p:nvPr>
        </p:nvSpPr>
        <p:spPr>
          <a:ln/>
        </p:spPr>
        <p:txBody>
          <a:bodyPr/>
          <a:lstStyle>
            <a:lvl1pPr>
              <a:defRPr/>
            </a:lvl1pPr>
          </a:lstStyle>
          <a:p>
            <a:pPr>
              <a:defRPr/>
            </a:pPr>
            <a:fld id="{71D98A4A-1EE8-41A0-A83D-7D7452D29EFD}" type="slidenum">
              <a:rPr lang="en-US" altLang="en-US"/>
              <a:pPr>
                <a:defRPr/>
              </a:pPr>
              <a:t>‹#›</a:t>
            </a:fld>
            <a:endParaRPr lang="en-US" altLang="en-US" dirty="0"/>
          </a:p>
        </p:txBody>
      </p:sp>
    </p:spTree>
    <p:extLst>
      <p:ext uri="{BB962C8B-B14F-4D97-AF65-F5344CB8AC3E}">
        <p14:creationId xmlns:p14="http://schemas.microsoft.com/office/powerpoint/2010/main" val="1518356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771E6866-73CA-4D2E-8D59-FC369E90F61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a:extLst>
              <a:ext uri="{FF2B5EF4-FFF2-40B4-BE49-F238E27FC236}">
                <a16:creationId xmlns:a16="http://schemas.microsoft.com/office/drawing/2014/main" id="{04DCF9B7-D355-493E-AB36-2A3FCF951B3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a:extLst>
              <a:ext uri="{FF2B5EF4-FFF2-40B4-BE49-F238E27FC236}">
                <a16:creationId xmlns:a16="http://schemas.microsoft.com/office/drawing/2014/main" id="{E7C66AB1-AD95-4D6B-A414-E02C6EA3664B}"/>
              </a:ext>
            </a:extLst>
          </p:cNvPr>
          <p:cNvSpPr>
            <a:spLocks noGrp="1" noChangeArrowheads="1"/>
          </p:cNvSpPr>
          <p:nvPr>
            <p:ph type="sldNum" sz="quarter" idx="12"/>
          </p:nvPr>
        </p:nvSpPr>
        <p:spPr>
          <a:ln/>
        </p:spPr>
        <p:txBody>
          <a:bodyPr/>
          <a:lstStyle>
            <a:lvl1pPr>
              <a:defRPr/>
            </a:lvl1pPr>
          </a:lstStyle>
          <a:p>
            <a:pPr>
              <a:defRPr/>
            </a:pPr>
            <a:fld id="{E77D09E2-1FED-46AC-A8DD-45367E426ABC}" type="slidenum">
              <a:rPr lang="en-US" altLang="en-US"/>
              <a:pPr>
                <a:defRPr/>
              </a:pPr>
              <a:t>‹#›</a:t>
            </a:fld>
            <a:endParaRPr lang="en-US" altLang="en-US" dirty="0"/>
          </a:p>
        </p:txBody>
      </p:sp>
    </p:spTree>
    <p:extLst>
      <p:ext uri="{BB962C8B-B14F-4D97-AF65-F5344CB8AC3E}">
        <p14:creationId xmlns:p14="http://schemas.microsoft.com/office/powerpoint/2010/main" val="1546587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EC1BE97-E572-4F5F-A50A-A3ED1CD2A60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a:extLst>
              <a:ext uri="{FF2B5EF4-FFF2-40B4-BE49-F238E27FC236}">
                <a16:creationId xmlns:a16="http://schemas.microsoft.com/office/drawing/2014/main" id="{D43F8FC9-DE38-4583-B9E6-CCFFE3F0F48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a:extLst>
              <a:ext uri="{FF2B5EF4-FFF2-40B4-BE49-F238E27FC236}">
                <a16:creationId xmlns:a16="http://schemas.microsoft.com/office/drawing/2014/main" id="{71EC3ED2-4776-441D-B954-72D2EAC61223}"/>
              </a:ext>
            </a:extLst>
          </p:cNvPr>
          <p:cNvSpPr>
            <a:spLocks noGrp="1" noChangeArrowheads="1"/>
          </p:cNvSpPr>
          <p:nvPr>
            <p:ph type="sldNum" sz="quarter" idx="12"/>
          </p:nvPr>
        </p:nvSpPr>
        <p:spPr>
          <a:ln/>
        </p:spPr>
        <p:txBody>
          <a:bodyPr/>
          <a:lstStyle>
            <a:lvl1pPr>
              <a:defRPr/>
            </a:lvl1pPr>
          </a:lstStyle>
          <a:p>
            <a:pPr>
              <a:defRPr/>
            </a:pPr>
            <a:fld id="{9EB4455A-2F01-4B39-9B82-1FD94CEE548C}" type="slidenum">
              <a:rPr lang="en-US" altLang="en-US"/>
              <a:pPr>
                <a:defRPr/>
              </a:pPr>
              <a:t>‹#›</a:t>
            </a:fld>
            <a:endParaRPr lang="en-US" altLang="en-US" dirty="0"/>
          </a:p>
        </p:txBody>
      </p:sp>
    </p:spTree>
    <p:extLst>
      <p:ext uri="{BB962C8B-B14F-4D97-AF65-F5344CB8AC3E}">
        <p14:creationId xmlns:p14="http://schemas.microsoft.com/office/powerpoint/2010/main" val="33491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152400"/>
            <a:ext cx="24638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152400"/>
            <a:ext cx="7188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49FF3DF-3619-42A1-8B84-99761A10896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a:extLst>
              <a:ext uri="{FF2B5EF4-FFF2-40B4-BE49-F238E27FC236}">
                <a16:creationId xmlns:a16="http://schemas.microsoft.com/office/drawing/2014/main" id="{D516BF22-2E69-421E-A116-68779275ACC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a:extLst>
              <a:ext uri="{FF2B5EF4-FFF2-40B4-BE49-F238E27FC236}">
                <a16:creationId xmlns:a16="http://schemas.microsoft.com/office/drawing/2014/main" id="{ED66A6B8-7C63-4CEF-92C2-2642E865904F}"/>
              </a:ext>
            </a:extLst>
          </p:cNvPr>
          <p:cNvSpPr>
            <a:spLocks noGrp="1" noChangeArrowheads="1"/>
          </p:cNvSpPr>
          <p:nvPr>
            <p:ph type="sldNum" sz="quarter" idx="12"/>
          </p:nvPr>
        </p:nvSpPr>
        <p:spPr>
          <a:ln/>
        </p:spPr>
        <p:txBody>
          <a:bodyPr/>
          <a:lstStyle>
            <a:lvl1pPr>
              <a:defRPr/>
            </a:lvl1pPr>
          </a:lstStyle>
          <a:p>
            <a:pPr>
              <a:defRPr/>
            </a:pPr>
            <a:fld id="{8C5396BF-3AD5-4FC5-A26D-5E2AC07A8FE8}" type="slidenum">
              <a:rPr lang="en-US" altLang="en-US"/>
              <a:pPr>
                <a:defRPr/>
              </a:pPr>
              <a:t>‹#›</a:t>
            </a:fld>
            <a:endParaRPr lang="en-US" altLang="en-US" dirty="0"/>
          </a:p>
        </p:txBody>
      </p:sp>
    </p:spTree>
    <p:extLst>
      <p:ext uri="{BB962C8B-B14F-4D97-AF65-F5344CB8AC3E}">
        <p14:creationId xmlns:p14="http://schemas.microsoft.com/office/powerpoint/2010/main" val="8028508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2187487" cy="6858000"/>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04800" y="5873205"/>
            <a:ext cx="1490472" cy="722376"/>
          </a:xfrm>
          <a:prstGeom prst="rect">
            <a:avLst/>
          </a:prstGeom>
        </p:spPr>
      </p:pic>
      <p:sp>
        <p:nvSpPr>
          <p:cNvPr id="16" name="Text Placeholder 15"/>
          <p:cNvSpPr>
            <a:spLocks noGrp="1"/>
          </p:cNvSpPr>
          <p:nvPr>
            <p:ph type="body" sz="quarter" idx="10" hasCustomPrompt="1"/>
          </p:nvPr>
        </p:nvSpPr>
        <p:spPr>
          <a:xfrm>
            <a:off x="304800" y="533400"/>
            <a:ext cx="7682755" cy="3390900"/>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304801" y="4308483"/>
            <a:ext cx="8316199" cy="395593"/>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304799" y="4705805"/>
            <a:ext cx="8316199" cy="674652"/>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3121106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2187487" cy="6858000"/>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04800" y="5873205"/>
            <a:ext cx="1490472" cy="722376"/>
          </a:xfrm>
          <a:prstGeom prst="rect">
            <a:avLst/>
          </a:prstGeom>
        </p:spPr>
      </p:pic>
      <p:sp>
        <p:nvSpPr>
          <p:cNvPr id="16" name="Text Placeholder 15"/>
          <p:cNvSpPr>
            <a:spLocks noGrp="1"/>
          </p:cNvSpPr>
          <p:nvPr>
            <p:ph type="body" sz="quarter" idx="10" hasCustomPrompt="1"/>
          </p:nvPr>
        </p:nvSpPr>
        <p:spPr>
          <a:xfrm>
            <a:off x="304800" y="533400"/>
            <a:ext cx="7682755" cy="3390900"/>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304801" y="4308483"/>
            <a:ext cx="8316199" cy="395593"/>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304799" y="4705805"/>
            <a:ext cx="8316199" cy="674652"/>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2908789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7"/>
            <a:ext cx="11463617" cy="829235"/>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322582" y="1573372"/>
            <a:ext cx="11450319" cy="769778"/>
          </a:xfrm>
        </p:spPr>
        <p:txBody>
          <a:bodyPr/>
          <a:lstStyle>
            <a:lvl1pPr marL="0" indent="0" algn="l">
              <a:lnSpc>
                <a:spcPct val="9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2"/>
          <p:cNvSpPr>
            <a:spLocks noGrp="1"/>
          </p:cNvSpPr>
          <p:nvPr>
            <p:ph type="body" sz="quarter" idx="10"/>
          </p:nvPr>
        </p:nvSpPr>
        <p:spPr>
          <a:xfrm>
            <a:off x="322264" y="2667000"/>
            <a:ext cx="11450635" cy="3390900"/>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5" name="TextBox 14"/>
          <p:cNvSpPr txBox="1"/>
          <p:nvPr userDrawn="1"/>
        </p:nvSpPr>
        <p:spPr>
          <a:xfrm>
            <a:off x="84085" y="6458267"/>
            <a:ext cx="415223" cy="2308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a:solidFill>
                <a:srgbClr val="444545"/>
              </a:solidFill>
              <a:latin typeface="arial" charset="0"/>
            </a:endParaRPr>
          </a:p>
        </p:txBody>
      </p:sp>
      <p:sp>
        <p:nvSpPr>
          <p:cNvPr id="16" name="TextBox 15"/>
          <p:cNvSpPr txBox="1"/>
          <p:nvPr userDrawn="1"/>
        </p:nvSpPr>
        <p:spPr>
          <a:xfrm>
            <a:off x="731520" y="6463488"/>
            <a:ext cx="9461635" cy="207749"/>
          </a:xfrm>
          <a:prstGeom prst="rect">
            <a:avLst/>
          </a:prstGeom>
          <a:noFill/>
        </p:spPr>
        <p:txBody>
          <a:bodyPr wrap="square" rtlCol="0">
            <a:spAutoFit/>
          </a:bodyPr>
          <a:lstStyle/>
          <a:p>
            <a:r>
              <a:rPr lang="en-US" sz="750" baseline="0">
                <a:solidFill>
                  <a:srgbClr val="444545"/>
                </a:solidFill>
                <a:latin typeface="arial" charset="0"/>
              </a:rPr>
              <a:t>HFMA | 2019</a:t>
            </a:r>
          </a:p>
        </p:txBody>
      </p:sp>
    </p:spTree>
    <p:extLst>
      <p:ext uri="{BB962C8B-B14F-4D97-AF65-F5344CB8AC3E}">
        <p14:creationId xmlns:p14="http://schemas.microsoft.com/office/powerpoint/2010/main" val="3078704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2264" y="2667000"/>
            <a:ext cx="5583237" cy="3390900"/>
          </a:xfrm>
        </p:spPr>
        <p:txBody>
          <a:bodyPr/>
          <a:lstStyle>
            <a:lvl1pPr marL="0" indent="0">
              <a:buNone/>
              <a:defRPr sz="1800" b="0"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sp>
        <p:nvSpPr>
          <p:cNvPr id="10" name="Text Placeholder 2"/>
          <p:cNvSpPr>
            <a:spLocks noGrp="1"/>
          </p:cNvSpPr>
          <p:nvPr>
            <p:ph type="body" sz="quarter" idx="11"/>
          </p:nvPr>
        </p:nvSpPr>
        <p:spPr>
          <a:xfrm>
            <a:off x="6189663" y="2667000"/>
            <a:ext cx="5583237" cy="3390900"/>
          </a:xfrm>
        </p:spPr>
        <p:txBody>
          <a:bodyPr/>
          <a:lstStyle>
            <a:lvl1pPr marL="0" indent="0">
              <a:buNone/>
              <a:defRPr sz="1800" b="0"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1" name="Title 1"/>
          <p:cNvSpPr>
            <a:spLocks noGrp="1"/>
          </p:cNvSpPr>
          <p:nvPr>
            <p:ph type="ctrTitle"/>
          </p:nvPr>
        </p:nvSpPr>
        <p:spPr>
          <a:xfrm>
            <a:off x="309282" y="389967"/>
            <a:ext cx="11463617" cy="829235"/>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3" name="Subtitle 2"/>
          <p:cNvSpPr>
            <a:spLocks noGrp="1"/>
          </p:cNvSpPr>
          <p:nvPr>
            <p:ph type="subTitle" idx="1"/>
          </p:nvPr>
        </p:nvSpPr>
        <p:spPr>
          <a:xfrm>
            <a:off x="322582" y="1573372"/>
            <a:ext cx="11450319" cy="769778"/>
          </a:xfrm>
        </p:spPr>
        <p:txBody>
          <a:bodyPr/>
          <a:lstStyle>
            <a:lvl1pPr marL="0" indent="0" algn="l">
              <a:lnSpc>
                <a:spcPct val="14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Box 11"/>
          <p:cNvSpPr txBox="1"/>
          <p:nvPr userDrawn="1"/>
        </p:nvSpPr>
        <p:spPr>
          <a:xfrm>
            <a:off x="84085" y="6458267"/>
            <a:ext cx="415223" cy="2308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a:solidFill>
                <a:srgbClr val="444545"/>
              </a:solidFill>
              <a:latin typeface="arial" charset="0"/>
            </a:endParaRPr>
          </a:p>
        </p:txBody>
      </p:sp>
      <p:sp>
        <p:nvSpPr>
          <p:cNvPr id="16" name="TextBox 15"/>
          <p:cNvSpPr txBox="1"/>
          <p:nvPr userDrawn="1"/>
        </p:nvSpPr>
        <p:spPr>
          <a:xfrm>
            <a:off x="731520" y="6463488"/>
            <a:ext cx="9461635" cy="207749"/>
          </a:xfrm>
          <a:prstGeom prst="rect">
            <a:avLst/>
          </a:prstGeom>
          <a:noFill/>
        </p:spPr>
        <p:txBody>
          <a:bodyPr wrap="square" rtlCol="0">
            <a:spAutoFit/>
          </a:bodyPr>
          <a:lstStyle/>
          <a:p>
            <a:r>
              <a:rPr lang="en-US" sz="750" baseline="0">
                <a:solidFill>
                  <a:srgbClr val="444545"/>
                </a:solidFill>
                <a:latin typeface="arial" charset="0"/>
              </a:rPr>
              <a:t>HFMA 101 | 2019</a:t>
            </a:r>
          </a:p>
        </p:txBody>
      </p:sp>
    </p:spTree>
    <p:extLst>
      <p:ext uri="{BB962C8B-B14F-4D97-AF65-F5344CB8AC3E}">
        <p14:creationId xmlns:p14="http://schemas.microsoft.com/office/powerpoint/2010/main" val="3032205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313951" y="1600200"/>
            <a:ext cx="11450635" cy="3390900"/>
          </a:xfrm>
        </p:spPr>
        <p:txBody>
          <a:bodyPr/>
          <a:lstStyle>
            <a:lvl1pPr marL="0" indent="0">
              <a:buNone/>
              <a:defRPr sz="1800" b="0"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0" name="Title 1"/>
          <p:cNvSpPr>
            <a:spLocks noGrp="1"/>
          </p:cNvSpPr>
          <p:nvPr>
            <p:ph type="ctrTitle"/>
          </p:nvPr>
        </p:nvSpPr>
        <p:spPr>
          <a:xfrm>
            <a:off x="309282" y="389967"/>
            <a:ext cx="11463617" cy="829235"/>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7" name="TextBox 6"/>
          <p:cNvSpPr txBox="1"/>
          <p:nvPr userDrawn="1"/>
        </p:nvSpPr>
        <p:spPr>
          <a:xfrm>
            <a:off x="84085" y="6458267"/>
            <a:ext cx="415223" cy="2308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a:solidFill>
                <a:srgbClr val="444545"/>
              </a:solidFill>
              <a:latin typeface="arial" charset="0"/>
            </a:endParaRPr>
          </a:p>
        </p:txBody>
      </p:sp>
      <p:sp>
        <p:nvSpPr>
          <p:cNvPr id="13" name="TextBox 12"/>
          <p:cNvSpPr txBox="1"/>
          <p:nvPr userDrawn="1"/>
        </p:nvSpPr>
        <p:spPr>
          <a:xfrm>
            <a:off x="731520" y="6463488"/>
            <a:ext cx="9461635" cy="207749"/>
          </a:xfrm>
          <a:prstGeom prst="rect">
            <a:avLst/>
          </a:prstGeom>
          <a:noFill/>
        </p:spPr>
        <p:txBody>
          <a:bodyPr wrap="square" rtlCol="0">
            <a:spAutoFit/>
          </a:bodyPr>
          <a:lstStyle/>
          <a:p>
            <a:r>
              <a:rPr lang="en-US" sz="750" baseline="0">
                <a:solidFill>
                  <a:srgbClr val="444545"/>
                </a:solidFill>
                <a:latin typeface="arial" charset="0"/>
              </a:rPr>
              <a:t>HFMA 101 | 2019</a:t>
            </a:r>
          </a:p>
        </p:txBody>
      </p:sp>
    </p:spTree>
    <p:extLst>
      <p:ext uri="{BB962C8B-B14F-4D97-AF65-F5344CB8AC3E}">
        <p14:creationId xmlns:p14="http://schemas.microsoft.com/office/powerpoint/2010/main" val="139196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71CE3B-D05F-4D08-B954-5B001D429EB2}" type="datetime1">
              <a:rPr lang="en-US" smtClean="0"/>
              <a:t>5/27/2020</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62870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7" name="Title 1"/>
          <p:cNvSpPr>
            <a:spLocks noGrp="1"/>
          </p:cNvSpPr>
          <p:nvPr>
            <p:ph type="ctrTitle"/>
          </p:nvPr>
        </p:nvSpPr>
        <p:spPr>
          <a:xfrm>
            <a:off x="309282" y="389967"/>
            <a:ext cx="11463617" cy="829235"/>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309283" y="1602299"/>
            <a:ext cx="11463616" cy="4597975"/>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84085" y="6458267"/>
            <a:ext cx="415223" cy="2308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a:solidFill>
                <a:srgbClr val="444545"/>
              </a:solidFill>
              <a:latin typeface="arial" charset="0"/>
            </a:endParaRPr>
          </a:p>
        </p:txBody>
      </p:sp>
      <p:sp>
        <p:nvSpPr>
          <p:cNvPr id="12" name="TextBox 11"/>
          <p:cNvSpPr txBox="1"/>
          <p:nvPr userDrawn="1"/>
        </p:nvSpPr>
        <p:spPr>
          <a:xfrm>
            <a:off x="731520" y="6463488"/>
            <a:ext cx="9461635" cy="207749"/>
          </a:xfrm>
          <a:prstGeom prst="rect">
            <a:avLst/>
          </a:prstGeom>
          <a:noFill/>
        </p:spPr>
        <p:txBody>
          <a:bodyPr wrap="square" rtlCol="0">
            <a:spAutoFit/>
          </a:bodyPr>
          <a:lstStyle/>
          <a:p>
            <a:r>
              <a:rPr lang="en-US" sz="750" baseline="0">
                <a:solidFill>
                  <a:srgbClr val="444545"/>
                </a:solidFill>
                <a:latin typeface="arial" charset="0"/>
              </a:rPr>
              <a:t>HFMA 101 | 2019</a:t>
            </a:r>
          </a:p>
        </p:txBody>
      </p:sp>
    </p:spTree>
    <p:extLst>
      <p:ext uri="{BB962C8B-B14F-4D97-AF65-F5344CB8AC3E}">
        <p14:creationId xmlns:p14="http://schemas.microsoft.com/office/powerpoint/2010/main" val="621757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82881" y="190831"/>
            <a:ext cx="11815639" cy="6520070"/>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39317" y="5586548"/>
            <a:ext cx="1694688" cy="1057656"/>
          </a:xfrm>
          <a:prstGeom prst="rect">
            <a:avLst/>
          </a:prstGeom>
        </p:spPr>
      </p:pic>
    </p:spTree>
    <p:extLst>
      <p:ext uri="{BB962C8B-B14F-4D97-AF65-F5344CB8AC3E}">
        <p14:creationId xmlns:p14="http://schemas.microsoft.com/office/powerpoint/2010/main" val="2032632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182881" y="190831"/>
            <a:ext cx="11815639" cy="6519672"/>
          </a:xfrm>
          <a:prstGeom prst="rect">
            <a:avLst/>
          </a:prstGeom>
          <a:solidFill>
            <a:srgbClr val="C3D3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5250"/>
              </a:lnSpc>
              <a:spcBef>
                <a:spcPts val="0"/>
              </a:spcBef>
              <a:buNone/>
              <a:defRPr sz="4050" b="0" i="0" baseline="0">
                <a:solidFill>
                  <a:srgbClr val="002E6D"/>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39317" y="5586548"/>
            <a:ext cx="1691640" cy="1057656"/>
          </a:xfrm>
          <a:prstGeom prst="rect">
            <a:avLst/>
          </a:prstGeom>
        </p:spPr>
      </p:pic>
    </p:spTree>
    <p:extLst>
      <p:ext uri="{BB962C8B-B14F-4D97-AF65-F5344CB8AC3E}">
        <p14:creationId xmlns:p14="http://schemas.microsoft.com/office/powerpoint/2010/main" val="2243911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9110"/>
          </a:xfrm>
          <a:prstGeom prst="rect">
            <a:avLst/>
          </a:prstGeom>
        </p:spPr>
      </p:pic>
    </p:spTree>
    <p:extLst>
      <p:ext uri="{BB962C8B-B14F-4D97-AF65-F5344CB8AC3E}">
        <p14:creationId xmlns:p14="http://schemas.microsoft.com/office/powerpoint/2010/main" val="312212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A3BE41-AFE7-488E-B3BD-BA78293934B9}" type="datetime1">
              <a:rPr lang="en-US" smtClean="0"/>
              <a:t>5/27/2020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2116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317EF0-CD1C-4D3B-ABCB-A3CD969ABFB3}" type="datetime1">
              <a:rPr lang="en-US" smtClean="0"/>
              <a:t>5/27/2020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Add a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5096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FBD8B-8042-4AD8-BFD5-BC6FF14D1113}" type="datetime1">
              <a:rPr lang="en-US" smtClean="0"/>
              <a:t>5/27/2020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4288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48ED74C-0E62-47B7-AC0E-876AD114401D}" type="datetime1">
              <a:rPr lang="en-US" smtClean="0"/>
              <a:t>5/27/2020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Add a footer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91986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3" r:id="rId12"/>
    <p:sldLayoutId id="2147483824" r:id="rId13"/>
    <p:sldLayoutId id="2147483825" r:id="rId14"/>
    <p:sldLayoutId id="214748382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060BFC-99EF-F04A-A36C-606DA8AD5CF2}"/>
              </a:ext>
            </a:extLst>
          </p:cNvPr>
          <p:cNvSpPr txBox="1"/>
          <p:nvPr userDrawn="1"/>
        </p:nvSpPr>
        <p:spPr>
          <a:xfrm>
            <a:off x="6635469" y="-420785"/>
            <a:ext cx="0" cy="0"/>
          </a:xfrm>
          <a:prstGeom prst="rect">
            <a:avLst/>
          </a:prstGeom>
        </p:spPr>
        <p:txBody>
          <a:bodyPr vert="horz" wrap="none" lIns="91440" tIns="45720" rIns="91440" bIns="45720" rtlCol="0" anchor="t">
            <a:noAutofit/>
          </a:bodyPr>
          <a:lstStyle/>
          <a:p>
            <a:endParaRPr lang="en-US" sz="2000" dirty="0">
              <a:latin typeface="Calibri Light"/>
              <a:ea typeface="Lato" panose="020F0502020204030203" pitchFamily="34" charset="0"/>
              <a:cs typeface="Calibri Light"/>
            </a:endParaRPr>
          </a:p>
        </p:txBody>
      </p:sp>
      <p:pic>
        <p:nvPicPr>
          <p:cNvPr id="10" name="Picture 9">
            <a:extLst>
              <a:ext uri="{FF2B5EF4-FFF2-40B4-BE49-F238E27FC236}">
                <a16:creationId xmlns:a16="http://schemas.microsoft.com/office/drawing/2014/main" id="{904C457A-EC78-5A49-A159-DFC7D89EA3E6}"/>
              </a:ext>
            </a:extLst>
          </p:cNvPr>
          <p:cNvPicPr>
            <a:picLocks noChangeAspect="1"/>
          </p:cNvPicPr>
          <p:nvPr userDrawn="1"/>
        </p:nvPicPr>
        <p:blipFill rotWithShape="1">
          <a:blip r:embed="rId12" cstate="email">
            <a:extLst>
              <a:ext uri="{28A0092B-C50C-407E-A947-70E740481C1C}">
                <a14:useLocalDpi xmlns:a14="http://schemas.microsoft.com/office/drawing/2010/main" val="0"/>
              </a:ext>
            </a:extLst>
          </a:blip>
          <a:srcRect/>
          <a:stretch/>
        </p:blipFill>
        <p:spPr>
          <a:xfrm>
            <a:off x="0" y="1"/>
            <a:ext cx="12192000" cy="1020438"/>
          </a:xfrm>
          <a:prstGeom prst="rect">
            <a:avLst/>
          </a:prstGeom>
        </p:spPr>
      </p:pic>
      <p:pic>
        <p:nvPicPr>
          <p:cNvPr id="11" name="Picture 10">
            <a:extLst>
              <a:ext uri="{FF2B5EF4-FFF2-40B4-BE49-F238E27FC236}">
                <a16:creationId xmlns:a16="http://schemas.microsoft.com/office/drawing/2014/main" id="{EB72EC5F-A2E8-334F-A59B-89EB535532C1}"/>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0686554" y="276154"/>
            <a:ext cx="1081873" cy="461077"/>
          </a:xfrm>
          <a:prstGeom prst="rect">
            <a:avLst/>
          </a:prstGeom>
        </p:spPr>
      </p:pic>
      <p:sp>
        <p:nvSpPr>
          <p:cNvPr id="12" name="Text Placeholder 2">
            <a:extLst>
              <a:ext uri="{FF2B5EF4-FFF2-40B4-BE49-F238E27FC236}">
                <a16:creationId xmlns:a16="http://schemas.microsoft.com/office/drawing/2014/main" id="{CED5ED9B-231F-F545-8FE2-55CDC4FF9B23}"/>
              </a:ext>
            </a:extLst>
          </p:cNvPr>
          <p:cNvSpPr>
            <a:spLocks noGrp="1"/>
          </p:cNvSpPr>
          <p:nvPr>
            <p:ph type="body" idx="1"/>
          </p:nvPr>
        </p:nvSpPr>
        <p:spPr>
          <a:xfrm>
            <a:off x="434672" y="1218560"/>
            <a:ext cx="11036411" cy="49428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FE703C29-5D71-7A42-94E5-9D3DAF86DF4E}"/>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
        <p:nvSpPr>
          <p:cNvPr id="14" name="TextBox 13">
            <a:extLst>
              <a:ext uri="{FF2B5EF4-FFF2-40B4-BE49-F238E27FC236}">
                <a16:creationId xmlns:a16="http://schemas.microsoft.com/office/drawing/2014/main" id="{6900BC74-7C36-3B4C-A8CA-AD4EDD04C20B}"/>
              </a:ext>
            </a:extLst>
          </p:cNvPr>
          <p:cNvSpPr txBox="1"/>
          <p:nvPr userDrawn="1"/>
        </p:nvSpPr>
        <p:spPr>
          <a:xfrm>
            <a:off x="11697943" y="6635744"/>
            <a:ext cx="456309" cy="206212"/>
          </a:xfrm>
          <a:prstGeom prst="rect">
            <a:avLst/>
          </a:prstGeom>
          <a:noFill/>
        </p:spPr>
        <p:txBody>
          <a:bodyPr vert="horz" wrap="square" lIns="0" tIns="60960" rIns="0" bIns="60960" rtlCol="0" anchor="ctr">
            <a:noAutofit/>
          </a:bodyPr>
          <a:lstStyle/>
          <a:p>
            <a:pPr algn="ctr"/>
            <a:fld id="{146C3F01-F04B-4E0E-BFE2-4D8477375D43}" type="slidenum">
              <a:rPr lang="en-US" sz="900" b="1" smtClean="0">
                <a:solidFill>
                  <a:schemeClr val="bg2">
                    <a:lumMod val="10000"/>
                  </a:schemeClr>
                </a:solidFill>
                <a:latin typeface="Calibri Light"/>
                <a:ea typeface="Lato" panose="020F0502020204030203" pitchFamily="34" charset="0"/>
                <a:cs typeface="Calibri Light"/>
              </a:rPr>
              <a:pPr algn="ctr"/>
              <a:t>‹#›</a:t>
            </a:fld>
            <a:endParaRPr lang="en-US" sz="900" b="1" dirty="0">
              <a:solidFill>
                <a:schemeClr val="bg2">
                  <a:lumMod val="10000"/>
                </a:schemeClr>
              </a:solidFill>
              <a:latin typeface="Calibri Light"/>
              <a:ea typeface="Lato" panose="020F0502020204030203" pitchFamily="34" charset="0"/>
              <a:cs typeface="Calibri Light"/>
            </a:endParaRPr>
          </a:p>
        </p:txBody>
      </p:sp>
      <p:sp>
        <p:nvSpPr>
          <p:cNvPr id="15" name="TextBox 14">
            <a:extLst>
              <a:ext uri="{FF2B5EF4-FFF2-40B4-BE49-F238E27FC236}">
                <a16:creationId xmlns:a16="http://schemas.microsoft.com/office/drawing/2014/main" id="{FB4CC630-468B-9247-B045-EBF609C576DB}"/>
              </a:ext>
            </a:extLst>
          </p:cNvPr>
          <p:cNvSpPr txBox="1"/>
          <p:nvPr userDrawn="1"/>
        </p:nvSpPr>
        <p:spPr>
          <a:xfrm>
            <a:off x="6827519" y="6624099"/>
            <a:ext cx="4972711" cy="232069"/>
          </a:xfrm>
          <a:prstGeom prst="rect">
            <a:avLst/>
          </a:prstGeom>
          <a:noFill/>
        </p:spPr>
        <p:txBody>
          <a:bodyPr vert="horz" wrap="square" lIns="121920" tIns="60960" rIns="121920" bIns="60960"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schemeClr val="tx1">
                    <a:lumMod val="65000"/>
                    <a:lumOff val="35000"/>
                  </a:schemeClr>
                </a:solidFill>
                <a:effectLst/>
                <a:uLnTx/>
                <a:uFillTx/>
                <a:latin typeface="+mn-lt"/>
                <a:ea typeface="Lato Light" panose="020F0502020204030203" pitchFamily="34" charset="0"/>
                <a:cs typeface="Calibri Light"/>
              </a:rPr>
              <a:t>          R1 is a registered trademark of R1 RCM Inc. All rights reserved.         Proprietary Confidential Information</a:t>
            </a:r>
          </a:p>
        </p:txBody>
      </p:sp>
    </p:spTree>
    <p:extLst>
      <p:ext uri="{BB962C8B-B14F-4D97-AF65-F5344CB8AC3E}">
        <p14:creationId xmlns:p14="http://schemas.microsoft.com/office/powerpoint/2010/main" val="241485211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Lst>
  <p:hf hdr="0" ftr="0" dt="0"/>
  <p:txStyles>
    <p:titleStyle>
      <a:lvl1pPr algn="l" defTabSz="914400" rtl="0" eaLnBrk="1" latinLnBrk="0" hangingPunct="1">
        <a:lnSpc>
          <a:spcPct val="100000"/>
        </a:lnSpc>
        <a:spcBef>
          <a:spcPct val="0"/>
        </a:spcBef>
        <a:buNone/>
        <a:defRPr sz="3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355796368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060BFC-99EF-F04A-A36C-606DA8AD5CF2}"/>
              </a:ext>
            </a:extLst>
          </p:cNvPr>
          <p:cNvSpPr txBox="1"/>
          <p:nvPr userDrawn="1"/>
        </p:nvSpPr>
        <p:spPr>
          <a:xfrm>
            <a:off x="6635469" y="-420785"/>
            <a:ext cx="0" cy="0"/>
          </a:xfrm>
          <a:prstGeom prst="rect">
            <a:avLst/>
          </a:prstGeom>
        </p:spPr>
        <p:txBody>
          <a:bodyPr vert="horz" wrap="none" lIns="91440" tIns="45720" rIns="91440" bIns="45720" rtlCol="0" anchor="t">
            <a:noAutofit/>
          </a:bodyPr>
          <a:lstStyle/>
          <a:p>
            <a:endParaRPr lang="en-US" sz="2000" dirty="0">
              <a:latin typeface="Calibri Light"/>
              <a:ea typeface="Lato" panose="020F0502020204030203" pitchFamily="34" charset="0"/>
              <a:cs typeface="Calibri Light"/>
            </a:endParaRPr>
          </a:p>
        </p:txBody>
      </p:sp>
      <p:pic>
        <p:nvPicPr>
          <p:cNvPr id="10" name="Picture 9">
            <a:extLst>
              <a:ext uri="{FF2B5EF4-FFF2-40B4-BE49-F238E27FC236}">
                <a16:creationId xmlns:a16="http://schemas.microsoft.com/office/drawing/2014/main" id="{904C457A-EC78-5A49-A159-DFC7D89EA3E6}"/>
              </a:ext>
            </a:extLst>
          </p:cNvPr>
          <p:cNvPicPr>
            <a:picLocks noChangeAspect="1"/>
          </p:cNvPicPr>
          <p:nvPr userDrawn="1"/>
        </p:nvPicPr>
        <p:blipFill rotWithShape="1">
          <a:blip r:embed="rId12" cstate="email">
            <a:extLst>
              <a:ext uri="{28A0092B-C50C-407E-A947-70E740481C1C}">
                <a14:useLocalDpi xmlns:a14="http://schemas.microsoft.com/office/drawing/2010/main" val="0"/>
              </a:ext>
            </a:extLst>
          </a:blip>
          <a:srcRect/>
          <a:stretch/>
        </p:blipFill>
        <p:spPr>
          <a:xfrm>
            <a:off x="0" y="1"/>
            <a:ext cx="12192000" cy="1020438"/>
          </a:xfrm>
          <a:prstGeom prst="rect">
            <a:avLst/>
          </a:prstGeom>
        </p:spPr>
      </p:pic>
      <p:pic>
        <p:nvPicPr>
          <p:cNvPr id="11" name="Picture 10">
            <a:extLst>
              <a:ext uri="{FF2B5EF4-FFF2-40B4-BE49-F238E27FC236}">
                <a16:creationId xmlns:a16="http://schemas.microsoft.com/office/drawing/2014/main" id="{EB72EC5F-A2E8-334F-A59B-89EB535532C1}"/>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0686554" y="276154"/>
            <a:ext cx="1081873" cy="461077"/>
          </a:xfrm>
          <a:prstGeom prst="rect">
            <a:avLst/>
          </a:prstGeom>
        </p:spPr>
      </p:pic>
      <p:sp>
        <p:nvSpPr>
          <p:cNvPr id="12" name="Text Placeholder 2">
            <a:extLst>
              <a:ext uri="{FF2B5EF4-FFF2-40B4-BE49-F238E27FC236}">
                <a16:creationId xmlns:a16="http://schemas.microsoft.com/office/drawing/2014/main" id="{CED5ED9B-231F-F545-8FE2-55CDC4FF9B23}"/>
              </a:ext>
            </a:extLst>
          </p:cNvPr>
          <p:cNvSpPr>
            <a:spLocks noGrp="1"/>
          </p:cNvSpPr>
          <p:nvPr>
            <p:ph type="body" idx="1"/>
          </p:nvPr>
        </p:nvSpPr>
        <p:spPr>
          <a:xfrm>
            <a:off x="434672" y="1218560"/>
            <a:ext cx="11036411" cy="49428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FE703C29-5D71-7A42-94E5-9D3DAF86DF4E}"/>
              </a:ext>
            </a:extLst>
          </p:cNvPr>
          <p:cNvSpPr>
            <a:spLocks noGrp="1"/>
          </p:cNvSpPr>
          <p:nvPr>
            <p:ph type="title"/>
          </p:nvPr>
        </p:nvSpPr>
        <p:spPr>
          <a:xfrm>
            <a:off x="454209" y="144946"/>
            <a:ext cx="9808772" cy="766091"/>
          </a:xfrm>
          <a:prstGeom prst="rect">
            <a:avLst/>
          </a:prstGeom>
        </p:spPr>
        <p:txBody>
          <a:bodyPr vert="horz" lIns="91440" tIns="45720" rIns="91440" bIns="45720" rtlCol="0" anchor="ctr">
            <a:normAutofit/>
          </a:bodyPr>
          <a:lstStyle/>
          <a:p>
            <a:r>
              <a:rPr lang="en-US" dirty="0"/>
              <a:t>Click to edit title (30pt)</a:t>
            </a:r>
          </a:p>
        </p:txBody>
      </p:sp>
      <p:sp>
        <p:nvSpPr>
          <p:cNvPr id="14" name="TextBox 13">
            <a:extLst>
              <a:ext uri="{FF2B5EF4-FFF2-40B4-BE49-F238E27FC236}">
                <a16:creationId xmlns:a16="http://schemas.microsoft.com/office/drawing/2014/main" id="{6900BC74-7C36-3B4C-A8CA-AD4EDD04C20B}"/>
              </a:ext>
            </a:extLst>
          </p:cNvPr>
          <p:cNvSpPr txBox="1"/>
          <p:nvPr userDrawn="1"/>
        </p:nvSpPr>
        <p:spPr>
          <a:xfrm>
            <a:off x="11697943" y="6635744"/>
            <a:ext cx="456309" cy="206212"/>
          </a:xfrm>
          <a:prstGeom prst="rect">
            <a:avLst/>
          </a:prstGeom>
          <a:noFill/>
        </p:spPr>
        <p:txBody>
          <a:bodyPr vert="horz" wrap="square" lIns="0" tIns="60960" rIns="0" bIns="60960" rtlCol="0" anchor="ctr">
            <a:noAutofit/>
          </a:bodyPr>
          <a:lstStyle/>
          <a:p>
            <a:pPr algn="ctr"/>
            <a:fld id="{146C3F01-F04B-4E0E-BFE2-4D8477375D43}" type="slidenum">
              <a:rPr lang="en-US" sz="900" b="1" smtClean="0">
                <a:solidFill>
                  <a:schemeClr val="bg2">
                    <a:lumMod val="10000"/>
                  </a:schemeClr>
                </a:solidFill>
                <a:latin typeface="Calibri Light"/>
                <a:ea typeface="Lato" panose="020F0502020204030203" pitchFamily="34" charset="0"/>
                <a:cs typeface="Calibri Light"/>
              </a:rPr>
              <a:pPr algn="ctr"/>
              <a:t>‹#›</a:t>
            </a:fld>
            <a:endParaRPr lang="en-US" sz="900" b="1" dirty="0">
              <a:solidFill>
                <a:schemeClr val="bg2">
                  <a:lumMod val="10000"/>
                </a:schemeClr>
              </a:solidFill>
              <a:latin typeface="Calibri Light"/>
              <a:ea typeface="Lato" panose="020F0502020204030203" pitchFamily="34" charset="0"/>
              <a:cs typeface="Calibri Light"/>
            </a:endParaRPr>
          </a:p>
        </p:txBody>
      </p:sp>
      <p:sp>
        <p:nvSpPr>
          <p:cNvPr id="15" name="TextBox 14">
            <a:extLst>
              <a:ext uri="{FF2B5EF4-FFF2-40B4-BE49-F238E27FC236}">
                <a16:creationId xmlns:a16="http://schemas.microsoft.com/office/drawing/2014/main" id="{FB4CC630-468B-9247-B045-EBF609C576DB}"/>
              </a:ext>
            </a:extLst>
          </p:cNvPr>
          <p:cNvSpPr txBox="1"/>
          <p:nvPr userDrawn="1"/>
        </p:nvSpPr>
        <p:spPr>
          <a:xfrm>
            <a:off x="6827519" y="6624099"/>
            <a:ext cx="4972711" cy="232069"/>
          </a:xfrm>
          <a:prstGeom prst="rect">
            <a:avLst/>
          </a:prstGeom>
          <a:noFill/>
        </p:spPr>
        <p:txBody>
          <a:bodyPr vert="horz" wrap="square" lIns="121920" tIns="60960" rIns="121920" bIns="60960"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schemeClr val="tx1">
                    <a:lumMod val="65000"/>
                    <a:lumOff val="35000"/>
                  </a:schemeClr>
                </a:solidFill>
                <a:effectLst/>
                <a:uLnTx/>
                <a:uFillTx/>
                <a:latin typeface="+mn-lt"/>
                <a:ea typeface="Lato Light" panose="020F0502020204030203" pitchFamily="34" charset="0"/>
                <a:cs typeface="Calibri Light"/>
              </a:rPr>
              <a:t>          R1 is a registered trademark of R1 RCM Inc. All rights reserved.         Proprietary Confidential Information</a:t>
            </a:r>
          </a:p>
        </p:txBody>
      </p:sp>
    </p:spTree>
    <p:extLst>
      <p:ext uri="{BB962C8B-B14F-4D97-AF65-F5344CB8AC3E}">
        <p14:creationId xmlns:p14="http://schemas.microsoft.com/office/powerpoint/2010/main" val="153072819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Lst>
  <p:hf hdr="0" dt="0"/>
  <p:txStyles>
    <p:titleStyle>
      <a:lvl1pPr algn="l" defTabSz="914400" rtl="0" eaLnBrk="1" latinLnBrk="0" hangingPunct="1">
        <a:lnSpc>
          <a:spcPct val="100000"/>
        </a:lnSpc>
        <a:spcBef>
          <a:spcPct val="0"/>
        </a:spcBef>
        <a:buNone/>
        <a:defRPr sz="3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C1C0D810-39D3-44F2-A65E-50A45BEB84AF}"/>
              </a:ext>
            </a:extLst>
          </p:cNvPr>
          <p:cNvSpPr>
            <a:spLocks noGrp="1" noChangeArrowheads="1"/>
          </p:cNvSpPr>
          <p:nvPr>
            <p:ph type="title"/>
          </p:nvPr>
        </p:nvSpPr>
        <p:spPr bwMode="auto">
          <a:xfrm>
            <a:off x="1625600" y="152400"/>
            <a:ext cx="9855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a:extLst>
              <a:ext uri="{FF2B5EF4-FFF2-40B4-BE49-F238E27FC236}">
                <a16:creationId xmlns:a16="http://schemas.microsoft.com/office/drawing/2014/main" id="{776B5575-6453-450A-8524-9F4BF262D157}"/>
              </a:ext>
            </a:extLst>
          </p:cNvPr>
          <p:cNvSpPr>
            <a:spLocks noGrp="1" noChangeArrowheads="1"/>
          </p:cNvSpPr>
          <p:nvPr>
            <p:ph type="body" idx="1"/>
          </p:nvPr>
        </p:nvSpPr>
        <p:spPr bwMode="auto">
          <a:xfrm>
            <a:off x="1625600" y="1676400"/>
            <a:ext cx="9855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a:extLst>
              <a:ext uri="{FF2B5EF4-FFF2-40B4-BE49-F238E27FC236}">
                <a16:creationId xmlns:a16="http://schemas.microsoft.com/office/drawing/2014/main" id="{3B97CD8D-FF59-4F7E-93BF-24281B3945F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cs typeface="+mn-cs"/>
              </a:defRPr>
            </a:lvl1pPr>
          </a:lstStyle>
          <a:p>
            <a:pPr>
              <a:defRPr/>
            </a:pPr>
            <a:endParaRPr lang="en-US" dirty="0"/>
          </a:p>
        </p:txBody>
      </p:sp>
      <p:sp>
        <p:nvSpPr>
          <p:cNvPr id="277512" name="Rectangle 8">
            <a:extLst>
              <a:ext uri="{FF2B5EF4-FFF2-40B4-BE49-F238E27FC236}">
                <a16:creationId xmlns:a16="http://schemas.microsoft.com/office/drawing/2014/main" id="{2C33D556-6D9A-4A30-B0EB-8FC71C3BDE8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dirty="0"/>
          </a:p>
        </p:txBody>
      </p:sp>
      <p:sp>
        <p:nvSpPr>
          <p:cNvPr id="277513" name="Rectangle 9">
            <a:extLst>
              <a:ext uri="{FF2B5EF4-FFF2-40B4-BE49-F238E27FC236}">
                <a16:creationId xmlns:a16="http://schemas.microsoft.com/office/drawing/2014/main" id="{437A78EE-16E6-4E39-B1D9-0235698BE7B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C603DF4-5C2A-4A50-8628-88FC4DCCCBF9}" type="slidenum">
              <a:rPr lang="en-US" altLang="en-US"/>
              <a:pPr>
                <a:defRPr/>
              </a:pPr>
              <a:t>‹#›</a:t>
            </a:fld>
            <a:endParaRPr lang="en-US" altLang="en-US" dirty="0"/>
          </a:p>
        </p:txBody>
      </p:sp>
    </p:spTree>
    <p:extLst>
      <p:ext uri="{BB962C8B-B14F-4D97-AF65-F5344CB8AC3E}">
        <p14:creationId xmlns:p14="http://schemas.microsoft.com/office/powerpoint/2010/main" val="139160866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a:p>
        </p:txBody>
      </p:sp>
    </p:spTree>
    <p:extLst>
      <p:ext uri="{BB962C8B-B14F-4D97-AF65-F5344CB8AC3E}">
        <p14:creationId xmlns:p14="http://schemas.microsoft.com/office/powerpoint/2010/main" val="250179085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2.png"/><Relationship Id="rId4"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uhcprovider.com/content/provider/en/viewer.html?file=/content/dam/provider/docs/public/resources/news/2020/Telehealth-Patient-Scenarios.pdf" TargetMode="External"/><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providers.bcbsal.org/portal/documents/10226/3494887/Telehealth+Billing+Guide/b92b12c5-585f-471c-5921-72465c49b16f" TargetMode="External"/><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hyperlink" Target="https://static.cigna.com/assets/chcp/resourceLibrary/medicalResourcesList/medicalDoingBusinessWithCigna/medicalDbwcCOVID-19.html" TargetMode="External"/><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www.bcbsnd.com/coronavirus/covid-19providers/billing" TargetMode="External"/><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s://www.bcbsnd.com/coronavirus/covid-19providers/billing" TargetMode="External"/><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2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cdc.gov/nchs/icd/icd10cm.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journal.ahima.org/ahima-and-aha-faq-on-icd-10-cm-coding-for-covid-19"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cms.gov/files/document/summary-covid-19-emergency-declaration-waivers.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coviduninsuredclaim.linkhealth.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daylee1@mindspring.com"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hyperlink" Target="http://www.ronaldhirsch.com/" TargetMode="External"/><Relationship Id="rId4" Type="http://schemas.openxmlformats.org/officeDocument/2006/relationships/hyperlink" Target="mailto:rhirsch@r1rcm.com"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arsystemsdayegusquiza.com/"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hyperlink" Target="http://www.r1rcm.com/" TargetMode="External"/><Relationship Id="rId5" Type="http://schemas.openxmlformats.org/officeDocument/2006/relationships/hyperlink" Target="http://pfnfinc.com/" TargetMode="External"/><Relationship Id="rId4" Type="http://schemas.openxmlformats.org/officeDocument/2006/relationships/hyperlink" Target="https://www.hfma.org/"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hyperlink" Target="https://www.cms.gov/files/document/se20016.pdf" TargetMode="External"/><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3638" y="1080019"/>
            <a:ext cx="6376697" cy="2543175"/>
          </a:xfrm>
        </p:spPr>
        <p:txBody>
          <a:bodyPr>
            <a:normAutofit/>
          </a:bodyPr>
          <a:lstStyle/>
          <a:p>
            <a:pPr>
              <a:lnSpc>
                <a:spcPts val="3750"/>
              </a:lnSpc>
            </a:pPr>
            <a:r>
              <a:rPr lang="en-US" sz="3750" dirty="0">
                <a:latin typeface="Arial"/>
                <a:cs typeface="Arial"/>
              </a:rPr>
              <a:t>COVID-19 Update</a:t>
            </a:r>
            <a:br>
              <a:rPr lang="en-US" sz="3750" dirty="0">
                <a:latin typeface="Arial"/>
                <a:cs typeface="Arial"/>
              </a:rPr>
            </a:br>
            <a:r>
              <a:rPr lang="en-US" sz="3750" dirty="0">
                <a:latin typeface="Arial"/>
                <a:cs typeface="Arial"/>
              </a:rPr>
              <a:t>Regulations and Payments</a:t>
            </a:r>
            <a:endParaRPr lang="en-US" dirty="0"/>
          </a:p>
        </p:txBody>
      </p:sp>
      <p:sp>
        <p:nvSpPr>
          <p:cNvPr id="2" name="TextBox 1">
            <a:extLst>
              <a:ext uri="{FF2B5EF4-FFF2-40B4-BE49-F238E27FC236}">
                <a16:creationId xmlns:a16="http://schemas.microsoft.com/office/drawing/2014/main" id="{C913BB1D-BA1F-46CF-9256-C29221BF5EC5}"/>
              </a:ext>
            </a:extLst>
          </p:cNvPr>
          <p:cNvSpPr txBox="1"/>
          <p:nvPr/>
        </p:nvSpPr>
        <p:spPr>
          <a:xfrm>
            <a:off x="357322" y="4242326"/>
            <a:ext cx="7804748"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457200">
              <a:defRPr/>
            </a:pPr>
            <a:r>
              <a:rPr lang="en-US" sz="2100" dirty="0">
                <a:solidFill>
                  <a:srgbClr val="8EB3C8">
                    <a:lumMod val="75000"/>
                  </a:srgbClr>
                </a:solidFill>
                <a:latin typeface="Tahoma"/>
              </a:rPr>
              <a:t>Healthcare Financial Management Association</a:t>
            </a:r>
          </a:p>
          <a:p>
            <a:pPr defTabSz="457200">
              <a:defRPr/>
            </a:pPr>
            <a:r>
              <a:rPr lang="en-US" sz="2100" dirty="0">
                <a:solidFill>
                  <a:srgbClr val="8EB3C8">
                    <a:lumMod val="75000"/>
                  </a:srgbClr>
                </a:solidFill>
                <a:latin typeface="Tahoma"/>
              </a:rPr>
              <a:t>Northern California</a:t>
            </a:r>
          </a:p>
          <a:p>
            <a:pPr defTabSz="457200">
              <a:defRPr/>
            </a:pPr>
            <a:endParaRPr lang="en-US" sz="2100" dirty="0">
              <a:solidFill>
                <a:srgbClr val="8EB3C8">
                  <a:lumMod val="75000"/>
                </a:srgbClr>
              </a:solidFill>
              <a:latin typeface="Tahoma"/>
            </a:endParaRPr>
          </a:p>
          <a:p>
            <a:pPr defTabSz="457200">
              <a:defRPr/>
            </a:pPr>
            <a:r>
              <a:rPr lang="en-US" sz="2100" dirty="0">
                <a:solidFill>
                  <a:srgbClr val="8EB3C8">
                    <a:lumMod val="75000"/>
                  </a:srgbClr>
                </a:solidFill>
                <a:latin typeface="Tahoma"/>
              </a:rPr>
              <a:t>May 30, 2020</a:t>
            </a:r>
          </a:p>
        </p:txBody>
      </p:sp>
    </p:spTree>
    <p:extLst>
      <p:ext uri="{BB962C8B-B14F-4D97-AF65-F5344CB8AC3E}">
        <p14:creationId xmlns:p14="http://schemas.microsoft.com/office/powerpoint/2010/main" val="412501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FC91B9-E003-4573-9F50-F9B2038C1F4B}"/>
              </a:ext>
            </a:extLst>
          </p:cNvPr>
          <p:cNvSpPr>
            <a:spLocks noGrp="1"/>
          </p:cNvSpPr>
          <p:nvPr>
            <p:ph type="body" sz="quarter" idx="14"/>
          </p:nvPr>
        </p:nvSpPr>
        <p:spPr/>
        <p:txBody>
          <a:bodyPr/>
          <a:lstStyle/>
          <a:p>
            <a:r>
              <a:rPr lang="en-US" dirty="0">
                <a:cs typeface="Calibri"/>
              </a:rPr>
              <a:t>  </a:t>
            </a:r>
            <a:endParaRPr lang="en-US" dirty="0"/>
          </a:p>
        </p:txBody>
      </p:sp>
      <p:sp>
        <p:nvSpPr>
          <p:cNvPr id="3" name="Text Placeholder 2">
            <a:extLst>
              <a:ext uri="{FF2B5EF4-FFF2-40B4-BE49-F238E27FC236}">
                <a16:creationId xmlns:a16="http://schemas.microsoft.com/office/drawing/2014/main" id="{8701BAD4-B690-442C-90F7-FF6793337E42}"/>
              </a:ext>
            </a:extLst>
          </p:cNvPr>
          <p:cNvSpPr>
            <a:spLocks noGrp="1"/>
          </p:cNvSpPr>
          <p:nvPr>
            <p:ph type="body" sz="quarter" idx="15"/>
          </p:nvPr>
        </p:nvSpPr>
        <p:spPr>
          <a:xfrm>
            <a:off x="6207760" y="1333043"/>
            <a:ext cx="3924610" cy="540257"/>
          </a:xfrm>
        </p:spPr>
        <p:txBody>
          <a:bodyPr/>
          <a:lstStyle/>
          <a:p>
            <a:r>
              <a:rPr lang="en-US" dirty="0"/>
              <a:t>       R9     </a:t>
            </a:r>
            <a:r>
              <a:rPr lang="en-US" dirty="0">
                <a:solidFill>
                  <a:srgbClr val="FF0000"/>
                </a:solidFill>
              </a:rPr>
              <a:t>R5     </a:t>
            </a:r>
            <a:r>
              <a:rPr lang="en-US" dirty="0"/>
              <a:t>R8      </a:t>
            </a:r>
            <a:r>
              <a:rPr lang="en-US" dirty="0">
                <a:solidFill>
                  <a:srgbClr val="C00000"/>
                </a:solidFill>
              </a:rPr>
              <a:t>R6       </a:t>
            </a:r>
            <a:r>
              <a:rPr lang="en-US" dirty="0"/>
              <a:t>R3</a:t>
            </a:r>
          </a:p>
        </p:txBody>
      </p:sp>
      <p:sp>
        <p:nvSpPr>
          <p:cNvPr id="4" name="Content Placeholder 3">
            <a:extLst>
              <a:ext uri="{FF2B5EF4-FFF2-40B4-BE49-F238E27FC236}">
                <a16:creationId xmlns:a16="http://schemas.microsoft.com/office/drawing/2014/main" id="{B605078F-5739-4621-8A23-22AF107FCB0D}"/>
              </a:ext>
            </a:extLst>
          </p:cNvPr>
          <p:cNvSpPr>
            <a:spLocks noGrp="1"/>
          </p:cNvSpPr>
          <p:nvPr>
            <p:ph idx="1"/>
          </p:nvPr>
        </p:nvSpPr>
        <p:spPr/>
        <p:txBody>
          <a:bodyPr/>
          <a:lstStyle/>
          <a:p>
            <a:pPr marL="0" indent="0">
              <a:buNone/>
            </a:pPr>
            <a:r>
              <a:rPr lang="en-US" u="sng" dirty="0"/>
              <a:t>Have you had to lay off any PFS Staff?</a:t>
            </a:r>
          </a:p>
          <a:p>
            <a:pPr marL="0" indent="0">
              <a:buNone/>
            </a:pPr>
            <a:endParaRPr lang="en-US" u="sng" dirty="0"/>
          </a:p>
          <a:p>
            <a:pPr marL="0" indent="0">
              <a:buNone/>
            </a:pPr>
            <a:r>
              <a:rPr lang="en-US" dirty="0"/>
              <a:t>Yes</a:t>
            </a:r>
          </a:p>
          <a:p>
            <a:pPr marL="0" indent="0">
              <a:buNone/>
            </a:pPr>
            <a:endParaRPr lang="en-US" dirty="0"/>
          </a:p>
          <a:p>
            <a:pPr marL="0" indent="0">
              <a:buNone/>
            </a:pPr>
            <a:r>
              <a:rPr lang="en-US" dirty="0"/>
              <a:t>No</a:t>
            </a:r>
          </a:p>
        </p:txBody>
      </p:sp>
      <p:sp>
        <p:nvSpPr>
          <p:cNvPr id="5" name="Content Placeholder 4">
            <a:extLst>
              <a:ext uri="{FF2B5EF4-FFF2-40B4-BE49-F238E27FC236}">
                <a16:creationId xmlns:a16="http://schemas.microsoft.com/office/drawing/2014/main" id="{23397986-E712-4B14-A3C2-66A66AE2FB63}"/>
              </a:ext>
            </a:extLst>
          </p:cNvPr>
          <p:cNvSpPr>
            <a:spLocks noGrp="1"/>
          </p:cNvSpPr>
          <p:nvPr>
            <p:ph idx="16"/>
          </p:nvPr>
        </p:nvSpPr>
        <p:spPr/>
        <p:txBody>
          <a:bodyPr/>
          <a:lstStyle/>
          <a:p>
            <a:pPr marL="0" indent="0">
              <a:buNone/>
            </a:pPr>
            <a:endParaRPr lang="en-US" dirty="0"/>
          </a:p>
          <a:p>
            <a:pPr marL="0" indent="0">
              <a:buNone/>
            </a:pPr>
            <a:endParaRPr lang="en-US" dirty="0"/>
          </a:p>
          <a:p>
            <a:pPr marL="0" indent="0">
              <a:buNone/>
            </a:pPr>
            <a:r>
              <a:rPr lang="en-US" dirty="0"/>
              <a:t>Yes    22%	     </a:t>
            </a:r>
            <a:r>
              <a:rPr lang="en-US" dirty="0">
                <a:solidFill>
                  <a:srgbClr val="FF0000"/>
                </a:solidFill>
              </a:rPr>
              <a:t>15%      </a:t>
            </a:r>
            <a:r>
              <a:rPr lang="en-US" dirty="0"/>
              <a:t>9%     </a:t>
            </a:r>
            <a:r>
              <a:rPr lang="en-US" dirty="0">
                <a:solidFill>
                  <a:srgbClr val="C00000"/>
                </a:solidFill>
              </a:rPr>
              <a:t>51%      </a:t>
            </a:r>
            <a:r>
              <a:rPr lang="en-US" dirty="0"/>
              <a:t>16%</a:t>
            </a:r>
          </a:p>
          <a:p>
            <a:pPr marL="0" indent="0">
              <a:buNone/>
            </a:pPr>
            <a:endParaRPr lang="en-US" dirty="0"/>
          </a:p>
          <a:p>
            <a:pPr marL="0" indent="0">
              <a:buNone/>
            </a:pPr>
            <a:r>
              <a:rPr lang="en-US" dirty="0"/>
              <a:t>No     78%     </a:t>
            </a:r>
            <a:r>
              <a:rPr lang="en-US" dirty="0">
                <a:solidFill>
                  <a:srgbClr val="C00000"/>
                </a:solidFill>
              </a:rPr>
              <a:t>8</a:t>
            </a:r>
            <a:r>
              <a:rPr lang="en-US" dirty="0">
                <a:solidFill>
                  <a:srgbClr val="FF0000"/>
                </a:solidFill>
              </a:rPr>
              <a:t>5%      </a:t>
            </a:r>
            <a:r>
              <a:rPr lang="en-US" dirty="0"/>
              <a:t>91%   </a:t>
            </a:r>
            <a:r>
              <a:rPr lang="en-US" dirty="0">
                <a:solidFill>
                  <a:srgbClr val="C00000"/>
                </a:solidFill>
              </a:rPr>
              <a:t>49%      </a:t>
            </a:r>
            <a:r>
              <a:rPr lang="en-US" dirty="0"/>
              <a:t>84%</a:t>
            </a:r>
          </a:p>
        </p:txBody>
      </p:sp>
      <p:sp>
        <p:nvSpPr>
          <p:cNvPr id="6" name="Title 5">
            <a:extLst>
              <a:ext uri="{FF2B5EF4-FFF2-40B4-BE49-F238E27FC236}">
                <a16:creationId xmlns:a16="http://schemas.microsoft.com/office/drawing/2014/main" id="{D03331F7-8D4B-4B44-8FE9-965BE1A597E6}"/>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411165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817F8-6E2A-43B6-AAC5-9CEB7A3CF3A7}"/>
              </a:ext>
            </a:extLst>
          </p:cNvPr>
          <p:cNvSpPr>
            <a:spLocks noGrp="1"/>
          </p:cNvSpPr>
          <p:nvPr>
            <p:ph type="body" sz="quarter" idx="14"/>
          </p:nvPr>
        </p:nvSpPr>
        <p:spPr/>
        <p:txBody>
          <a:bodyPr/>
          <a:lstStyle/>
          <a:p>
            <a:r>
              <a:rPr lang="en-US">
                <a:cs typeface="Calibri"/>
              </a:rPr>
              <a:t>  </a:t>
            </a:r>
            <a:endParaRPr lang="en-US"/>
          </a:p>
        </p:txBody>
      </p:sp>
      <p:sp>
        <p:nvSpPr>
          <p:cNvPr id="3" name="Text Placeholder 2">
            <a:extLst>
              <a:ext uri="{FF2B5EF4-FFF2-40B4-BE49-F238E27FC236}">
                <a16:creationId xmlns:a16="http://schemas.microsoft.com/office/drawing/2014/main" id="{0A2D876E-F3D3-4EE6-8507-BFA308DF2E42}"/>
              </a:ext>
            </a:extLst>
          </p:cNvPr>
          <p:cNvSpPr>
            <a:spLocks noGrp="1"/>
          </p:cNvSpPr>
          <p:nvPr>
            <p:ph type="body" sz="quarter" idx="15"/>
          </p:nvPr>
        </p:nvSpPr>
        <p:spPr/>
        <p:txBody>
          <a:bodyPr/>
          <a:lstStyle/>
          <a:p>
            <a:r>
              <a:rPr lang="en-US" dirty="0"/>
              <a:t>           R9      </a:t>
            </a:r>
            <a:r>
              <a:rPr lang="en-US" dirty="0">
                <a:solidFill>
                  <a:srgbClr val="FF0000"/>
                </a:solidFill>
              </a:rPr>
              <a:t>R5     </a:t>
            </a:r>
            <a:r>
              <a:rPr lang="en-US" dirty="0"/>
              <a:t>R8      </a:t>
            </a:r>
            <a:r>
              <a:rPr lang="en-US" dirty="0">
                <a:solidFill>
                  <a:srgbClr val="C00000"/>
                </a:solidFill>
              </a:rPr>
              <a:t>R6     </a:t>
            </a:r>
            <a:r>
              <a:rPr lang="en-US" dirty="0"/>
              <a:t>R3</a:t>
            </a:r>
          </a:p>
        </p:txBody>
      </p:sp>
      <p:sp>
        <p:nvSpPr>
          <p:cNvPr id="4" name="Content Placeholder 3">
            <a:extLst>
              <a:ext uri="{FF2B5EF4-FFF2-40B4-BE49-F238E27FC236}">
                <a16:creationId xmlns:a16="http://schemas.microsoft.com/office/drawing/2014/main" id="{E013EAD0-2FC6-4CCB-8EB7-0F28E5097C7C}"/>
              </a:ext>
            </a:extLst>
          </p:cNvPr>
          <p:cNvSpPr>
            <a:spLocks noGrp="1"/>
          </p:cNvSpPr>
          <p:nvPr>
            <p:ph idx="1"/>
          </p:nvPr>
        </p:nvSpPr>
        <p:spPr/>
        <p:txBody>
          <a:bodyPr/>
          <a:lstStyle/>
          <a:p>
            <a:pPr marL="0" indent="0">
              <a:buNone/>
            </a:pPr>
            <a:r>
              <a:rPr lang="en-US" u="sng" dirty="0"/>
              <a:t>What is you hospital’s current cash on hand?</a:t>
            </a:r>
          </a:p>
          <a:p>
            <a:pPr marL="0" indent="0">
              <a:buNone/>
            </a:pPr>
            <a:r>
              <a:rPr lang="en-US" dirty="0"/>
              <a:t> </a:t>
            </a:r>
          </a:p>
          <a:p>
            <a:pPr marL="0" indent="0">
              <a:buNone/>
            </a:pPr>
            <a:r>
              <a:rPr lang="en-US" dirty="0"/>
              <a:t>Less than 30 days</a:t>
            </a:r>
          </a:p>
          <a:p>
            <a:pPr marL="0" indent="0">
              <a:buNone/>
            </a:pPr>
            <a:r>
              <a:rPr lang="en-US" dirty="0"/>
              <a:t>31-45 days</a:t>
            </a:r>
          </a:p>
          <a:p>
            <a:pPr marL="0" indent="0">
              <a:buNone/>
            </a:pPr>
            <a:r>
              <a:rPr lang="en-US" dirty="0"/>
              <a:t>46-61 days</a:t>
            </a:r>
          </a:p>
          <a:p>
            <a:pPr marL="0" indent="0">
              <a:buNone/>
            </a:pPr>
            <a:r>
              <a:rPr lang="en-US" dirty="0"/>
              <a:t>Over 61 days</a:t>
            </a:r>
          </a:p>
          <a:p>
            <a:pPr marL="0" indent="0">
              <a:buNone/>
            </a:pPr>
            <a:r>
              <a:rPr lang="en-US" dirty="0"/>
              <a:t>I don’t know.  I guess I should.. Right?</a:t>
            </a:r>
          </a:p>
          <a:p>
            <a:pPr marL="0" indent="0">
              <a:buNone/>
            </a:pPr>
            <a:endParaRPr lang="en-US" dirty="0"/>
          </a:p>
        </p:txBody>
      </p:sp>
      <p:sp>
        <p:nvSpPr>
          <p:cNvPr id="5" name="Content Placeholder 4">
            <a:extLst>
              <a:ext uri="{FF2B5EF4-FFF2-40B4-BE49-F238E27FC236}">
                <a16:creationId xmlns:a16="http://schemas.microsoft.com/office/drawing/2014/main" id="{8DB92BC5-42DE-4123-94F8-3D4ADCD0B094}"/>
              </a:ext>
            </a:extLst>
          </p:cNvPr>
          <p:cNvSpPr>
            <a:spLocks noGrp="1"/>
          </p:cNvSpPr>
          <p:nvPr>
            <p:ph idx="16"/>
          </p:nvPr>
        </p:nvSpPr>
        <p:spPr/>
        <p:txBody>
          <a:bodyPr/>
          <a:lstStyle/>
          <a:p>
            <a:pPr marL="0" indent="0">
              <a:buNone/>
            </a:pPr>
            <a:endParaRPr lang="en-US" dirty="0"/>
          </a:p>
          <a:p>
            <a:pPr marL="0" indent="0">
              <a:buNone/>
            </a:pPr>
            <a:endParaRPr lang="en-US" dirty="0"/>
          </a:p>
          <a:p>
            <a:pPr marL="0" indent="0">
              <a:buNone/>
            </a:pPr>
            <a:r>
              <a:rPr lang="en-US" dirty="0"/>
              <a:t>Less        8%   </a:t>
            </a:r>
            <a:r>
              <a:rPr lang="en-US" dirty="0">
                <a:solidFill>
                  <a:srgbClr val="FF0000"/>
                </a:solidFill>
              </a:rPr>
              <a:t>  3%        </a:t>
            </a:r>
            <a:r>
              <a:rPr lang="en-US" dirty="0"/>
              <a:t>9%        </a:t>
            </a:r>
            <a:r>
              <a:rPr lang="en-US" dirty="0">
                <a:solidFill>
                  <a:srgbClr val="C00000"/>
                </a:solidFill>
              </a:rPr>
              <a:t>0%       </a:t>
            </a:r>
            <a:r>
              <a:rPr lang="en-US" dirty="0"/>
              <a:t>4%</a:t>
            </a:r>
          </a:p>
          <a:p>
            <a:pPr marL="0" indent="0">
              <a:buNone/>
            </a:pPr>
            <a:r>
              <a:rPr lang="en-US" dirty="0"/>
              <a:t>31-45     6%     </a:t>
            </a:r>
            <a:r>
              <a:rPr lang="en-US" dirty="0">
                <a:solidFill>
                  <a:srgbClr val="FF0000"/>
                </a:solidFill>
              </a:rPr>
              <a:t>16%       </a:t>
            </a:r>
            <a:r>
              <a:rPr lang="en-US" dirty="0"/>
              <a:t>2%       </a:t>
            </a:r>
            <a:r>
              <a:rPr lang="en-US" dirty="0">
                <a:solidFill>
                  <a:srgbClr val="C00000"/>
                </a:solidFill>
              </a:rPr>
              <a:t>7%       </a:t>
            </a:r>
            <a:r>
              <a:rPr lang="en-US" dirty="0"/>
              <a:t>9%</a:t>
            </a:r>
          </a:p>
          <a:p>
            <a:pPr marL="0" indent="0">
              <a:buNone/>
            </a:pPr>
            <a:r>
              <a:rPr lang="en-US" dirty="0"/>
              <a:t>46-61      6%      </a:t>
            </a:r>
            <a:r>
              <a:rPr lang="en-US" dirty="0">
                <a:solidFill>
                  <a:srgbClr val="FF0000"/>
                </a:solidFill>
              </a:rPr>
              <a:t>5%       </a:t>
            </a:r>
            <a:r>
              <a:rPr lang="en-US" dirty="0"/>
              <a:t>8%      </a:t>
            </a:r>
            <a:r>
              <a:rPr lang="en-US" dirty="0">
                <a:solidFill>
                  <a:srgbClr val="C00000"/>
                </a:solidFill>
              </a:rPr>
              <a:t> 9%      </a:t>
            </a:r>
            <a:r>
              <a:rPr lang="en-US" dirty="0"/>
              <a:t>11%</a:t>
            </a:r>
          </a:p>
          <a:p>
            <a:pPr marL="0" indent="0">
              <a:buNone/>
            </a:pPr>
            <a:r>
              <a:rPr lang="en-US" dirty="0"/>
              <a:t>Over 61  31%   </a:t>
            </a:r>
            <a:r>
              <a:rPr lang="en-US" dirty="0">
                <a:solidFill>
                  <a:srgbClr val="FF0000"/>
                </a:solidFill>
              </a:rPr>
              <a:t>35%    </a:t>
            </a:r>
            <a:r>
              <a:rPr lang="en-US" dirty="0"/>
              <a:t>43%     </a:t>
            </a:r>
            <a:r>
              <a:rPr lang="en-US" dirty="0">
                <a:solidFill>
                  <a:srgbClr val="C00000"/>
                </a:solidFill>
              </a:rPr>
              <a:t>36%</a:t>
            </a:r>
            <a:r>
              <a:rPr lang="en-US" dirty="0"/>
              <a:t>     46%</a:t>
            </a:r>
          </a:p>
          <a:p>
            <a:pPr marL="0" indent="0">
              <a:buNone/>
            </a:pPr>
            <a:r>
              <a:rPr lang="en-US" dirty="0"/>
              <a:t>Don’t      49%   </a:t>
            </a:r>
            <a:r>
              <a:rPr lang="en-US" dirty="0">
                <a:solidFill>
                  <a:srgbClr val="FF0000"/>
                </a:solidFill>
              </a:rPr>
              <a:t>40%    </a:t>
            </a:r>
            <a:r>
              <a:rPr lang="en-US" dirty="0"/>
              <a:t>38%     </a:t>
            </a:r>
            <a:r>
              <a:rPr lang="en-US" dirty="0">
                <a:solidFill>
                  <a:srgbClr val="C00000"/>
                </a:solidFill>
              </a:rPr>
              <a:t>48%     </a:t>
            </a:r>
            <a:r>
              <a:rPr lang="en-US" dirty="0"/>
              <a:t>32%</a:t>
            </a:r>
          </a:p>
        </p:txBody>
      </p:sp>
      <p:sp>
        <p:nvSpPr>
          <p:cNvPr id="6" name="Title 5">
            <a:extLst>
              <a:ext uri="{FF2B5EF4-FFF2-40B4-BE49-F238E27FC236}">
                <a16:creationId xmlns:a16="http://schemas.microsoft.com/office/drawing/2014/main" id="{EB16522A-8089-44F7-B7F6-0EB085108C16}"/>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395929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D8C90-C94E-43CB-A201-B9CCBE193D9E}"/>
              </a:ext>
            </a:extLst>
          </p:cNvPr>
          <p:cNvSpPr>
            <a:spLocks noGrp="1"/>
          </p:cNvSpPr>
          <p:nvPr>
            <p:ph type="body" sz="quarter" idx="14"/>
          </p:nvPr>
        </p:nvSpPr>
        <p:spPr/>
        <p:txBody>
          <a:bodyPr/>
          <a:lstStyle/>
          <a:p>
            <a:r>
              <a:rPr lang="en-US" dirty="0">
                <a:cs typeface="Calibri"/>
              </a:rPr>
              <a:t>  </a:t>
            </a:r>
            <a:endParaRPr lang="en-US" dirty="0"/>
          </a:p>
        </p:txBody>
      </p:sp>
      <p:sp>
        <p:nvSpPr>
          <p:cNvPr id="3" name="Text Placeholder 2">
            <a:extLst>
              <a:ext uri="{FF2B5EF4-FFF2-40B4-BE49-F238E27FC236}">
                <a16:creationId xmlns:a16="http://schemas.microsoft.com/office/drawing/2014/main" id="{9046E78B-7ADE-4852-AAEB-432450CE495F}"/>
              </a:ext>
            </a:extLst>
          </p:cNvPr>
          <p:cNvSpPr>
            <a:spLocks noGrp="1"/>
          </p:cNvSpPr>
          <p:nvPr>
            <p:ph type="body" sz="quarter" idx="15"/>
          </p:nvPr>
        </p:nvSpPr>
        <p:spPr/>
        <p:txBody>
          <a:bodyPr>
            <a:normAutofit/>
          </a:bodyPr>
          <a:lstStyle/>
          <a:p>
            <a:r>
              <a:rPr lang="en-US" dirty="0"/>
              <a:t>          R9      </a:t>
            </a:r>
            <a:r>
              <a:rPr lang="en-US" dirty="0">
                <a:solidFill>
                  <a:srgbClr val="FF0000"/>
                </a:solidFill>
              </a:rPr>
              <a:t>R5      </a:t>
            </a:r>
            <a:r>
              <a:rPr lang="en-US" dirty="0"/>
              <a:t>R8      </a:t>
            </a:r>
            <a:r>
              <a:rPr lang="en-US" dirty="0">
                <a:solidFill>
                  <a:srgbClr val="C00000"/>
                </a:solidFill>
              </a:rPr>
              <a:t>R6     </a:t>
            </a:r>
            <a:r>
              <a:rPr lang="en-US" dirty="0"/>
              <a:t>R3</a:t>
            </a:r>
          </a:p>
        </p:txBody>
      </p:sp>
      <p:sp>
        <p:nvSpPr>
          <p:cNvPr id="4" name="Content Placeholder 3">
            <a:extLst>
              <a:ext uri="{FF2B5EF4-FFF2-40B4-BE49-F238E27FC236}">
                <a16:creationId xmlns:a16="http://schemas.microsoft.com/office/drawing/2014/main" id="{C91291C0-BEA8-4840-86D6-4EB30F980843}"/>
              </a:ext>
            </a:extLst>
          </p:cNvPr>
          <p:cNvSpPr>
            <a:spLocks noGrp="1"/>
          </p:cNvSpPr>
          <p:nvPr>
            <p:ph idx="1"/>
          </p:nvPr>
        </p:nvSpPr>
        <p:spPr/>
        <p:txBody>
          <a:bodyPr/>
          <a:lstStyle/>
          <a:p>
            <a:pPr marL="0" indent="0">
              <a:buNone/>
            </a:pPr>
            <a:r>
              <a:rPr lang="en-US" u="sng" dirty="0"/>
              <a:t>Do you employee/contract with providers?</a:t>
            </a:r>
          </a:p>
          <a:p>
            <a:pPr marL="0" indent="0">
              <a:buNone/>
            </a:pPr>
            <a:endParaRPr lang="en-US" u="sng" dirty="0"/>
          </a:p>
          <a:p>
            <a:pPr marL="0" indent="0">
              <a:buNone/>
            </a:pPr>
            <a:r>
              <a:rPr lang="en-US" dirty="0"/>
              <a:t>Yes</a:t>
            </a:r>
          </a:p>
          <a:p>
            <a:pPr marL="0" indent="0">
              <a:buNone/>
            </a:pPr>
            <a:endParaRPr lang="en-US" dirty="0"/>
          </a:p>
          <a:p>
            <a:pPr marL="0" indent="0">
              <a:buNone/>
            </a:pPr>
            <a:r>
              <a:rPr lang="en-US" dirty="0"/>
              <a:t>No</a:t>
            </a:r>
          </a:p>
        </p:txBody>
      </p:sp>
      <p:sp>
        <p:nvSpPr>
          <p:cNvPr id="5" name="Content Placeholder 4">
            <a:extLst>
              <a:ext uri="{FF2B5EF4-FFF2-40B4-BE49-F238E27FC236}">
                <a16:creationId xmlns:a16="http://schemas.microsoft.com/office/drawing/2014/main" id="{6C5A5D5F-27EB-4EEF-8352-8821575E3A51}"/>
              </a:ext>
            </a:extLst>
          </p:cNvPr>
          <p:cNvSpPr>
            <a:spLocks noGrp="1"/>
          </p:cNvSpPr>
          <p:nvPr>
            <p:ph idx="16"/>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Yes       91%       </a:t>
            </a:r>
            <a:r>
              <a:rPr lang="en-US" dirty="0">
                <a:solidFill>
                  <a:srgbClr val="FF0000"/>
                </a:solidFill>
              </a:rPr>
              <a:t>73%      </a:t>
            </a:r>
            <a:r>
              <a:rPr lang="en-US" dirty="0"/>
              <a:t>88%    </a:t>
            </a:r>
            <a:r>
              <a:rPr lang="en-US" dirty="0">
                <a:solidFill>
                  <a:srgbClr val="C00000"/>
                </a:solidFill>
              </a:rPr>
              <a:t>78%    </a:t>
            </a:r>
            <a:r>
              <a:rPr lang="en-US" dirty="0"/>
              <a:t>91%</a:t>
            </a:r>
          </a:p>
          <a:p>
            <a:pPr marL="0" indent="0">
              <a:buNone/>
            </a:pPr>
            <a:endParaRPr lang="en-US" dirty="0"/>
          </a:p>
          <a:p>
            <a:pPr marL="0" indent="0">
              <a:buNone/>
            </a:pPr>
            <a:r>
              <a:rPr lang="en-US" dirty="0"/>
              <a:t>No           9%      </a:t>
            </a:r>
            <a:r>
              <a:rPr lang="en-US" dirty="0">
                <a:solidFill>
                  <a:srgbClr val="FF0000"/>
                </a:solidFill>
              </a:rPr>
              <a:t>27%      </a:t>
            </a:r>
            <a:r>
              <a:rPr lang="en-US" dirty="0"/>
              <a:t>12%     </a:t>
            </a:r>
            <a:r>
              <a:rPr lang="en-US" dirty="0">
                <a:solidFill>
                  <a:srgbClr val="C00000"/>
                </a:solidFill>
              </a:rPr>
              <a:t>22%    </a:t>
            </a:r>
            <a:r>
              <a:rPr lang="en-US" dirty="0"/>
              <a:t>9%</a:t>
            </a:r>
          </a:p>
        </p:txBody>
      </p:sp>
      <p:sp>
        <p:nvSpPr>
          <p:cNvPr id="6" name="Title 5">
            <a:extLst>
              <a:ext uri="{FF2B5EF4-FFF2-40B4-BE49-F238E27FC236}">
                <a16:creationId xmlns:a16="http://schemas.microsoft.com/office/drawing/2014/main" id="{5AEB5132-93D9-4D40-B365-CAEFAC185867}"/>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89259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B888D2-3F7D-49D5-9B31-7B7B8C9DD0EE}"/>
              </a:ext>
            </a:extLst>
          </p:cNvPr>
          <p:cNvSpPr>
            <a:spLocks noGrp="1"/>
          </p:cNvSpPr>
          <p:nvPr>
            <p:ph type="body" sz="quarter" idx="14"/>
          </p:nvPr>
        </p:nvSpPr>
        <p:spPr/>
        <p:txBody>
          <a:bodyPr/>
          <a:lstStyle/>
          <a:p>
            <a:r>
              <a:rPr lang="en-US" dirty="0">
                <a:cs typeface="Calibri"/>
              </a:rPr>
              <a:t>  </a:t>
            </a:r>
            <a:endParaRPr lang="en-US" dirty="0"/>
          </a:p>
        </p:txBody>
      </p:sp>
      <p:sp>
        <p:nvSpPr>
          <p:cNvPr id="3" name="Text Placeholder 2">
            <a:extLst>
              <a:ext uri="{FF2B5EF4-FFF2-40B4-BE49-F238E27FC236}">
                <a16:creationId xmlns:a16="http://schemas.microsoft.com/office/drawing/2014/main" id="{1F016BE8-1B21-4A58-AD36-FD6B2FFFAE89}"/>
              </a:ext>
            </a:extLst>
          </p:cNvPr>
          <p:cNvSpPr>
            <a:spLocks noGrp="1"/>
          </p:cNvSpPr>
          <p:nvPr>
            <p:ph type="body" sz="quarter" idx="15"/>
          </p:nvPr>
        </p:nvSpPr>
        <p:spPr/>
        <p:txBody>
          <a:bodyPr>
            <a:normAutofit/>
          </a:bodyPr>
          <a:lstStyle/>
          <a:p>
            <a:r>
              <a:rPr lang="en-US" dirty="0"/>
              <a:t>               R9       </a:t>
            </a:r>
            <a:r>
              <a:rPr lang="en-US" dirty="0">
                <a:solidFill>
                  <a:srgbClr val="FF0000"/>
                </a:solidFill>
              </a:rPr>
              <a:t>R5      </a:t>
            </a:r>
            <a:r>
              <a:rPr lang="en-US" dirty="0"/>
              <a:t>R8      </a:t>
            </a:r>
            <a:r>
              <a:rPr lang="en-US" dirty="0">
                <a:solidFill>
                  <a:srgbClr val="C00000"/>
                </a:solidFill>
              </a:rPr>
              <a:t>R6        </a:t>
            </a:r>
            <a:r>
              <a:rPr lang="en-US" dirty="0"/>
              <a:t>R3</a:t>
            </a:r>
          </a:p>
        </p:txBody>
      </p:sp>
      <p:sp>
        <p:nvSpPr>
          <p:cNvPr id="4" name="Content Placeholder 3">
            <a:extLst>
              <a:ext uri="{FF2B5EF4-FFF2-40B4-BE49-F238E27FC236}">
                <a16:creationId xmlns:a16="http://schemas.microsoft.com/office/drawing/2014/main" id="{5FCFEBE8-5B7C-4319-954E-313F5B9B1D9F}"/>
              </a:ext>
            </a:extLst>
          </p:cNvPr>
          <p:cNvSpPr>
            <a:spLocks noGrp="1"/>
          </p:cNvSpPr>
          <p:nvPr>
            <p:ph idx="1"/>
          </p:nvPr>
        </p:nvSpPr>
        <p:spPr/>
        <p:txBody>
          <a:bodyPr/>
          <a:lstStyle/>
          <a:p>
            <a:pPr marL="0" indent="0">
              <a:buNone/>
            </a:pPr>
            <a:r>
              <a:rPr lang="en-US" u="sng" dirty="0"/>
              <a:t>What percentage of providers in your community do you employ or contract with?  (i.e. responsible for provider costs, salaries, IT, etc.)</a:t>
            </a:r>
          </a:p>
          <a:p>
            <a:pPr marL="0" indent="0">
              <a:buNone/>
            </a:pPr>
            <a:endParaRPr lang="en-US" dirty="0"/>
          </a:p>
          <a:p>
            <a:pPr marL="0" indent="0">
              <a:buNone/>
            </a:pPr>
            <a:r>
              <a:rPr lang="en-US" dirty="0"/>
              <a:t>10-30%</a:t>
            </a:r>
          </a:p>
          <a:p>
            <a:pPr marL="0" indent="0">
              <a:buNone/>
            </a:pPr>
            <a:r>
              <a:rPr lang="en-US" dirty="0"/>
              <a:t>31-50%</a:t>
            </a:r>
          </a:p>
          <a:p>
            <a:pPr marL="0" indent="0">
              <a:buNone/>
            </a:pPr>
            <a:r>
              <a:rPr lang="en-US" dirty="0"/>
              <a:t>Over 50%</a:t>
            </a:r>
          </a:p>
          <a:p>
            <a:pPr marL="0" indent="0">
              <a:buNone/>
            </a:pPr>
            <a:r>
              <a:rPr lang="en-US" dirty="0"/>
              <a:t>Darn, another one I don’t know.. Cash flow impacts all.</a:t>
            </a:r>
          </a:p>
          <a:p>
            <a:pPr marL="0" indent="0">
              <a:buNone/>
            </a:pPr>
            <a:endParaRPr lang="en-US" dirty="0"/>
          </a:p>
        </p:txBody>
      </p:sp>
      <p:sp>
        <p:nvSpPr>
          <p:cNvPr id="5" name="Content Placeholder 4">
            <a:extLst>
              <a:ext uri="{FF2B5EF4-FFF2-40B4-BE49-F238E27FC236}">
                <a16:creationId xmlns:a16="http://schemas.microsoft.com/office/drawing/2014/main" id="{CD3019F6-CED6-4C73-9B98-5C61EBA9C4A4}"/>
              </a:ext>
            </a:extLst>
          </p:cNvPr>
          <p:cNvSpPr>
            <a:spLocks noGrp="1"/>
          </p:cNvSpPr>
          <p:nvPr>
            <p:ph idx="16"/>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10-30%     18%    </a:t>
            </a:r>
            <a:r>
              <a:rPr lang="en-US" dirty="0">
                <a:solidFill>
                  <a:srgbClr val="FF0000"/>
                </a:solidFill>
              </a:rPr>
              <a:t>21%   </a:t>
            </a:r>
            <a:r>
              <a:rPr lang="en-US" dirty="0"/>
              <a:t>12%         </a:t>
            </a:r>
            <a:r>
              <a:rPr lang="en-US" dirty="0">
                <a:solidFill>
                  <a:srgbClr val="C00000"/>
                </a:solidFill>
              </a:rPr>
              <a:t>16%            </a:t>
            </a:r>
            <a:r>
              <a:rPr lang="en-US" dirty="0"/>
              <a:t>35%</a:t>
            </a:r>
          </a:p>
          <a:p>
            <a:pPr marL="0" indent="0">
              <a:buNone/>
            </a:pPr>
            <a:r>
              <a:rPr lang="en-US" dirty="0"/>
              <a:t>31-50%      11%   </a:t>
            </a:r>
            <a:r>
              <a:rPr lang="en-US" dirty="0">
                <a:solidFill>
                  <a:srgbClr val="FF0000"/>
                </a:solidFill>
              </a:rPr>
              <a:t>34%      </a:t>
            </a:r>
            <a:r>
              <a:rPr lang="en-US" dirty="0"/>
              <a:t>7%        </a:t>
            </a:r>
            <a:r>
              <a:rPr lang="en-US" dirty="0">
                <a:solidFill>
                  <a:srgbClr val="C00000"/>
                </a:solidFill>
              </a:rPr>
              <a:t>14%            </a:t>
            </a:r>
            <a:r>
              <a:rPr lang="en-US" dirty="0"/>
              <a:t>20%</a:t>
            </a:r>
          </a:p>
          <a:p>
            <a:pPr marL="0" indent="0">
              <a:buNone/>
            </a:pPr>
            <a:r>
              <a:rPr lang="en-US" dirty="0"/>
              <a:t>50% +        36%    </a:t>
            </a:r>
            <a:r>
              <a:rPr lang="en-US" dirty="0">
                <a:solidFill>
                  <a:srgbClr val="FF0000"/>
                </a:solidFill>
              </a:rPr>
              <a:t>45%    </a:t>
            </a:r>
            <a:r>
              <a:rPr lang="en-US" dirty="0"/>
              <a:t>48%       </a:t>
            </a:r>
            <a:r>
              <a:rPr lang="en-US" dirty="0">
                <a:solidFill>
                  <a:srgbClr val="C00000"/>
                </a:solidFill>
              </a:rPr>
              <a:t>20%            </a:t>
            </a:r>
            <a:r>
              <a:rPr lang="en-US" dirty="0"/>
              <a:t>21%</a:t>
            </a:r>
          </a:p>
          <a:p>
            <a:pPr marL="0" indent="0">
              <a:buNone/>
            </a:pPr>
            <a:r>
              <a:rPr lang="en-US" dirty="0"/>
              <a:t>Darn            34%              33%        </a:t>
            </a:r>
            <a:r>
              <a:rPr lang="en-US" dirty="0">
                <a:solidFill>
                  <a:srgbClr val="C00000"/>
                </a:solidFill>
              </a:rPr>
              <a:t>51%           </a:t>
            </a:r>
            <a:r>
              <a:rPr lang="en-US" dirty="0"/>
              <a:t>24%</a:t>
            </a:r>
          </a:p>
        </p:txBody>
      </p:sp>
      <p:sp>
        <p:nvSpPr>
          <p:cNvPr id="6" name="Title 5">
            <a:extLst>
              <a:ext uri="{FF2B5EF4-FFF2-40B4-BE49-F238E27FC236}">
                <a16:creationId xmlns:a16="http://schemas.microsoft.com/office/drawing/2014/main" id="{736A8F38-EF8B-4F03-A170-5B174D68B1AB}"/>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163633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C959-0A9E-9244-AF37-B48EC08B6DFE}"/>
              </a:ext>
            </a:extLst>
          </p:cNvPr>
          <p:cNvSpPr>
            <a:spLocks noGrp="1"/>
          </p:cNvSpPr>
          <p:nvPr>
            <p:ph type="title"/>
          </p:nvPr>
        </p:nvSpPr>
        <p:spPr/>
        <p:txBody>
          <a:bodyPr>
            <a:normAutofit/>
          </a:bodyPr>
          <a:lstStyle/>
          <a:p>
            <a:r>
              <a:rPr lang="en-US" sz="3600" dirty="0"/>
              <a:t>Disclaimer</a:t>
            </a:r>
          </a:p>
        </p:txBody>
      </p:sp>
      <p:sp>
        <p:nvSpPr>
          <p:cNvPr id="3" name="Content Placeholder 2">
            <a:extLst>
              <a:ext uri="{FF2B5EF4-FFF2-40B4-BE49-F238E27FC236}">
                <a16:creationId xmlns:a16="http://schemas.microsoft.com/office/drawing/2014/main" id="{FAAA616E-7F35-474F-85A8-E11D8FD96808}"/>
              </a:ext>
            </a:extLst>
          </p:cNvPr>
          <p:cNvSpPr>
            <a:spLocks noGrp="1"/>
          </p:cNvSpPr>
          <p:nvPr>
            <p:ph idx="1"/>
          </p:nvPr>
        </p:nvSpPr>
        <p:spPr/>
        <p:txBody>
          <a:bodyPr>
            <a:normAutofit/>
          </a:bodyPr>
          <a:lstStyle/>
          <a:p>
            <a:r>
              <a:rPr lang="en-US" sz="2800" dirty="0"/>
              <a:t>Information is current as of today, noon.</a:t>
            </a:r>
          </a:p>
          <a:p>
            <a:endParaRPr lang="en-US" sz="2800" dirty="0"/>
          </a:p>
          <a:p>
            <a:r>
              <a:rPr lang="en-US" sz="2800" dirty="0"/>
              <a:t>Always refer to source documents and check for new versions; the internet is full of old versions.</a:t>
            </a:r>
          </a:p>
          <a:p>
            <a:endParaRPr lang="en-US" sz="2800" dirty="0"/>
          </a:p>
          <a:p>
            <a:r>
              <a:rPr lang="en-US" sz="2800" dirty="0"/>
              <a:t>Always consult compliance, legal, and state laws before making any changes.</a:t>
            </a:r>
          </a:p>
          <a:p>
            <a:endParaRPr lang="en-US" sz="2800" dirty="0"/>
          </a:p>
          <a:p>
            <a:r>
              <a:rPr lang="en-US" sz="2800" dirty="0"/>
              <a:t>No epidemiology or mortality data, no talk of social distancing, no discussion of treatment, and no politics or finger pointing.</a:t>
            </a:r>
          </a:p>
        </p:txBody>
      </p:sp>
    </p:spTree>
    <p:extLst>
      <p:ext uri="{BB962C8B-B14F-4D97-AF65-F5344CB8AC3E}">
        <p14:creationId xmlns:p14="http://schemas.microsoft.com/office/powerpoint/2010/main" val="17123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5A62-1E50-45B0-A5D3-BB3112844610}"/>
              </a:ext>
            </a:extLst>
          </p:cNvPr>
          <p:cNvSpPr>
            <a:spLocks noGrp="1"/>
          </p:cNvSpPr>
          <p:nvPr>
            <p:ph type="title"/>
          </p:nvPr>
        </p:nvSpPr>
        <p:spPr/>
        <p:txBody>
          <a:bodyPr>
            <a:normAutofit/>
          </a:bodyPr>
          <a:lstStyle/>
          <a:p>
            <a:r>
              <a:rPr lang="en-US" sz="3200" dirty="0"/>
              <a:t>Unprecedented Risks To All Staff</a:t>
            </a:r>
          </a:p>
        </p:txBody>
      </p:sp>
      <p:pic>
        <p:nvPicPr>
          <p:cNvPr id="5" name="Content Placeholder 4">
            <a:extLst>
              <a:ext uri="{FF2B5EF4-FFF2-40B4-BE49-F238E27FC236}">
                <a16:creationId xmlns:a16="http://schemas.microsoft.com/office/drawing/2014/main" id="{803124DC-7EBA-4AB7-B02F-D23127B074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125" y="1547019"/>
            <a:ext cx="7620000" cy="4286250"/>
          </a:xfrm>
          <a:prstGeom prst="rect">
            <a:avLst/>
          </a:prstGeom>
        </p:spPr>
      </p:pic>
      <p:sp>
        <p:nvSpPr>
          <p:cNvPr id="3" name="Slide Number Placeholder 2">
            <a:extLst>
              <a:ext uri="{FF2B5EF4-FFF2-40B4-BE49-F238E27FC236}">
                <a16:creationId xmlns:a16="http://schemas.microsoft.com/office/drawing/2014/main" id="{A28335B5-7806-484B-B29A-30EE4BE3C86F}"/>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15</a:t>
            </a:fld>
            <a:endParaRPr lang="en-US" dirty="0"/>
          </a:p>
        </p:txBody>
      </p:sp>
    </p:spTree>
    <p:extLst>
      <p:ext uri="{BB962C8B-B14F-4D97-AF65-F5344CB8AC3E}">
        <p14:creationId xmlns:p14="http://schemas.microsoft.com/office/powerpoint/2010/main" val="987963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6637-77A1-466B-A4A5-DD6C1FE0FCB7}"/>
              </a:ext>
            </a:extLst>
          </p:cNvPr>
          <p:cNvSpPr>
            <a:spLocks noGrp="1"/>
          </p:cNvSpPr>
          <p:nvPr>
            <p:ph type="title"/>
          </p:nvPr>
        </p:nvSpPr>
        <p:spPr/>
        <p:txBody>
          <a:bodyPr>
            <a:normAutofit/>
          </a:bodyPr>
          <a:lstStyle/>
          <a:p>
            <a:r>
              <a:rPr lang="en-US" sz="4000" dirty="0"/>
              <a:t>Unprecedented Learning</a:t>
            </a:r>
          </a:p>
        </p:txBody>
      </p:sp>
      <p:sp>
        <p:nvSpPr>
          <p:cNvPr id="6" name="Content Placeholder 5">
            <a:extLst>
              <a:ext uri="{FF2B5EF4-FFF2-40B4-BE49-F238E27FC236}">
                <a16:creationId xmlns:a16="http://schemas.microsoft.com/office/drawing/2014/main" id="{0D6D6049-61BA-4747-975E-76FA266C8CC0}"/>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D66C6AEC-6DF4-4434-A8CE-D96B13390C59}"/>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16</a:t>
            </a:fld>
            <a:endParaRPr lang="en-US" dirty="0"/>
          </a:p>
        </p:txBody>
      </p:sp>
      <p:pic>
        <p:nvPicPr>
          <p:cNvPr id="3" name="Picture 2">
            <a:extLst>
              <a:ext uri="{FF2B5EF4-FFF2-40B4-BE49-F238E27FC236}">
                <a16:creationId xmlns:a16="http://schemas.microsoft.com/office/drawing/2014/main" id="{C89F9BCB-E66D-4105-A270-797F30CEF89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647714" y="1247889"/>
            <a:ext cx="8677715" cy="1904103"/>
          </a:xfrm>
          <a:prstGeom prst="rect">
            <a:avLst/>
          </a:prstGeom>
        </p:spPr>
      </p:pic>
      <p:pic>
        <p:nvPicPr>
          <p:cNvPr id="4" name="Picture 3">
            <a:extLst>
              <a:ext uri="{FF2B5EF4-FFF2-40B4-BE49-F238E27FC236}">
                <a16:creationId xmlns:a16="http://schemas.microsoft.com/office/drawing/2014/main" id="{A5228871-5997-44A5-AC8A-DDBF42FF169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14456" y="3639449"/>
            <a:ext cx="8502155" cy="2244984"/>
          </a:xfrm>
          <a:prstGeom prst="rect">
            <a:avLst/>
          </a:prstGeom>
        </p:spPr>
      </p:pic>
    </p:spTree>
    <p:extLst>
      <p:ext uri="{BB962C8B-B14F-4D97-AF65-F5344CB8AC3E}">
        <p14:creationId xmlns:p14="http://schemas.microsoft.com/office/powerpoint/2010/main" val="40375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1CB9-0FA0-4472-AC5D-DE8E2F14AB84}"/>
              </a:ext>
            </a:extLst>
          </p:cNvPr>
          <p:cNvSpPr>
            <a:spLocks noGrp="1"/>
          </p:cNvSpPr>
          <p:nvPr>
            <p:ph type="title"/>
          </p:nvPr>
        </p:nvSpPr>
        <p:spPr/>
        <p:txBody>
          <a:bodyPr>
            <a:normAutofit/>
          </a:bodyPr>
          <a:lstStyle/>
          <a:p>
            <a:r>
              <a:rPr lang="en-US" sz="3200" dirty="0"/>
              <a:t>COVID-19 Medicine</a:t>
            </a:r>
          </a:p>
        </p:txBody>
      </p:sp>
      <p:sp>
        <p:nvSpPr>
          <p:cNvPr id="6" name="Content Placeholder 5">
            <a:extLst>
              <a:ext uri="{FF2B5EF4-FFF2-40B4-BE49-F238E27FC236}">
                <a16:creationId xmlns:a16="http://schemas.microsoft.com/office/drawing/2014/main" id="{DFB08BBA-2602-4ACC-9C9E-7C24613B5547}"/>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AA7102DF-41D9-4EE3-B779-7DF15E1C8F1C}"/>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17</a:t>
            </a:fld>
            <a:endParaRPr lang="en-US" dirty="0"/>
          </a:p>
        </p:txBody>
      </p:sp>
      <p:pic>
        <p:nvPicPr>
          <p:cNvPr id="3" name="Picture 2">
            <a:extLst>
              <a:ext uri="{FF2B5EF4-FFF2-40B4-BE49-F238E27FC236}">
                <a16:creationId xmlns:a16="http://schemas.microsoft.com/office/drawing/2014/main" id="{77A5A8BC-BB2B-41A2-A1FE-C8FD5EBC1C0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955487" y="308514"/>
            <a:ext cx="6307494" cy="3387620"/>
          </a:xfrm>
          <a:prstGeom prst="rect">
            <a:avLst/>
          </a:prstGeom>
        </p:spPr>
      </p:pic>
      <p:pic>
        <p:nvPicPr>
          <p:cNvPr id="4" name="Picture 3">
            <a:extLst>
              <a:ext uri="{FF2B5EF4-FFF2-40B4-BE49-F238E27FC236}">
                <a16:creationId xmlns:a16="http://schemas.microsoft.com/office/drawing/2014/main" id="{82EFAA37-7D66-4DC6-BB5F-5215CA96FD3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822320" y="3849895"/>
            <a:ext cx="6690049" cy="2138372"/>
          </a:xfrm>
          <a:prstGeom prst="rect">
            <a:avLst/>
          </a:prstGeom>
        </p:spPr>
      </p:pic>
    </p:spTree>
    <p:extLst>
      <p:ext uri="{BB962C8B-B14F-4D97-AF65-F5344CB8AC3E}">
        <p14:creationId xmlns:p14="http://schemas.microsoft.com/office/powerpoint/2010/main" val="25467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0E568-FD60-4461-AC48-41C051D82E84}"/>
              </a:ext>
            </a:extLst>
          </p:cNvPr>
          <p:cNvSpPr>
            <a:spLocks noGrp="1"/>
          </p:cNvSpPr>
          <p:nvPr>
            <p:ph type="title"/>
          </p:nvPr>
        </p:nvSpPr>
        <p:spPr/>
        <p:txBody>
          <a:bodyPr>
            <a:normAutofit/>
          </a:bodyPr>
          <a:lstStyle/>
          <a:p>
            <a:r>
              <a:rPr lang="en-US" sz="4000" dirty="0"/>
              <a:t>Everything we know has changed</a:t>
            </a:r>
          </a:p>
        </p:txBody>
      </p:sp>
      <p:sp>
        <p:nvSpPr>
          <p:cNvPr id="5" name="Content Placeholder 4">
            <a:extLst>
              <a:ext uri="{FF2B5EF4-FFF2-40B4-BE49-F238E27FC236}">
                <a16:creationId xmlns:a16="http://schemas.microsoft.com/office/drawing/2014/main" id="{8DF4406E-41B6-45F4-9DA0-C8B5943E8321}"/>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706A89D9-BBFD-4E8C-BB99-9903FF651C40}"/>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18</a:t>
            </a:fld>
            <a:endParaRPr lang="en-US" dirty="0"/>
          </a:p>
        </p:txBody>
      </p:sp>
      <p:pic>
        <p:nvPicPr>
          <p:cNvPr id="6" name="Picture 5">
            <a:extLst>
              <a:ext uri="{FF2B5EF4-FFF2-40B4-BE49-F238E27FC236}">
                <a16:creationId xmlns:a16="http://schemas.microsoft.com/office/drawing/2014/main" id="{8AE58552-A498-4122-836D-6373338680C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598644" y="1065245"/>
            <a:ext cx="5626360" cy="5199937"/>
          </a:xfrm>
          <a:prstGeom prst="rect">
            <a:avLst/>
          </a:prstGeom>
        </p:spPr>
      </p:pic>
      <p:sp>
        <p:nvSpPr>
          <p:cNvPr id="3" name="TextBox 2">
            <a:extLst>
              <a:ext uri="{FF2B5EF4-FFF2-40B4-BE49-F238E27FC236}">
                <a16:creationId xmlns:a16="http://schemas.microsoft.com/office/drawing/2014/main" id="{53CF6BDE-74A7-4867-AA9C-8FD4AAA94FB1}"/>
              </a:ext>
            </a:extLst>
          </p:cNvPr>
          <p:cNvSpPr txBox="1"/>
          <p:nvPr/>
        </p:nvSpPr>
        <p:spPr>
          <a:xfrm>
            <a:off x="7816820" y="911225"/>
            <a:ext cx="3181739" cy="5816977"/>
          </a:xfrm>
          <a:prstGeom prst="rect">
            <a:avLst/>
          </a:prstGeom>
          <a:noFill/>
        </p:spPr>
        <p:txBody>
          <a:bodyPr wrap="square" rtlCol="0">
            <a:spAutoFit/>
          </a:bodyPr>
          <a:lstStyle/>
          <a:p>
            <a:r>
              <a:rPr lang="en-US" sz="2800" dirty="0"/>
              <a:t>Happy hypoxemia</a:t>
            </a:r>
          </a:p>
          <a:p>
            <a:endParaRPr lang="en-US" sz="2800" dirty="0"/>
          </a:p>
          <a:p>
            <a:r>
              <a:rPr lang="en-US" sz="2800" dirty="0"/>
              <a:t>Atypical ARDS</a:t>
            </a:r>
          </a:p>
          <a:p>
            <a:endParaRPr lang="en-US" sz="2800" dirty="0"/>
          </a:p>
          <a:p>
            <a:r>
              <a:rPr lang="en-US" sz="2800" dirty="0"/>
              <a:t>COVID toe</a:t>
            </a:r>
          </a:p>
          <a:p>
            <a:endParaRPr lang="en-US" sz="2800" dirty="0"/>
          </a:p>
          <a:p>
            <a:r>
              <a:rPr lang="en-US" sz="2800" dirty="0"/>
              <a:t>Taste and smell loss</a:t>
            </a:r>
          </a:p>
          <a:p>
            <a:endParaRPr lang="en-US" sz="2800" dirty="0"/>
          </a:p>
          <a:p>
            <a:r>
              <a:rPr lang="en-US" sz="2800" dirty="0"/>
              <a:t>Diffuse intravascular thrombosis</a:t>
            </a:r>
          </a:p>
          <a:p>
            <a:endParaRPr lang="en-US" sz="2800" dirty="0"/>
          </a:p>
          <a:p>
            <a:r>
              <a:rPr lang="en-US" sz="2800" dirty="0"/>
              <a:t>Pediatric MIS</a:t>
            </a:r>
          </a:p>
          <a:p>
            <a:endParaRPr lang="en-US" dirty="0"/>
          </a:p>
          <a:p>
            <a:endParaRPr lang="en-US" dirty="0"/>
          </a:p>
        </p:txBody>
      </p:sp>
    </p:spTree>
    <p:extLst>
      <p:ext uri="{BB962C8B-B14F-4D97-AF65-F5344CB8AC3E}">
        <p14:creationId xmlns:p14="http://schemas.microsoft.com/office/powerpoint/2010/main" val="3885176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46D9-8B60-4162-A5A7-977B162B6261}"/>
              </a:ext>
            </a:extLst>
          </p:cNvPr>
          <p:cNvSpPr>
            <a:spLocks noGrp="1"/>
          </p:cNvSpPr>
          <p:nvPr>
            <p:ph type="title"/>
          </p:nvPr>
        </p:nvSpPr>
        <p:spPr/>
        <p:txBody>
          <a:bodyPr>
            <a:normAutofit/>
          </a:bodyPr>
          <a:lstStyle/>
          <a:p>
            <a:r>
              <a:rPr lang="en-US" sz="3600" dirty="0"/>
              <a:t>COVID Collateral Damage</a:t>
            </a:r>
          </a:p>
        </p:txBody>
      </p:sp>
      <p:sp>
        <p:nvSpPr>
          <p:cNvPr id="6" name="Content Placeholder 5">
            <a:extLst>
              <a:ext uri="{FF2B5EF4-FFF2-40B4-BE49-F238E27FC236}">
                <a16:creationId xmlns:a16="http://schemas.microsoft.com/office/drawing/2014/main" id="{EE897D21-BF2B-432E-B554-FFA280B767AD}"/>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BBE197E6-6696-486B-BAB5-A3FAF2334533}"/>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19</a:t>
            </a:fld>
            <a:endParaRPr lang="en-US" dirty="0"/>
          </a:p>
        </p:txBody>
      </p:sp>
      <p:pic>
        <p:nvPicPr>
          <p:cNvPr id="4" name="Picture 3">
            <a:extLst>
              <a:ext uri="{FF2B5EF4-FFF2-40B4-BE49-F238E27FC236}">
                <a16:creationId xmlns:a16="http://schemas.microsoft.com/office/drawing/2014/main" id="{8FF0AD9C-F996-4D95-AC8A-DC04684A2C3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64656" y="1936818"/>
            <a:ext cx="8260006" cy="3978790"/>
          </a:xfrm>
          <a:prstGeom prst="rect">
            <a:avLst/>
          </a:prstGeom>
        </p:spPr>
      </p:pic>
      <p:sp>
        <p:nvSpPr>
          <p:cNvPr id="3" name="Rectangle 2">
            <a:extLst>
              <a:ext uri="{FF2B5EF4-FFF2-40B4-BE49-F238E27FC236}">
                <a16:creationId xmlns:a16="http://schemas.microsoft.com/office/drawing/2014/main" id="{61A5D4EE-85D5-472D-BE87-1F0EB4731A78}"/>
              </a:ext>
            </a:extLst>
          </p:cNvPr>
          <p:cNvSpPr/>
          <p:nvPr/>
        </p:nvSpPr>
        <p:spPr>
          <a:xfrm>
            <a:off x="2626325" y="1237678"/>
            <a:ext cx="6594910" cy="523220"/>
          </a:xfrm>
          <a:prstGeom prst="rect">
            <a:avLst/>
          </a:prstGeom>
        </p:spPr>
        <p:txBody>
          <a:bodyPr wrap="square">
            <a:spAutoFit/>
          </a:bodyPr>
          <a:lstStyle/>
          <a:p>
            <a:r>
              <a:rPr lang="en-US" sz="2800" dirty="0"/>
              <a:t>38% Reduction in Cath Lab Activation for MI</a:t>
            </a:r>
          </a:p>
        </p:txBody>
      </p:sp>
    </p:spTree>
    <p:extLst>
      <p:ext uri="{BB962C8B-B14F-4D97-AF65-F5344CB8AC3E}">
        <p14:creationId xmlns:p14="http://schemas.microsoft.com/office/powerpoint/2010/main" val="371121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2599" y="1082351"/>
            <a:ext cx="8692764" cy="3573624"/>
          </a:xfrm>
        </p:spPr>
        <p:txBody>
          <a:bodyPr>
            <a:normAutofit/>
          </a:bodyPr>
          <a:lstStyle/>
          <a:p>
            <a:r>
              <a:rPr lang="en-US" dirty="0"/>
              <a:t>Welcome</a:t>
            </a:r>
          </a:p>
          <a:p>
            <a:br>
              <a:rPr lang="en-US" dirty="0"/>
            </a:br>
            <a:r>
              <a:rPr lang="en-US" dirty="0"/>
              <a:t>HFMA Representative</a:t>
            </a:r>
          </a:p>
        </p:txBody>
      </p:sp>
    </p:spTree>
    <p:extLst>
      <p:ext uri="{BB962C8B-B14F-4D97-AF65-F5344CB8AC3E}">
        <p14:creationId xmlns:p14="http://schemas.microsoft.com/office/powerpoint/2010/main" val="307461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683A-6E3F-4A67-AFFF-7AC40C02E0CF}"/>
              </a:ext>
            </a:extLst>
          </p:cNvPr>
          <p:cNvSpPr>
            <a:spLocks noGrp="1"/>
          </p:cNvSpPr>
          <p:nvPr>
            <p:ph type="title"/>
          </p:nvPr>
        </p:nvSpPr>
        <p:spPr/>
        <p:txBody>
          <a:bodyPr>
            <a:normAutofit/>
          </a:bodyPr>
          <a:lstStyle/>
          <a:p>
            <a:r>
              <a:rPr lang="en-US" sz="3600" dirty="0"/>
              <a:t>CARES Act Relief Fund</a:t>
            </a:r>
          </a:p>
        </p:txBody>
      </p:sp>
      <p:sp>
        <p:nvSpPr>
          <p:cNvPr id="3" name="Content Placeholder 2">
            <a:extLst>
              <a:ext uri="{FF2B5EF4-FFF2-40B4-BE49-F238E27FC236}">
                <a16:creationId xmlns:a16="http://schemas.microsoft.com/office/drawing/2014/main" id="{F32D60A2-E287-414E-9F0B-B10784D83F33}"/>
              </a:ext>
            </a:extLst>
          </p:cNvPr>
          <p:cNvSpPr>
            <a:spLocks noGrp="1"/>
          </p:cNvSpPr>
          <p:nvPr>
            <p:ph idx="1"/>
          </p:nvPr>
        </p:nvSpPr>
        <p:spPr/>
        <p:txBody>
          <a:bodyPr>
            <a:normAutofit/>
          </a:bodyPr>
          <a:lstStyle/>
          <a:p>
            <a:r>
              <a:rPr lang="en-US" sz="2800" dirty="0"/>
              <a:t>Paid out by TIN based on CMS billings</a:t>
            </a:r>
          </a:p>
          <a:p>
            <a:pPr marL="457200" lvl="1" indent="0">
              <a:buNone/>
            </a:pPr>
            <a:endParaRPr lang="en-US" sz="2800" dirty="0"/>
          </a:p>
          <a:p>
            <a:pPr lvl="1"/>
            <a:r>
              <a:rPr lang="en-US" sz="2800" dirty="0"/>
              <a:t>142,420 recipients</a:t>
            </a:r>
          </a:p>
          <a:p>
            <a:pPr marL="457200" lvl="1" indent="0">
              <a:buNone/>
            </a:pPr>
            <a:endParaRPr lang="en-US" sz="2800" dirty="0"/>
          </a:p>
          <a:p>
            <a:pPr lvl="2"/>
            <a:r>
              <a:rPr lang="en-US" sz="2600" dirty="0"/>
              <a:t>1,370 got &lt; $50, 57 &lt; $5, 2558 &gt; $1,000,000</a:t>
            </a:r>
          </a:p>
          <a:p>
            <a:pPr marL="914400" lvl="2" indent="0">
              <a:buNone/>
            </a:pPr>
            <a:endParaRPr lang="en-US" sz="2600" dirty="0"/>
          </a:p>
          <a:p>
            <a:pPr lvl="2"/>
            <a:r>
              <a:rPr lang="en-US" sz="2600" dirty="0"/>
              <a:t>Max - Dignity Health - $180,264,488  </a:t>
            </a:r>
          </a:p>
          <a:p>
            <a:pPr lvl="2"/>
            <a:endParaRPr lang="en-US" sz="2600" dirty="0"/>
          </a:p>
          <a:p>
            <a:pPr lvl="1"/>
            <a:r>
              <a:rPr lang="en-US" sz="2800" dirty="0"/>
              <a:t>Second wave of payments early May, based on total revenue and not just Medicare. Extra help for rural facilities. Some facilities get no money.</a:t>
            </a:r>
          </a:p>
        </p:txBody>
      </p:sp>
    </p:spTree>
    <p:extLst>
      <p:ext uri="{BB962C8B-B14F-4D97-AF65-F5344CB8AC3E}">
        <p14:creationId xmlns:p14="http://schemas.microsoft.com/office/powerpoint/2010/main" val="374486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C959-0A9E-9244-AF37-B48EC08B6DFE}"/>
              </a:ext>
            </a:extLst>
          </p:cNvPr>
          <p:cNvSpPr>
            <a:spLocks noGrp="1"/>
          </p:cNvSpPr>
          <p:nvPr>
            <p:ph type="title"/>
          </p:nvPr>
        </p:nvSpPr>
        <p:spPr/>
        <p:txBody>
          <a:bodyPr>
            <a:normAutofit/>
          </a:bodyPr>
          <a:lstStyle/>
          <a:p>
            <a:r>
              <a:rPr lang="en-US" sz="3600" dirty="0"/>
              <a:t>Keeping Revenue Flowing</a:t>
            </a:r>
          </a:p>
        </p:txBody>
      </p:sp>
      <p:sp>
        <p:nvSpPr>
          <p:cNvPr id="3" name="Content Placeholder 2">
            <a:extLst>
              <a:ext uri="{FF2B5EF4-FFF2-40B4-BE49-F238E27FC236}">
                <a16:creationId xmlns:a16="http://schemas.microsoft.com/office/drawing/2014/main" id="{FAAA616E-7F35-474F-85A8-E11D8FD96808}"/>
              </a:ext>
            </a:extLst>
          </p:cNvPr>
          <p:cNvSpPr>
            <a:spLocks noGrp="1"/>
          </p:cNvSpPr>
          <p:nvPr>
            <p:ph idx="1"/>
          </p:nvPr>
        </p:nvSpPr>
        <p:spPr/>
        <p:txBody>
          <a:bodyPr>
            <a:normAutofit/>
          </a:bodyPr>
          <a:lstStyle/>
          <a:p>
            <a:r>
              <a:rPr lang="en-US" sz="2800" dirty="0"/>
              <a:t>Coding, billing, collections - are they affected by stay-at-home, lockdowns?</a:t>
            </a:r>
          </a:p>
          <a:p>
            <a:endParaRPr lang="en-US" sz="2800" dirty="0"/>
          </a:p>
          <a:p>
            <a:r>
              <a:rPr lang="en-US" sz="2800" dirty="0"/>
              <a:t>Have you asked your business associates how they are reacting/protecting your data?</a:t>
            </a:r>
          </a:p>
          <a:p>
            <a:endParaRPr lang="en-US" sz="2800" dirty="0"/>
          </a:p>
          <a:p>
            <a:r>
              <a:rPr lang="en-US" sz="2800" dirty="0"/>
              <a:t>HIPAA waived for telehealth but not other activity</a:t>
            </a:r>
          </a:p>
          <a:p>
            <a:endParaRPr lang="en-US" sz="2800" dirty="0"/>
          </a:p>
          <a:p>
            <a:r>
              <a:rPr lang="en-US" sz="2800" dirty="0"/>
              <a:t>Are you handling bad debt differently?	</a:t>
            </a:r>
          </a:p>
        </p:txBody>
      </p:sp>
    </p:spTree>
    <p:extLst>
      <p:ext uri="{BB962C8B-B14F-4D97-AF65-F5344CB8AC3E}">
        <p14:creationId xmlns:p14="http://schemas.microsoft.com/office/powerpoint/2010/main" val="1577855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C959-0A9E-9244-AF37-B48EC08B6DFE}"/>
              </a:ext>
            </a:extLst>
          </p:cNvPr>
          <p:cNvSpPr>
            <a:spLocks noGrp="1"/>
          </p:cNvSpPr>
          <p:nvPr>
            <p:ph type="title"/>
          </p:nvPr>
        </p:nvSpPr>
        <p:spPr/>
        <p:txBody>
          <a:bodyPr>
            <a:normAutofit/>
          </a:bodyPr>
          <a:lstStyle/>
          <a:p>
            <a:r>
              <a:rPr lang="en-US" sz="3600" dirty="0"/>
              <a:t>COVID DRG Weight Increase 20%</a:t>
            </a:r>
          </a:p>
        </p:txBody>
      </p:sp>
      <p:sp>
        <p:nvSpPr>
          <p:cNvPr id="3" name="Content Placeholder 2">
            <a:extLst>
              <a:ext uri="{FF2B5EF4-FFF2-40B4-BE49-F238E27FC236}">
                <a16:creationId xmlns:a16="http://schemas.microsoft.com/office/drawing/2014/main" id="{FAAA616E-7F35-474F-85A8-E11D8FD96808}"/>
              </a:ext>
            </a:extLst>
          </p:cNvPr>
          <p:cNvSpPr>
            <a:spLocks noGrp="1"/>
          </p:cNvSpPr>
          <p:nvPr>
            <p:ph idx="1"/>
          </p:nvPr>
        </p:nvSpPr>
        <p:spPr/>
        <p:txBody>
          <a:bodyPr>
            <a:normAutofit/>
          </a:bodyPr>
          <a:lstStyle/>
          <a:p>
            <a:r>
              <a:rPr lang="en-US" sz="2800" dirty="0"/>
              <a:t>B97.29 or U07.1 must be on claim – any position</a:t>
            </a:r>
          </a:p>
          <a:p>
            <a:pPr lvl="1"/>
            <a:r>
              <a:rPr lang="en-US" sz="2800" dirty="0"/>
              <a:t>test has 70-85% sensitivity!</a:t>
            </a:r>
          </a:p>
          <a:p>
            <a:pPr lvl="1"/>
            <a:r>
              <a:rPr lang="en-US" sz="2800" dirty="0"/>
              <a:t>Code for “presumed COVID” does not get 20%</a:t>
            </a:r>
          </a:p>
          <a:p>
            <a:pPr lvl="1"/>
            <a:r>
              <a:rPr lang="en-US" sz="2800" dirty="0"/>
              <a:t>Test neg but clinically COVID- doctors need to document “COVID” not “possible/presumed COVID”</a:t>
            </a:r>
          </a:p>
          <a:p>
            <a:pPr marL="201168" lvl="1" indent="0">
              <a:buNone/>
            </a:pPr>
            <a:endParaRPr lang="en-US" sz="2800" dirty="0"/>
          </a:p>
        </p:txBody>
      </p:sp>
      <p:pic>
        <p:nvPicPr>
          <p:cNvPr id="4" name="COVID Swab">
            <a:hlinkClick r:id="" action="ppaction://media"/>
            <a:extLst>
              <a:ext uri="{FF2B5EF4-FFF2-40B4-BE49-F238E27FC236}">
                <a16:creationId xmlns:a16="http://schemas.microsoft.com/office/drawing/2014/main" id="{7F920032-3836-4FEB-9C3B-C777F6BA10E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63682" y="3345024"/>
            <a:ext cx="4876800" cy="2743200"/>
          </a:xfrm>
          <a:prstGeom prst="rect">
            <a:avLst/>
          </a:prstGeom>
        </p:spPr>
      </p:pic>
    </p:spTree>
    <p:extLst>
      <p:ext uri="{BB962C8B-B14F-4D97-AF65-F5344CB8AC3E}">
        <p14:creationId xmlns:p14="http://schemas.microsoft.com/office/powerpoint/2010/main" val="801996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C959-0A9E-9244-AF37-B48EC08B6DFE}"/>
              </a:ext>
            </a:extLst>
          </p:cNvPr>
          <p:cNvSpPr>
            <a:spLocks noGrp="1"/>
          </p:cNvSpPr>
          <p:nvPr>
            <p:ph type="title"/>
          </p:nvPr>
        </p:nvSpPr>
        <p:spPr/>
        <p:txBody>
          <a:bodyPr>
            <a:normAutofit/>
          </a:bodyPr>
          <a:lstStyle/>
          <a:p>
            <a:r>
              <a:rPr lang="en-US" sz="3600" dirty="0"/>
              <a:t>Testing Covered by Medicare</a:t>
            </a:r>
          </a:p>
        </p:txBody>
      </p:sp>
      <p:sp>
        <p:nvSpPr>
          <p:cNvPr id="3" name="Content Placeholder 2">
            <a:extLst>
              <a:ext uri="{FF2B5EF4-FFF2-40B4-BE49-F238E27FC236}">
                <a16:creationId xmlns:a16="http://schemas.microsoft.com/office/drawing/2014/main" id="{FAAA616E-7F35-474F-85A8-E11D8FD96808}"/>
              </a:ext>
            </a:extLst>
          </p:cNvPr>
          <p:cNvSpPr>
            <a:spLocks noGrp="1"/>
          </p:cNvSpPr>
          <p:nvPr>
            <p:ph idx="1"/>
          </p:nvPr>
        </p:nvSpPr>
        <p:spPr/>
        <p:txBody>
          <a:bodyPr>
            <a:normAutofit fontScale="92500" lnSpcReduction="20000"/>
          </a:bodyPr>
          <a:lstStyle/>
          <a:p>
            <a:r>
              <a:rPr lang="en-US" sz="2800" dirty="0"/>
              <a:t>Families First Act</a:t>
            </a:r>
          </a:p>
          <a:p>
            <a:pPr lvl="1"/>
            <a:r>
              <a:rPr lang="en-US" sz="2800" dirty="0"/>
              <a:t>Visit charges where COVID-19 test ordered or performed</a:t>
            </a:r>
          </a:p>
          <a:p>
            <a:pPr lvl="1"/>
            <a:endParaRPr lang="en-US" sz="2800" dirty="0"/>
          </a:p>
          <a:p>
            <a:pPr lvl="2"/>
            <a:r>
              <a:rPr lang="en-US" sz="2800" dirty="0"/>
              <a:t>Covered 100%</a:t>
            </a:r>
            <a:r>
              <a:rPr lang="en-US" sz="2400" dirty="0"/>
              <a:t> </a:t>
            </a:r>
            <a:r>
              <a:rPr lang="en-US" sz="2800" dirty="0"/>
              <a:t>by Medicare- use “CS” modifier</a:t>
            </a:r>
          </a:p>
          <a:p>
            <a:pPr lvl="2"/>
            <a:r>
              <a:rPr lang="en-US" sz="2800" dirty="0"/>
              <a:t>Professional fee, facility fee only</a:t>
            </a:r>
          </a:p>
          <a:p>
            <a:pPr lvl="2"/>
            <a:r>
              <a:rPr lang="en-US" sz="2800" dirty="0"/>
              <a:t>Apply only to those line items</a:t>
            </a:r>
          </a:p>
          <a:p>
            <a:pPr lvl="2"/>
            <a:r>
              <a:rPr lang="en-US" sz="2800" dirty="0"/>
              <a:t>Labs already covered 100%</a:t>
            </a:r>
          </a:p>
          <a:p>
            <a:pPr lvl="2"/>
            <a:r>
              <a:rPr lang="en-US" sz="2800" dirty="0"/>
              <a:t>Not applied to radiology, EKG, etc. – confusion!</a:t>
            </a:r>
          </a:p>
          <a:p>
            <a:pPr lvl="2"/>
            <a:r>
              <a:rPr lang="en-US" sz="2800" dirty="0"/>
              <a:t>Effective March 17</a:t>
            </a:r>
            <a:r>
              <a:rPr lang="en-US" sz="2800" baseline="30000" dirty="0"/>
              <a:t>th</a:t>
            </a:r>
          </a:p>
          <a:p>
            <a:pPr marL="914400" lvl="2" indent="0">
              <a:buNone/>
            </a:pPr>
            <a:endParaRPr lang="en-US" sz="2800" dirty="0"/>
          </a:p>
          <a:p>
            <a:pPr lvl="2"/>
            <a:r>
              <a:rPr lang="en-US" sz="2800" dirty="0"/>
              <a:t>What will supplements do if already paid their 20%?</a:t>
            </a:r>
          </a:p>
          <a:p>
            <a:pPr lvl="2"/>
            <a:endParaRPr lang="en-US" sz="2800" dirty="0"/>
          </a:p>
          <a:p>
            <a:pPr lvl="1"/>
            <a:r>
              <a:rPr lang="en-US" sz="2600" dirty="0"/>
              <a:t>Day to address Commercial insurers</a:t>
            </a:r>
          </a:p>
        </p:txBody>
      </p:sp>
    </p:spTree>
    <p:extLst>
      <p:ext uri="{BB962C8B-B14F-4D97-AF65-F5344CB8AC3E}">
        <p14:creationId xmlns:p14="http://schemas.microsoft.com/office/powerpoint/2010/main" val="259361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4E2D-0AF4-42F2-98C6-BF76F33655AD}"/>
              </a:ext>
            </a:extLst>
          </p:cNvPr>
          <p:cNvSpPr>
            <a:spLocks noGrp="1"/>
          </p:cNvSpPr>
          <p:nvPr>
            <p:ph type="title"/>
          </p:nvPr>
        </p:nvSpPr>
        <p:spPr/>
        <p:txBody>
          <a:bodyPr>
            <a:normAutofit/>
          </a:bodyPr>
          <a:lstStyle/>
          <a:p>
            <a:r>
              <a:rPr lang="en-US" sz="4000" dirty="0"/>
              <a:t>Non-Medicare Insurance - UHC </a:t>
            </a:r>
          </a:p>
        </p:txBody>
      </p:sp>
      <p:pic>
        <p:nvPicPr>
          <p:cNvPr id="4" name="Content Placeholder 3">
            <a:extLst>
              <a:ext uri="{FF2B5EF4-FFF2-40B4-BE49-F238E27FC236}">
                <a16:creationId xmlns:a16="http://schemas.microsoft.com/office/drawing/2014/main" id="{66983A99-4F26-4564-86C7-3A5387FECA6D}"/>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tretch/>
        </p:blipFill>
        <p:spPr>
          <a:xfrm>
            <a:off x="1690746" y="1219200"/>
            <a:ext cx="8524757" cy="4941888"/>
          </a:xfrm>
          <a:prstGeom prst="rect">
            <a:avLst/>
          </a:prstGeom>
        </p:spPr>
      </p:pic>
      <p:sp>
        <p:nvSpPr>
          <p:cNvPr id="6" name="Slide Number Placeholder 5">
            <a:extLst>
              <a:ext uri="{FF2B5EF4-FFF2-40B4-BE49-F238E27FC236}">
                <a16:creationId xmlns:a16="http://schemas.microsoft.com/office/drawing/2014/main" id="{FEFCA85E-A55B-4E0F-A5B3-FC2D4F79A413}"/>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24</a:t>
            </a:fld>
            <a:endParaRPr lang="en-US" dirty="0"/>
          </a:p>
        </p:txBody>
      </p:sp>
      <p:sp>
        <p:nvSpPr>
          <p:cNvPr id="5" name="TextBox 4">
            <a:extLst>
              <a:ext uri="{FF2B5EF4-FFF2-40B4-BE49-F238E27FC236}">
                <a16:creationId xmlns:a16="http://schemas.microsoft.com/office/drawing/2014/main" id="{1D946922-7ACA-4567-8250-A01D7F5D9435}"/>
              </a:ext>
            </a:extLst>
          </p:cNvPr>
          <p:cNvSpPr txBox="1"/>
          <p:nvPr/>
        </p:nvSpPr>
        <p:spPr>
          <a:xfrm>
            <a:off x="1864656" y="5839675"/>
            <a:ext cx="8224847" cy="461665"/>
          </a:xfrm>
          <a:prstGeom prst="rect">
            <a:avLst/>
          </a:prstGeom>
          <a:noFill/>
        </p:spPr>
        <p:txBody>
          <a:bodyPr wrap="square" rtlCol="0">
            <a:spAutoFit/>
          </a:bodyPr>
          <a:lstStyle/>
          <a:p>
            <a:r>
              <a:rPr lang="en-US" sz="1200" dirty="0">
                <a:hlinkClick r:id="rId3"/>
              </a:rPr>
              <a:t>https://www.uhcprovider.com/content/provider/en/viewer.html?file=%2Fcontent%2Fdam%2Fprovider%2Fdocs%2Fpublic%2Fresources%2Fnews%2F2020%2FTelehealth-Patient-Scenarios.pdf</a:t>
            </a:r>
            <a:endParaRPr lang="en-US" sz="1200" dirty="0"/>
          </a:p>
        </p:txBody>
      </p:sp>
      <p:sp>
        <p:nvSpPr>
          <p:cNvPr id="3" name="Rectangle: Rounded Corners 2">
            <a:extLst>
              <a:ext uri="{FF2B5EF4-FFF2-40B4-BE49-F238E27FC236}">
                <a16:creationId xmlns:a16="http://schemas.microsoft.com/office/drawing/2014/main" id="{31C5341A-D97B-4013-A953-26AB94D0461A}"/>
              </a:ext>
            </a:extLst>
          </p:cNvPr>
          <p:cNvSpPr/>
          <p:nvPr/>
        </p:nvSpPr>
        <p:spPr>
          <a:xfrm>
            <a:off x="4675458" y="3405560"/>
            <a:ext cx="2603241" cy="5691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B5CCD64F-8350-43A1-9D68-6805F1F60B5C}"/>
              </a:ext>
            </a:extLst>
          </p:cNvPr>
          <p:cNvSpPr/>
          <p:nvPr/>
        </p:nvSpPr>
        <p:spPr>
          <a:xfrm>
            <a:off x="7486262" y="2974527"/>
            <a:ext cx="2603241" cy="4258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2427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86FE-B6FF-43DD-AF78-22A8E32EFB83}"/>
              </a:ext>
            </a:extLst>
          </p:cNvPr>
          <p:cNvSpPr>
            <a:spLocks noGrp="1"/>
          </p:cNvSpPr>
          <p:nvPr>
            <p:ph type="title"/>
          </p:nvPr>
        </p:nvSpPr>
        <p:spPr/>
        <p:txBody>
          <a:bodyPr>
            <a:normAutofit/>
          </a:bodyPr>
          <a:lstStyle/>
          <a:p>
            <a:r>
              <a:rPr lang="en-US" dirty="0"/>
              <a:t>Non-Medicare Insurance – BCBS Alabama  </a:t>
            </a:r>
          </a:p>
        </p:txBody>
      </p:sp>
      <p:pic>
        <p:nvPicPr>
          <p:cNvPr id="4" name="Content Placeholder 3">
            <a:extLst>
              <a:ext uri="{FF2B5EF4-FFF2-40B4-BE49-F238E27FC236}">
                <a16:creationId xmlns:a16="http://schemas.microsoft.com/office/drawing/2014/main" id="{F0E1CA2E-FC6B-4E71-9EB6-F7EE35CD1434}"/>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tretch/>
        </p:blipFill>
        <p:spPr>
          <a:xfrm>
            <a:off x="2935811" y="1219200"/>
            <a:ext cx="6034628" cy="4941888"/>
          </a:xfrm>
          <a:prstGeom prst="rect">
            <a:avLst/>
          </a:prstGeom>
        </p:spPr>
      </p:pic>
      <p:sp>
        <p:nvSpPr>
          <p:cNvPr id="3" name="Slide Number Placeholder 2">
            <a:extLst>
              <a:ext uri="{FF2B5EF4-FFF2-40B4-BE49-F238E27FC236}">
                <a16:creationId xmlns:a16="http://schemas.microsoft.com/office/drawing/2014/main" id="{2BD79448-BF22-4F09-8870-AAB61536742E}"/>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25</a:t>
            </a:fld>
            <a:endParaRPr lang="en-US" dirty="0"/>
          </a:p>
        </p:txBody>
      </p:sp>
      <p:sp>
        <p:nvSpPr>
          <p:cNvPr id="5" name="TextBox 4">
            <a:extLst>
              <a:ext uri="{FF2B5EF4-FFF2-40B4-BE49-F238E27FC236}">
                <a16:creationId xmlns:a16="http://schemas.microsoft.com/office/drawing/2014/main" id="{7A79252A-7804-4023-9AE4-931344CB5410}"/>
              </a:ext>
            </a:extLst>
          </p:cNvPr>
          <p:cNvSpPr txBox="1"/>
          <p:nvPr/>
        </p:nvSpPr>
        <p:spPr>
          <a:xfrm>
            <a:off x="2111859" y="5884863"/>
            <a:ext cx="7520474" cy="523220"/>
          </a:xfrm>
          <a:prstGeom prst="rect">
            <a:avLst/>
          </a:prstGeom>
          <a:noFill/>
        </p:spPr>
        <p:txBody>
          <a:bodyPr wrap="square" rtlCol="0">
            <a:spAutoFit/>
          </a:bodyPr>
          <a:lstStyle/>
          <a:p>
            <a:r>
              <a:rPr lang="en-US" sz="1400" dirty="0">
                <a:hlinkClick r:id="rId3"/>
              </a:rPr>
              <a:t>https://providers.bcbsal.org/portal/documents/10226/3494887/Telehealth+Billing+Guide/b92b12c5-585f-471c-5921-72465c49b16f</a:t>
            </a:r>
            <a:endParaRPr lang="en-US" sz="1400" dirty="0"/>
          </a:p>
        </p:txBody>
      </p:sp>
      <p:sp>
        <p:nvSpPr>
          <p:cNvPr id="9" name="Rectangle: Rounded Corners 8">
            <a:extLst>
              <a:ext uri="{FF2B5EF4-FFF2-40B4-BE49-F238E27FC236}">
                <a16:creationId xmlns:a16="http://schemas.microsoft.com/office/drawing/2014/main" id="{7C85D844-2A08-4397-AA28-D53547E064B8}"/>
              </a:ext>
            </a:extLst>
          </p:cNvPr>
          <p:cNvSpPr/>
          <p:nvPr/>
        </p:nvSpPr>
        <p:spPr>
          <a:xfrm>
            <a:off x="3011850" y="1896969"/>
            <a:ext cx="867747" cy="140892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31D2CE13-5171-4A29-86C1-6F7EE517EA74}"/>
              </a:ext>
            </a:extLst>
          </p:cNvPr>
          <p:cNvSpPr/>
          <p:nvPr/>
        </p:nvSpPr>
        <p:spPr>
          <a:xfrm>
            <a:off x="3011850" y="4102589"/>
            <a:ext cx="704549" cy="108546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2F4779B-25B9-4BC0-8938-A1902777A40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55636" y="2005980"/>
            <a:ext cx="1276332" cy="391885"/>
          </a:xfrm>
          <a:prstGeom prst="rect">
            <a:avLst/>
          </a:prstGeom>
        </p:spPr>
      </p:pic>
    </p:spTree>
    <p:extLst>
      <p:ext uri="{BB962C8B-B14F-4D97-AF65-F5344CB8AC3E}">
        <p14:creationId xmlns:p14="http://schemas.microsoft.com/office/powerpoint/2010/main" val="305248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8168-A2FA-4764-BBC0-41A70EA735A7}"/>
              </a:ext>
            </a:extLst>
          </p:cNvPr>
          <p:cNvSpPr>
            <a:spLocks noGrp="1"/>
          </p:cNvSpPr>
          <p:nvPr>
            <p:ph type="title"/>
          </p:nvPr>
        </p:nvSpPr>
        <p:spPr/>
        <p:txBody>
          <a:bodyPr>
            <a:normAutofit/>
          </a:bodyPr>
          <a:lstStyle/>
          <a:p>
            <a:r>
              <a:rPr lang="en-US" sz="4000" dirty="0"/>
              <a:t>Non-Medicare Insurance – Cigna</a:t>
            </a:r>
          </a:p>
        </p:txBody>
      </p:sp>
      <p:sp>
        <p:nvSpPr>
          <p:cNvPr id="3" name="Content Placeholder 2">
            <a:extLst>
              <a:ext uri="{FF2B5EF4-FFF2-40B4-BE49-F238E27FC236}">
                <a16:creationId xmlns:a16="http://schemas.microsoft.com/office/drawing/2014/main" id="{8D69872F-0770-421F-A03C-691D23AB3F47}"/>
              </a:ext>
            </a:extLst>
          </p:cNvPr>
          <p:cNvSpPr>
            <a:spLocks noGrp="1"/>
          </p:cNvSpPr>
          <p:nvPr>
            <p:ph idx="1"/>
          </p:nvPr>
        </p:nvSpPr>
        <p:spPr/>
        <p:txBody>
          <a:bodyPr>
            <a:normAutofit/>
          </a:bodyPr>
          <a:lstStyle/>
          <a:p>
            <a:pPr marL="0" indent="0">
              <a:buNone/>
            </a:pPr>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B336B8B3-DEB7-40E6-8C6A-8C186B0C58F1}"/>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26</a:t>
            </a:fld>
            <a:endParaRPr lang="en-US" dirty="0"/>
          </a:p>
        </p:txBody>
      </p:sp>
      <p:pic>
        <p:nvPicPr>
          <p:cNvPr id="6" name="Picture 5">
            <a:extLst>
              <a:ext uri="{FF2B5EF4-FFF2-40B4-BE49-F238E27FC236}">
                <a16:creationId xmlns:a16="http://schemas.microsoft.com/office/drawing/2014/main" id="{501D7C49-77FC-429E-8ACE-AEF722EECCD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593925" y="1218560"/>
            <a:ext cx="8899685" cy="4590569"/>
          </a:xfrm>
          <a:prstGeom prst="rect">
            <a:avLst/>
          </a:prstGeom>
        </p:spPr>
      </p:pic>
      <p:sp>
        <p:nvSpPr>
          <p:cNvPr id="8" name="Rectangle: Rounded Corners 7">
            <a:extLst>
              <a:ext uri="{FF2B5EF4-FFF2-40B4-BE49-F238E27FC236}">
                <a16:creationId xmlns:a16="http://schemas.microsoft.com/office/drawing/2014/main" id="{8C0ABB3D-699E-4B25-BFB5-E349CA39271C}"/>
              </a:ext>
            </a:extLst>
          </p:cNvPr>
          <p:cNvSpPr/>
          <p:nvPr/>
        </p:nvSpPr>
        <p:spPr>
          <a:xfrm>
            <a:off x="1850004" y="2490395"/>
            <a:ext cx="8491992" cy="167281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srgbClr val="FFFFFF"/>
              </a:solidFill>
              <a:latin typeface="Calibri" panose="020F0502020204030204"/>
            </a:endParaRPr>
          </a:p>
        </p:txBody>
      </p:sp>
      <p:sp>
        <p:nvSpPr>
          <p:cNvPr id="9" name="TextBox 8">
            <a:extLst>
              <a:ext uri="{FF2B5EF4-FFF2-40B4-BE49-F238E27FC236}">
                <a16:creationId xmlns:a16="http://schemas.microsoft.com/office/drawing/2014/main" id="{09A1F7DA-B73C-4FE6-9EDA-E80EE53E36D6}"/>
              </a:ext>
            </a:extLst>
          </p:cNvPr>
          <p:cNvSpPr txBox="1"/>
          <p:nvPr/>
        </p:nvSpPr>
        <p:spPr>
          <a:xfrm>
            <a:off x="1959686" y="5667233"/>
            <a:ext cx="7541109" cy="646331"/>
          </a:xfrm>
          <a:prstGeom prst="rect">
            <a:avLst/>
          </a:prstGeom>
          <a:noFill/>
        </p:spPr>
        <p:txBody>
          <a:bodyPr wrap="square" rtlCol="0">
            <a:spAutoFit/>
          </a:bodyPr>
          <a:lstStyle/>
          <a:p>
            <a:pPr defTabSz="457200">
              <a:defRPr/>
            </a:pPr>
            <a:r>
              <a:rPr lang="en-US" dirty="0">
                <a:solidFill>
                  <a:srgbClr val="000000"/>
                </a:solidFill>
                <a:latin typeface="Calibri" panose="020F0502020204030204"/>
                <a:hlinkClick r:id="rId3"/>
              </a:rPr>
              <a:t>https://static.cigna.com/assets/chcp/resourceLibrary/medicalResourcesList/medicalDoingBusinessWithCigna/medicalDbwcCOVID-19.html</a:t>
            </a:r>
            <a:endParaRPr lang="en-US" dirty="0">
              <a:solidFill>
                <a:srgbClr val="000000"/>
              </a:solidFill>
              <a:latin typeface="Calibri" panose="020F0502020204030204"/>
            </a:endParaRPr>
          </a:p>
        </p:txBody>
      </p:sp>
    </p:spTree>
    <p:extLst>
      <p:ext uri="{BB962C8B-B14F-4D97-AF65-F5344CB8AC3E}">
        <p14:creationId xmlns:p14="http://schemas.microsoft.com/office/powerpoint/2010/main" val="3151573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86FE-B6FF-43DD-AF78-22A8E32EFB83}"/>
              </a:ext>
            </a:extLst>
          </p:cNvPr>
          <p:cNvSpPr>
            <a:spLocks noGrp="1"/>
          </p:cNvSpPr>
          <p:nvPr>
            <p:ph type="title"/>
          </p:nvPr>
        </p:nvSpPr>
        <p:spPr/>
        <p:txBody>
          <a:bodyPr>
            <a:normAutofit/>
          </a:bodyPr>
          <a:lstStyle/>
          <a:p>
            <a:r>
              <a:rPr lang="en-US" sz="4000" dirty="0"/>
              <a:t>Non-Medicare Insurance – BC North Dakota </a:t>
            </a:r>
          </a:p>
        </p:txBody>
      </p:sp>
      <p:pic>
        <p:nvPicPr>
          <p:cNvPr id="10" name="Content Placeholder 9">
            <a:extLst>
              <a:ext uri="{FF2B5EF4-FFF2-40B4-BE49-F238E27FC236}">
                <a16:creationId xmlns:a16="http://schemas.microsoft.com/office/drawing/2014/main" id="{A8B998B2-8C0E-457B-B6C4-0108CE87501C}"/>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tretch/>
        </p:blipFill>
        <p:spPr>
          <a:xfrm>
            <a:off x="2214040" y="1365719"/>
            <a:ext cx="7478169" cy="4648849"/>
          </a:xfrm>
          <a:prstGeom prst="rect">
            <a:avLst/>
          </a:prstGeom>
        </p:spPr>
      </p:pic>
      <p:sp>
        <p:nvSpPr>
          <p:cNvPr id="3" name="Slide Number Placeholder 2">
            <a:extLst>
              <a:ext uri="{FF2B5EF4-FFF2-40B4-BE49-F238E27FC236}">
                <a16:creationId xmlns:a16="http://schemas.microsoft.com/office/drawing/2014/main" id="{5E6A22E4-7545-4F5A-AC95-3D590C12BEA2}"/>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27</a:t>
            </a:fld>
            <a:endParaRPr lang="en-US" dirty="0"/>
          </a:p>
        </p:txBody>
      </p:sp>
      <p:sp>
        <p:nvSpPr>
          <p:cNvPr id="5" name="TextBox 4">
            <a:extLst>
              <a:ext uri="{FF2B5EF4-FFF2-40B4-BE49-F238E27FC236}">
                <a16:creationId xmlns:a16="http://schemas.microsoft.com/office/drawing/2014/main" id="{7A79252A-7804-4023-9AE4-931344CB5410}"/>
              </a:ext>
            </a:extLst>
          </p:cNvPr>
          <p:cNvSpPr txBox="1"/>
          <p:nvPr/>
        </p:nvSpPr>
        <p:spPr>
          <a:xfrm>
            <a:off x="2186473" y="6204858"/>
            <a:ext cx="7520474" cy="307777"/>
          </a:xfrm>
          <a:prstGeom prst="rect">
            <a:avLst/>
          </a:prstGeom>
          <a:noFill/>
        </p:spPr>
        <p:txBody>
          <a:bodyPr wrap="square" rtlCol="0">
            <a:spAutoFit/>
          </a:bodyPr>
          <a:lstStyle/>
          <a:p>
            <a:r>
              <a:rPr lang="en-US" sz="1400" dirty="0">
                <a:hlinkClick r:id="rId3"/>
              </a:rPr>
              <a:t>https://www.bcbsnd.com/coronavirus/covid-19providers/billing</a:t>
            </a:r>
            <a:endParaRPr lang="en-US" sz="1400" dirty="0"/>
          </a:p>
        </p:txBody>
      </p:sp>
      <p:sp>
        <p:nvSpPr>
          <p:cNvPr id="11" name="Rectangle: Rounded Corners 10">
            <a:extLst>
              <a:ext uri="{FF2B5EF4-FFF2-40B4-BE49-F238E27FC236}">
                <a16:creationId xmlns:a16="http://schemas.microsoft.com/office/drawing/2014/main" id="{7DC4D2CB-CD12-4F9F-9AD2-8A0061A2B025}"/>
              </a:ext>
            </a:extLst>
          </p:cNvPr>
          <p:cNvSpPr/>
          <p:nvPr/>
        </p:nvSpPr>
        <p:spPr>
          <a:xfrm>
            <a:off x="3948419" y="4169877"/>
            <a:ext cx="5393094" cy="5411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9541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CA0B-55FB-4C2E-8E39-8933A6B835A9}"/>
              </a:ext>
            </a:extLst>
          </p:cNvPr>
          <p:cNvSpPr>
            <a:spLocks noGrp="1"/>
          </p:cNvSpPr>
          <p:nvPr>
            <p:ph type="title"/>
          </p:nvPr>
        </p:nvSpPr>
        <p:spPr/>
        <p:txBody>
          <a:bodyPr>
            <a:normAutofit/>
          </a:bodyPr>
          <a:lstStyle/>
          <a:p>
            <a:r>
              <a:rPr lang="en-US" sz="4000" dirty="0"/>
              <a:t>Non-Medicare Insurance – BC North Dakota </a:t>
            </a:r>
          </a:p>
        </p:txBody>
      </p:sp>
      <p:pic>
        <p:nvPicPr>
          <p:cNvPr id="4" name="Content Placeholder 3">
            <a:extLst>
              <a:ext uri="{FF2B5EF4-FFF2-40B4-BE49-F238E27FC236}">
                <a16:creationId xmlns:a16="http://schemas.microsoft.com/office/drawing/2014/main" id="{B8A65BE4-7AC1-452A-AB63-A00C56B255A9}"/>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tretch/>
        </p:blipFill>
        <p:spPr>
          <a:xfrm>
            <a:off x="1532908" y="1661036"/>
            <a:ext cx="8840434" cy="4058216"/>
          </a:xfrm>
          <a:prstGeom prst="rect">
            <a:avLst/>
          </a:prstGeom>
        </p:spPr>
      </p:pic>
      <p:sp>
        <p:nvSpPr>
          <p:cNvPr id="7" name="Slide Number Placeholder 6">
            <a:extLst>
              <a:ext uri="{FF2B5EF4-FFF2-40B4-BE49-F238E27FC236}">
                <a16:creationId xmlns:a16="http://schemas.microsoft.com/office/drawing/2014/main" id="{B5233799-E17E-4B4A-98B1-2AD20AED548B}"/>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28</a:t>
            </a:fld>
            <a:endParaRPr lang="en-US" dirty="0"/>
          </a:p>
        </p:txBody>
      </p:sp>
      <p:sp>
        <p:nvSpPr>
          <p:cNvPr id="5" name="TextBox 4">
            <a:extLst>
              <a:ext uri="{FF2B5EF4-FFF2-40B4-BE49-F238E27FC236}">
                <a16:creationId xmlns:a16="http://schemas.microsoft.com/office/drawing/2014/main" id="{965D1761-5C5A-4586-9D9D-F22B0580E941}"/>
              </a:ext>
            </a:extLst>
          </p:cNvPr>
          <p:cNvSpPr txBox="1"/>
          <p:nvPr/>
        </p:nvSpPr>
        <p:spPr>
          <a:xfrm>
            <a:off x="1864656" y="5598367"/>
            <a:ext cx="6825254" cy="369332"/>
          </a:xfrm>
          <a:prstGeom prst="rect">
            <a:avLst/>
          </a:prstGeom>
          <a:noFill/>
        </p:spPr>
        <p:txBody>
          <a:bodyPr wrap="square" rtlCol="0">
            <a:spAutoFit/>
          </a:bodyPr>
          <a:lstStyle/>
          <a:p>
            <a:r>
              <a:rPr lang="en-US" dirty="0">
                <a:hlinkClick r:id="rId3"/>
              </a:rPr>
              <a:t>https://www.bcbsnd.com/coronavirus/covid-19providers/billing</a:t>
            </a:r>
            <a:endParaRPr lang="en-US" dirty="0"/>
          </a:p>
        </p:txBody>
      </p:sp>
      <p:sp>
        <p:nvSpPr>
          <p:cNvPr id="3" name="Rectangle: Rounded Corners 2">
            <a:extLst>
              <a:ext uri="{FF2B5EF4-FFF2-40B4-BE49-F238E27FC236}">
                <a16:creationId xmlns:a16="http://schemas.microsoft.com/office/drawing/2014/main" id="{284A10F3-12BF-415A-A396-E4AB3B7674BE}"/>
              </a:ext>
            </a:extLst>
          </p:cNvPr>
          <p:cNvSpPr/>
          <p:nvPr/>
        </p:nvSpPr>
        <p:spPr>
          <a:xfrm>
            <a:off x="1961000" y="4376514"/>
            <a:ext cx="1744825" cy="24259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FD868929-BAFF-4697-8879-BD5B729741D5}"/>
              </a:ext>
            </a:extLst>
          </p:cNvPr>
          <p:cNvSpPr/>
          <p:nvPr/>
        </p:nvSpPr>
        <p:spPr>
          <a:xfrm>
            <a:off x="1676416" y="2542459"/>
            <a:ext cx="2029409" cy="24259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3635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B764-4B80-4DE5-8D26-B5C1362EA2AE}"/>
              </a:ext>
            </a:extLst>
          </p:cNvPr>
          <p:cNvSpPr>
            <a:spLocks noGrp="1"/>
          </p:cNvSpPr>
          <p:nvPr>
            <p:ph type="title"/>
          </p:nvPr>
        </p:nvSpPr>
        <p:spPr/>
        <p:txBody>
          <a:bodyPr>
            <a:normAutofit/>
          </a:bodyPr>
          <a:lstStyle/>
          <a:p>
            <a:r>
              <a:rPr lang="en-US" sz="4000" dirty="0"/>
              <a:t>HRSA Uninsured Patient Reimbursement</a:t>
            </a:r>
          </a:p>
        </p:txBody>
      </p:sp>
      <p:sp>
        <p:nvSpPr>
          <p:cNvPr id="3" name="Content Placeholder 2">
            <a:extLst>
              <a:ext uri="{FF2B5EF4-FFF2-40B4-BE49-F238E27FC236}">
                <a16:creationId xmlns:a16="http://schemas.microsoft.com/office/drawing/2014/main" id="{9A76D95B-E200-4ED1-BAE1-5C4E2C6AEBF5}"/>
              </a:ext>
            </a:extLst>
          </p:cNvPr>
          <p:cNvSpPr>
            <a:spLocks noGrp="1"/>
          </p:cNvSpPr>
          <p:nvPr>
            <p:ph idx="1"/>
          </p:nvPr>
        </p:nvSpPr>
        <p:spPr/>
        <p:txBody>
          <a:bodyPr>
            <a:normAutofit/>
          </a:bodyPr>
          <a:lstStyle/>
          <a:p>
            <a:r>
              <a:rPr lang="en-US" sz="2800" dirty="0"/>
              <a:t>Administered by UHC</a:t>
            </a:r>
          </a:p>
          <a:p>
            <a:pPr lvl="1"/>
            <a:r>
              <a:rPr lang="en-US" sz="2600" dirty="0"/>
              <a:t>Facility, physician, lab, SNF, home care, DME, ambulance</a:t>
            </a:r>
          </a:p>
          <a:p>
            <a:r>
              <a:rPr lang="en-US" sz="2800" dirty="0"/>
              <a:t>For treatment, B97.29/U07.2 must be “primary code”</a:t>
            </a:r>
          </a:p>
          <a:p>
            <a:pPr lvl="1"/>
            <a:r>
              <a:rPr lang="en-US" sz="2600" dirty="0"/>
              <a:t>Sepsis on admission- it’s always primary dx- “not covered”</a:t>
            </a:r>
          </a:p>
          <a:p>
            <a:pPr lvl="1"/>
            <a:r>
              <a:rPr lang="en-US" sz="2600" dirty="0"/>
              <a:t>Nephrologist consulted for AKI on COVID pt- “not covered”</a:t>
            </a:r>
          </a:p>
          <a:p>
            <a:pPr marL="457200" lvl="1" indent="0">
              <a:buNone/>
            </a:pPr>
            <a:endParaRPr lang="en-US" sz="2600" dirty="0"/>
          </a:p>
          <a:p>
            <a:pPr lvl="1"/>
            <a:r>
              <a:rPr lang="en-US" sz="2600" dirty="0"/>
              <a:t>But HRSA not HIPAA-covered so codes can be rearranged</a:t>
            </a:r>
          </a:p>
          <a:p>
            <a:pPr lvl="2"/>
            <a:r>
              <a:rPr lang="en-US" sz="2400" dirty="0"/>
              <a:t>“The ICD-10-CM Official Coding Guidelines – Supplement for Coding encounters related to COVID-19 Coronavirus Outbreak do not apply to the HRSA Uninsured COVID 19 program.”</a:t>
            </a:r>
            <a:endParaRPr lang="en-US" sz="3600" dirty="0"/>
          </a:p>
          <a:p>
            <a:pPr marL="0" indent="0">
              <a:buNone/>
            </a:pPr>
            <a:endParaRPr lang="en-US" sz="2800" dirty="0"/>
          </a:p>
        </p:txBody>
      </p:sp>
    </p:spTree>
    <p:extLst>
      <p:ext uri="{BB962C8B-B14F-4D97-AF65-F5344CB8AC3E}">
        <p14:creationId xmlns:p14="http://schemas.microsoft.com/office/powerpoint/2010/main" val="807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4ADB21-7FDE-4DC1-AC96-E072715C51D6}"/>
              </a:ext>
            </a:extLst>
          </p:cNvPr>
          <p:cNvSpPr>
            <a:spLocks noGrp="1"/>
          </p:cNvSpPr>
          <p:nvPr>
            <p:ph type="title" idx="4294967295"/>
          </p:nvPr>
        </p:nvSpPr>
        <p:spPr>
          <a:xfrm>
            <a:off x="494522" y="221279"/>
            <a:ext cx="9240838" cy="1325563"/>
          </a:xfrm>
        </p:spPr>
        <p:txBody>
          <a:bodyPr/>
          <a:lstStyle/>
          <a:p>
            <a:r>
              <a:rPr lang="en-US" dirty="0"/>
              <a:t>Today’s Speakers</a:t>
            </a:r>
          </a:p>
        </p:txBody>
      </p:sp>
      <p:sp>
        <p:nvSpPr>
          <p:cNvPr id="2" name="Slide Number Placeholder 1">
            <a:extLst>
              <a:ext uri="{FF2B5EF4-FFF2-40B4-BE49-F238E27FC236}">
                <a16:creationId xmlns:a16="http://schemas.microsoft.com/office/drawing/2014/main" id="{CFC24CBA-510E-4CF5-8A5C-8AFBE6359FD9}"/>
              </a:ext>
            </a:extLst>
          </p:cNvPr>
          <p:cNvSpPr>
            <a:spLocks noGrp="1"/>
          </p:cNvSpPr>
          <p:nvPr>
            <p:ph type="sldNum" sz="quarter" idx="4294967295"/>
          </p:nvPr>
        </p:nvSpPr>
        <p:spPr>
          <a:xfrm>
            <a:off x="0" y="6218238"/>
            <a:ext cx="2743200" cy="365125"/>
          </a:xfrm>
        </p:spPr>
        <p:txBody>
          <a:bodyPr/>
          <a:lstStyle/>
          <a:p>
            <a:fld id="{7B5C335F-0267-514F-9C36-1031A9B1ECA1}" type="slidenum">
              <a:rPr lang="en-US" smtClean="0"/>
              <a:pPr/>
              <a:t>3</a:t>
            </a:fld>
            <a:endParaRPr lang="en-US" dirty="0"/>
          </a:p>
        </p:txBody>
      </p:sp>
      <p:sp>
        <p:nvSpPr>
          <p:cNvPr id="11" name="Rectangle 10">
            <a:extLst>
              <a:ext uri="{FF2B5EF4-FFF2-40B4-BE49-F238E27FC236}">
                <a16:creationId xmlns:a16="http://schemas.microsoft.com/office/drawing/2014/main" id="{31940C67-2928-4B55-B5EB-F3E4D4C9202A}"/>
              </a:ext>
            </a:extLst>
          </p:cNvPr>
          <p:cNvSpPr/>
          <p:nvPr/>
        </p:nvSpPr>
        <p:spPr>
          <a:xfrm>
            <a:off x="1248980" y="4618431"/>
            <a:ext cx="5256756" cy="1200329"/>
          </a:xfrm>
          <a:prstGeom prst="rect">
            <a:avLst/>
          </a:prstGeom>
        </p:spPr>
        <p:txBody>
          <a:bodyPr wrap="square" anchor="t">
            <a:spAutoFit/>
          </a:bodyPr>
          <a:lstStyle/>
          <a:p>
            <a:pPr fontAlgn="base"/>
            <a:r>
              <a:rPr lang="en-AU" dirty="0">
                <a:latin typeface="Roboto Light"/>
                <a:ea typeface="Roboto Light" panose="02000000000000000000" pitchFamily="2" charset="0"/>
              </a:rPr>
              <a:t>Day Egusquiza</a:t>
            </a:r>
            <a:br>
              <a:rPr lang="en-AU" dirty="0">
                <a:latin typeface="Roboto Light"/>
                <a:ea typeface="Roboto Light" panose="02000000000000000000" pitchFamily="2" charset="0"/>
              </a:rPr>
            </a:br>
            <a:r>
              <a:rPr lang="en-AU" dirty="0">
                <a:latin typeface="Roboto Light"/>
                <a:ea typeface="Roboto Light" panose="02000000000000000000" pitchFamily="2" charset="0"/>
              </a:rPr>
              <a:t>Founder &amp; President</a:t>
            </a:r>
          </a:p>
          <a:p>
            <a:pPr fontAlgn="base"/>
            <a:r>
              <a:rPr lang="en-AU" dirty="0">
                <a:latin typeface="Roboto Medium"/>
                <a:ea typeface="Roboto Medium" panose="02000000000000000000" pitchFamily="2" charset="0"/>
              </a:rPr>
              <a:t>AR Systems, Inc.  &amp;</a:t>
            </a:r>
          </a:p>
          <a:p>
            <a:r>
              <a:rPr lang="en-AU" dirty="0">
                <a:latin typeface="Roboto Medium"/>
                <a:cs typeface="Calibri"/>
              </a:rPr>
              <a:t>Patient Financial Navigator Foundation, Inc. </a:t>
            </a:r>
            <a:endParaRPr lang="en-AU" dirty="0">
              <a:latin typeface="Roboto Medium"/>
            </a:endParaRPr>
          </a:p>
        </p:txBody>
      </p:sp>
      <p:sp>
        <p:nvSpPr>
          <p:cNvPr id="7" name="Rectangle 6">
            <a:extLst>
              <a:ext uri="{FF2B5EF4-FFF2-40B4-BE49-F238E27FC236}">
                <a16:creationId xmlns:a16="http://schemas.microsoft.com/office/drawing/2014/main" id="{65B8A4D6-02F5-4B43-BA9A-59846DA5B0E6}"/>
              </a:ext>
            </a:extLst>
          </p:cNvPr>
          <p:cNvSpPr/>
          <p:nvPr/>
        </p:nvSpPr>
        <p:spPr>
          <a:xfrm>
            <a:off x="7273286" y="4472734"/>
            <a:ext cx="4591738" cy="923330"/>
          </a:xfrm>
          <a:prstGeom prst="rect">
            <a:avLst/>
          </a:prstGeom>
        </p:spPr>
        <p:txBody>
          <a:bodyPr wrap="square" anchor="t">
            <a:spAutoFit/>
          </a:bodyPr>
          <a:lstStyle/>
          <a:p>
            <a:pPr fontAlgn="base"/>
            <a:r>
              <a:rPr lang="en-AU" dirty="0">
                <a:latin typeface="Roboto Light"/>
                <a:ea typeface="Roboto Light" panose="02000000000000000000" pitchFamily="2" charset="0"/>
              </a:rPr>
              <a:t>Ronald Hirsch, MD, FACP, CHCQM, CHRI Vice President</a:t>
            </a:r>
          </a:p>
          <a:p>
            <a:pPr fontAlgn="base"/>
            <a:r>
              <a:rPr lang="en-AU" dirty="0">
                <a:latin typeface="Roboto Medium"/>
                <a:ea typeface="Roboto Medium" panose="02000000000000000000" pitchFamily="2" charset="0"/>
              </a:rPr>
              <a:t>R1 RCM, Inc.</a:t>
            </a:r>
          </a:p>
        </p:txBody>
      </p:sp>
      <p:pic>
        <p:nvPicPr>
          <p:cNvPr id="4" name="Picture 4" descr="A person smiling for the camera&#10;&#10;Description generated with very high confidence">
            <a:extLst>
              <a:ext uri="{FF2B5EF4-FFF2-40B4-BE49-F238E27FC236}">
                <a16:creationId xmlns:a16="http://schemas.microsoft.com/office/drawing/2014/main" id="{78A5B347-C3BF-4830-83C8-10C78E247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586" y="1801524"/>
            <a:ext cx="1857375" cy="2562225"/>
          </a:xfrm>
          <a:prstGeom prst="rect">
            <a:avLst/>
          </a:prstGeom>
        </p:spPr>
      </p:pic>
      <p:pic>
        <p:nvPicPr>
          <p:cNvPr id="8" name="Picture 8" descr="A person wearing a suit and tie smiling at the camera&#10;&#10;Description generated with very high confidence">
            <a:extLst>
              <a:ext uri="{FF2B5EF4-FFF2-40B4-BE49-F238E27FC236}">
                <a16:creationId xmlns:a16="http://schemas.microsoft.com/office/drawing/2014/main" id="{8D50159E-AA79-4611-8AC0-E1CC0F977EF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03128" y="1808017"/>
            <a:ext cx="2466109" cy="2493818"/>
          </a:xfrm>
          <a:prstGeom prst="rect">
            <a:avLst/>
          </a:prstGeom>
        </p:spPr>
      </p:pic>
    </p:spTree>
    <p:extLst>
      <p:ext uri="{BB962C8B-B14F-4D97-AF65-F5344CB8AC3E}">
        <p14:creationId xmlns:p14="http://schemas.microsoft.com/office/powerpoint/2010/main" val="339752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B764-4B80-4DE5-8D26-B5C1362EA2AE}"/>
              </a:ext>
            </a:extLst>
          </p:cNvPr>
          <p:cNvSpPr>
            <a:spLocks noGrp="1"/>
          </p:cNvSpPr>
          <p:nvPr>
            <p:ph type="title"/>
          </p:nvPr>
        </p:nvSpPr>
        <p:spPr/>
        <p:txBody>
          <a:bodyPr>
            <a:normAutofit/>
          </a:bodyPr>
          <a:lstStyle/>
          <a:p>
            <a:r>
              <a:rPr lang="en-US" sz="4000" dirty="0"/>
              <a:t>HRSA Uninsured Patient Reimbursement</a:t>
            </a:r>
          </a:p>
        </p:txBody>
      </p:sp>
      <p:sp>
        <p:nvSpPr>
          <p:cNvPr id="3" name="Content Placeholder 2">
            <a:extLst>
              <a:ext uri="{FF2B5EF4-FFF2-40B4-BE49-F238E27FC236}">
                <a16:creationId xmlns:a16="http://schemas.microsoft.com/office/drawing/2014/main" id="{9A76D95B-E200-4ED1-BAE1-5C4E2C6AEBF5}"/>
              </a:ext>
            </a:extLst>
          </p:cNvPr>
          <p:cNvSpPr>
            <a:spLocks noGrp="1"/>
          </p:cNvSpPr>
          <p:nvPr>
            <p:ph idx="1"/>
          </p:nvPr>
        </p:nvSpPr>
        <p:spPr/>
        <p:txBody>
          <a:bodyPr>
            <a:normAutofit/>
          </a:bodyPr>
          <a:lstStyle/>
          <a:p>
            <a:pPr marL="0" indent="0">
              <a:buNone/>
            </a:pPr>
            <a:endParaRPr lang="en-US" sz="2800" dirty="0"/>
          </a:p>
          <a:p>
            <a:r>
              <a:rPr lang="en-US" sz="2800" dirty="0"/>
              <a:t>Uninsured COVID-19 patient with sepsis, hospitalized 10 days</a:t>
            </a:r>
          </a:p>
          <a:p>
            <a:r>
              <a:rPr lang="en-US" sz="2800" dirty="0"/>
              <a:t>Principal Dx: Sepsis, secondary COVID-19, AKI, hyponatremia</a:t>
            </a:r>
          </a:p>
          <a:p>
            <a:endParaRPr lang="en-US" sz="2800" dirty="0"/>
          </a:p>
          <a:p>
            <a:r>
              <a:rPr lang="en-US" sz="2800" dirty="0"/>
              <a:t>Options:</a:t>
            </a:r>
          </a:p>
          <a:p>
            <a:r>
              <a:rPr lang="en-US" sz="2800" dirty="0"/>
              <a:t>Follow coding rules, get $0 from HRSA, collect from patient</a:t>
            </a:r>
          </a:p>
          <a:p>
            <a:r>
              <a:rPr lang="en-US" sz="2800" dirty="0"/>
              <a:t>Reorder codes, get $14,000 from HRSA</a:t>
            </a:r>
          </a:p>
          <a:p>
            <a:endParaRPr lang="en-US" sz="2800" dirty="0"/>
          </a:p>
          <a:p>
            <a:r>
              <a:rPr lang="en-US" sz="2800" dirty="0"/>
              <a:t>Which do you choose? </a:t>
            </a:r>
          </a:p>
          <a:p>
            <a:pPr marL="0" indent="0">
              <a:buNone/>
            </a:pPr>
            <a:endParaRPr lang="en-US" sz="2800" dirty="0"/>
          </a:p>
        </p:txBody>
      </p:sp>
    </p:spTree>
    <p:extLst>
      <p:ext uri="{BB962C8B-B14F-4D97-AF65-F5344CB8AC3E}">
        <p14:creationId xmlns:p14="http://schemas.microsoft.com/office/powerpoint/2010/main" val="3852637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5519-39C5-4A09-ADEE-577F04D33B48}"/>
              </a:ext>
            </a:extLst>
          </p:cNvPr>
          <p:cNvSpPr>
            <a:spLocks noGrp="1"/>
          </p:cNvSpPr>
          <p:nvPr>
            <p:ph type="title"/>
          </p:nvPr>
        </p:nvSpPr>
        <p:spPr/>
        <p:txBody>
          <a:bodyPr>
            <a:normAutofit/>
          </a:bodyPr>
          <a:lstStyle/>
          <a:p>
            <a:r>
              <a:rPr lang="en-US" sz="4000" dirty="0"/>
              <a:t>Utilization Review Waiver</a:t>
            </a:r>
          </a:p>
        </p:txBody>
      </p:sp>
      <p:sp>
        <p:nvSpPr>
          <p:cNvPr id="3" name="Content Placeholder 2">
            <a:extLst>
              <a:ext uri="{FF2B5EF4-FFF2-40B4-BE49-F238E27FC236}">
                <a16:creationId xmlns:a16="http://schemas.microsoft.com/office/drawing/2014/main" id="{A07D0836-D61F-4645-BC4B-CAD9574EA8EE}"/>
              </a:ext>
            </a:extLst>
          </p:cNvPr>
          <p:cNvSpPr>
            <a:spLocks noGrp="1"/>
          </p:cNvSpPr>
          <p:nvPr>
            <p:ph idx="1"/>
          </p:nvPr>
        </p:nvSpPr>
        <p:spPr/>
        <p:txBody>
          <a:bodyPr>
            <a:normAutofit fontScale="92500"/>
          </a:bodyPr>
          <a:lstStyle/>
          <a:p>
            <a:r>
              <a:rPr lang="en-US" sz="2800" dirty="0"/>
              <a:t>42 CFR 482.30 – CoP for UR waived</a:t>
            </a:r>
          </a:p>
          <a:p>
            <a:endParaRPr lang="en-US" sz="2800" dirty="0"/>
          </a:p>
          <a:p>
            <a:r>
              <a:rPr lang="en-US" sz="2800" dirty="0"/>
              <a:t>42 CFR 412.3 – Two Midnight Rule  not waived</a:t>
            </a:r>
          </a:p>
          <a:p>
            <a:endParaRPr lang="en-US" sz="2800" dirty="0"/>
          </a:p>
          <a:p>
            <a:r>
              <a:rPr lang="en-US" sz="2800" dirty="0"/>
              <a:t>Determining proper status remains as requirement</a:t>
            </a:r>
          </a:p>
          <a:p>
            <a:pPr lvl="1"/>
            <a:r>
              <a:rPr lang="en-US" sz="2600" dirty="0"/>
              <a:t>Can do condition code 44 to Outpatient without UR committee review</a:t>
            </a:r>
          </a:p>
          <a:p>
            <a:pPr lvl="1"/>
            <a:r>
              <a:rPr lang="en-US" sz="2600" dirty="0"/>
              <a:t>Can do self-denial and rebill without UR committee</a:t>
            </a:r>
          </a:p>
          <a:p>
            <a:pPr marL="457200" lvl="1" indent="0">
              <a:buNone/>
            </a:pPr>
            <a:endParaRPr lang="en-US" sz="2600" dirty="0"/>
          </a:p>
          <a:p>
            <a:r>
              <a:rPr lang="en-US" sz="2800" dirty="0"/>
              <a:t>Commercial insurers not auditing now but not one has said admissions are immune from later audit</a:t>
            </a:r>
          </a:p>
          <a:p>
            <a:pPr lvl="1"/>
            <a:r>
              <a:rPr lang="en-US" sz="2600" dirty="0"/>
              <a:t>Peer-to-Peer continue to be performed and plans continue to deny admission</a:t>
            </a:r>
          </a:p>
        </p:txBody>
      </p:sp>
    </p:spTree>
    <p:extLst>
      <p:ext uri="{BB962C8B-B14F-4D97-AF65-F5344CB8AC3E}">
        <p14:creationId xmlns:p14="http://schemas.microsoft.com/office/powerpoint/2010/main" val="1880579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0879-B361-4C0A-8512-D96ABCA81C40}"/>
              </a:ext>
            </a:extLst>
          </p:cNvPr>
          <p:cNvSpPr>
            <a:spLocks noGrp="1"/>
          </p:cNvSpPr>
          <p:nvPr>
            <p:ph type="title"/>
          </p:nvPr>
        </p:nvSpPr>
        <p:spPr/>
        <p:txBody>
          <a:bodyPr>
            <a:normAutofit/>
          </a:bodyPr>
          <a:lstStyle/>
          <a:p>
            <a:r>
              <a:rPr lang="en-US" sz="4000" dirty="0"/>
              <a:t>Facility-Based Clinics – “Virtual Care”</a:t>
            </a:r>
          </a:p>
        </p:txBody>
      </p:sp>
      <p:sp>
        <p:nvSpPr>
          <p:cNvPr id="3" name="Content Placeholder 2">
            <a:extLst>
              <a:ext uri="{FF2B5EF4-FFF2-40B4-BE49-F238E27FC236}">
                <a16:creationId xmlns:a16="http://schemas.microsoft.com/office/drawing/2014/main" id="{81D19243-B3F9-495F-BD0F-2CA93122043C}"/>
              </a:ext>
            </a:extLst>
          </p:cNvPr>
          <p:cNvSpPr>
            <a:spLocks noGrp="1"/>
          </p:cNvSpPr>
          <p:nvPr>
            <p:ph idx="1"/>
          </p:nvPr>
        </p:nvSpPr>
        <p:spPr/>
        <p:txBody>
          <a:bodyPr>
            <a:normAutofit fontScale="92500" lnSpcReduction="20000"/>
          </a:bodyPr>
          <a:lstStyle/>
          <a:p>
            <a:r>
              <a:rPr lang="en-US" sz="2800" dirty="0"/>
              <a:t>Notify CMS regional office of intent to use alternative locations during emergency </a:t>
            </a:r>
          </a:p>
          <a:p>
            <a:pPr lvl="1"/>
            <a:r>
              <a:rPr lang="en-US" sz="2800" dirty="0"/>
              <a:t>One notification covers every use option</a:t>
            </a:r>
          </a:p>
          <a:p>
            <a:pPr lvl="1"/>
            <a:r>
              <a:rPr lang="en-US" sz="2800" dirty="0"/>
              <a:t>Notification must be within 120 days of starting</a:t>
            </a:r>
          </a:p>
          <a:p>
            <a:pPr lvl="1"/>
            <a:endParaRPr lang="en-US" sz="2800" dirty="0"/>
          </a:p>
          <a:p>
            <a:r>
              <a:rPr lang="en-US" sz="2800" dirty="0"/>
              <a:t>Bill as if service was performed in person on UB-04</a:t>
            </a:r>
          </a:p>
          <a:p>
            <a:pPr lvl="1"/>
            <a:r>
              <a:rPr lang="en-US" sz="2800" dirty="0"/>
              <a:t>PT/OT/SLP/Wound care/dietician</a:t>
            </a:r>
          </a:p>
          <a:p>
            <a:pPr lvl="1"/>
            <a:r>
              <a:rPr lang="en-US" sz="2800" dirty="0"/>
              <a:t>Patient must be registered as outpatient </a:t>
            </a:r>
          </a:p>
          <a:p>
            <a:pPr lvl="1"/>
            <a:r>
              <a:rPr lang="en-US" sz="2800" dirty="0"/>
              <a:t>No -95 no -GT</a:t>
            </a:r>
          </a:p>
          <a:p>
            <a:pPr lvl="1"/>
            <a:r>
              <a:rPr lang="en-US" sz="2800" dirty="0"/>
              <a:t>Modifier –PN to indicate non-excepted provider based clinic</a:t>
            </a:r>
            <a:endParaRPr lang="en-US" sz="2600" dirty="0"/>
          </a:p>
          <a:p>
            <a:pPr lvl="2"/>
            <a:endParaRPr lang="en-US" sz="2600" dirty="0"/>
          </a:p>
          <a:p>
            <a:r>
              <a:rPr lang="en-US" sz="3000" dirty="0"/>
              <a:t>This is not telehealth! It is remote provision of service</a:t>
            </a:r>
          </a:p>
          <a:p>
            <a:r>
              <a:rPr lang="en-US" sz="3000" dirty="0"/>
              <a:t>This is not temporary relocation– that gets you the –PO modifier</a:t>
            </a:r>
          </a:p>
        </p:txBody>
      </p:sp>
    </p:spTree>
    <p:extLst>
      <p:ext uri="{BB962C8B-B14F-4D97-AF65-F5344CB8AC3E}">
        <p14:creationId xmlns:p14="http://schemas.microsoft.com/office/powerpoint/2010/main" val="371804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D534F-630E-4EF8-906F-6F6624436E79}"/>
              </a:ext>
            </a:extLst>
          </p:cNvPr>
          <p:cNvSpPr>
            <a:spLocks noGrp="1"/>
          </p:cNvSpPr>
          <p:nvPr>
            <p:ph type="title"/>
          </p:nvPr>
        </p:nvSpPr>
        <p:spPr/>
        <p:txBody>
          <a:bodyPr>
            <a:normAutofit/>
          </a:bodyPr>
          <a:lstStyle/>
          <a:p>
            <a:r>
              <a:rPr lang="en-US" sz="4000" dirty="0"/>
              <a:t>Using Your Post-Acute Care Sites</a:t>
            </a:r>
          </a:p>
        </p:txBody>
      </p:sp>
      <p:sp>
        <p:nvSpPr>
          <p:cNvPr id="3" name="Content Placeholder 2">
            <a:extLst>
              <a:ext uri="{FF2B5EF4-FFF2-40B4-BE49-F238E27FC236}">
                <a16:creationId xmlns:a16="http://schemas.microsoft.com/office/drawing/2014/main" id="{010C7779-D53E-4F45-B7DA-B6E71A4B2C94}"/>
              </a:ext>
            </a:extLst>
          </p:cNvPr>
          <p:cNvSpPr>
            <a:spLocks noGrp="1"/>
          </p:cNvSpPr>
          <p:nvPr>
            <p:ph idx="1"/>
          </p:nvPr>
        </p:nvSpPr>
        <p:spPr/>
        <p:txBody>
          <a:bodyPr>
            <a:normAutofit/>
          </a:bodyPr>
          <a:lstStyle/>
          <a:p>
            <a:r>
              <a:rPr lang="en-US" sz="2800" dirty="0"/>
              <a:t>SNF and swing beds- no need for 3 day inpatient admission</a:t>
            </a:r>
          </a:p>
          <a:p>
            <a:pPr lvl="2"/>
            <a:r>
              <a:rPr lang="en-US" sz="2600" dirty="0"/>
              <a:t>DR condition code tells MAC there will be no 3-day stay in CWF</a:t>
            </a:r>
          </a:p>
          <a:p>
            <a:pPr lvl="2"/>
            <a:endParaRPr lang="en-US" sz="2600" dirty="0"/>
          </a:p>
          <a:p>
            <a:pPr lvl="1"/>
            <a:r>
              <a:rPr lang="en-US" sz="2600" dirty="0"/>
              <a:t>Hospitals can contract with SNFs to be “SNF without walls”</a:t>
            </a:r>
          </a:p>
          <a:p>
            <a:pPr lvl="1"/>
            <a:endParaRPr lang="en-US" sz="2600" dirty="0"/>
          </a:p>
          <a:p>
            <a:pPr lvl="1"/>
            <a:r>
              <a:rPr lang="en-US" sz="2600" dirty="0"/>
              <a:t>Hospitals can provide swing bed services if can’t find SNF</a:t>
            </a:r>
          </a:p>
          <a:p>
            <a:pPr lvl="2"/>
            <a:r>
              <a:rPr lang="en-US" sz="2200" dirty="0"/>
              <a:t>Must notify MAC, once transfer once SNF available</a:t>
            </a:r>
          </a:p>
          <a:p>
            <a:pPr lvl="2"/>
            <a:r>
              <a:rPr lang="en-US" sz="2200" dirty="0"/>
              <a:t>Must do MDS, PASRR </a:t>
            </a:r>
          </a:p>
          <a:p>
            <a:pPr lvl="2"/>
            <a:endParaRPr lang="en-US" sz="2200" dirty="0"/>
          </a:p>
          <a:p>
            <a:pPr lvl="1"/>
            <a:r>
              <a:rPr lang="en-US" sz="2600" dirty="0"/>
              <a:t>Can transfer patients to CAHs or rural hospital swing beds</a:t>
            </a:r>
          </a:p>
          <a:p>
            <a:pPr lvl="1"/>
            <a:endParaRPr lang="en-US" sz="2600" dirty="0"/>
          </a:p>
          <a:p>
            <a:pPr lvl="1"/>
            <a:r>
              <a:rPr lang="en-US" sz="2600" dirty="0"/>
              <a:t>If NF won’t take patient back, you can be “NF without walls” if state allows</a:t>
            </a:r>
          </a:p>
          <a:p>
            <a:pPr lvl="1"/>
            <a:endParaRPr lang="en-US" sz="2600" dirty="0"/>
          </a:p>
          <a:p>
            <a:pPr marL="0" indent="0">
              <a:buNone/>
            </a:pPr>
            <a:endParaRPr lang="en-US" sz="2800" dirty="0"/>
          </a:p>
        </p:txBody>
      </p:sp>
    </p:spTree>
    <p:extLst>
      <p:ext uri="{BB962C8B-B14F-4D97-AF65-F5344CB8AC3E}">
        <p14:creationId xmlns:p14="http://schemas.microsoft.com/office/powerpoint/2010/main" val="3791766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C959-0A9E-9244-AF37-B48EC08B6DFE}"/>
              </a:ext>
            </a:extLst>
          </p:cNvPr>
          <p:cNvSpPr>
            <a:spLocks noGrp="1"/>
          </p:cNvSpPr>
          <p:nvPr>
            <p:ph type="title"/>
          </p:nvPr>
        </p:nvSpPr>
        <p:spPr/>
        <p:txBody>
          <a:bodyPr>
            <a:normAutofit/>
          </a:bodyPr>
          <a:lstStyle/>
          <a:p>
            <a:r>
              <a:rPr lang="en-US" sz="4000" dirty="0"/>
              <a:t>Telehealth</a:t>
            </a:r>
            <a:r>
              <a:rPr lang="en-US" sz="3600" dirty="0"/>
              <a:t> During PHE</a:t>
            </a:r>
          </a:p>
        </p:txBody>
      </p:sp>
      <p:sp>
        <p:nvSpPr>
          <p:cNvPr id="3" name="Content Placeholder 2">
            <a:extLst>
              <a:ext uri="{FF2B5EF4-FFF2-40B4-BE49-F238E27FC236}">
                <a16:creationId xmlns:a16="http://schemas.microsoft.com/office/drawing/2014/main" id="{FAAA616E-7F35-474F-85A8-E11D8FD96808}"/>
              </a:ext>
            </a:extLst>
          </p:cNvPr>
          <p:cNvSpPr>
            <a:spLocks noGrp="1"/>
          </p:cNvSpPr>
          <p:nvPr>
            <p:ph idx="1"/>
          </p:nvPr>
        </p:nvSpPr>
        <p:spPr/>
        <p:txBody>
          <a:bodyPr>
            <a:normAutofit/>
          </a:bodyPr>
          <a:lstStyle/>
          <a:p>
            <a:r>
              <a:rPr lang="en-US" sz="2800" dirty="0"/>
              <a:t>Visits billed with place of service and address as if done in person - use modifier -95 </a:t>
            </a:r>
          </a:p>
          <a:p>
            <a:endParaRPr lang="en-US" sz="2800" dirty="0"/>
          </a:p>
          <a:p>
            <a:r>
              <a:rPr lang="en-US" sz="2800" dirty="0"/>
              <a:t>Must register patient and do insurance verification – docs can’t just call patient and bill for visit</a:t>
            </a:r>
          </a:p>
          <a:p>
            <a:endParaRPr lang="en-US" sz="2800" dirty="0"/>
          </a:p>
          <a:p>
            <a:r>
              <a:rPr lang="en-US" sz="2800" dirty="0"/>
              <a:t>Formal consent not needed for these visits as with e-visits such as G2012</a:t>
            </a:r>
          </a:p>
          <a:p>
            <a:pPr lvl="1"/>
            <a:r>
              <a:rPr lang="en-US" sz="2600" dirty="0"/>
              <a:t>Good idea though</a:t>
            </a:r>
            <a:endParaRPr lang="en-US" sz="2800" dirty="0"/>
          </a:p>
          <a:p>
            <a:r>
              <a:rPr lang="en-US" sz="2800" dirty="0"/>
              <a:t>Prev guidance was to use POS-02 for visits- rebill all those</a:t>
            </a:r>
          </a:p>
          <a:p>
            <a:endParaRPr lang="en-US" sz="2800" dirty="0"/>
          </a:p>
          <a:p>
            <a:endParaRPr lang="en-US" sz="2800" dirty="0"/>
          </a:p>
        </p:txBody>
      </p:sp>
    </p:spTree>
    <p:extLst>
      <p:ext uri="{BB962C8B-B14F-4D97-AF65-F5344CB8AC3E}">
        <p14:creationId xmlns:p14="http://schemas.microsoft.com/office/powerpoint/2010/main" val="3909927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C959-0A9E-9244-AF37-B48EC08B6DFE}"/>
              </a:ext>
            </a:extLst>
          </p:cNvPr>
          <p:cNvSpPr>
            <a:spLocks noGrp="1"/>
          </p:cNvSpPr>
          <p:nvPr>
            <p:ph type="title"/>
          </p:nvPr>
        </p:nvSpPr>
        <p:spPr/>
        <p:txBody>
          <a:bodyPr>
            <a:normAutofit/>
          </a:bodyPr>
          <a:lstStyle/>
          <a:p>
            <a:r>
              <a:rPr lang="en-US" sz="4000" dirty="0"/>
              <a:t>Telehealth</a:t>
            </a:r>
            <a:r>
              <a:rPr lang="en-US" sz="3600" dirty="0"/>
              <a:t> </a:t>
            </a:r>
          </a:p>
        </p:txBody>
      </p:sp>
      <p:sp>
        <p:nvSpPr>
          <p:cNvPr id="3" name="Content Placeholder 2">
            <a:extLst>
              <a:ext uri="{FF2B5EF4-FFF2-40B4-BE49-F238E27FC236}">
                <a16:creationId xmlns:a16="http://schemas.microsoft.com/office/drawing/2014/main" id="{FAAA616E-7F35-474F-85A8-E11D8FD96808}"/>
              </a:ext>
            </a:extLst>
          </p:cNvPr>
          <p:cNvSpPr>
            <a:spLocks noGrp="1"/>
          </p:cNvSpPr>
          <p:nvPr>
            <p:ph idx="1"/>
          </p:nvPr>
        </p:nvSpPr>
        <p:spPr/>
        <p:txBody>
          <a:bodyPr>
            <a:normAutofit/>
          </a:bodyPr>
          <a:lstStyle/>
          <a:p>
            <a:r>
              <a:rPr lang="en-US" sz="2800" dirty="0"/>
              <a:t>Independent physicians</a:t>
            </a:r>
          </a:p>
          <a:p>
            <a:pPr lvl="1"/>
            <a:r>
              <a:rPr lang="en-US" sz="2800" dirty="0"/>
              <a:t>POS – 11 for “office” visit, get paid non-facility rate</a:t>
            </a:r>
          </a:p>
          <a:p>
            <a:pPr lvl="2"/>
            <a:r>
              <a:rPr lang="en-US" sz="2600" dirty="0"/>
              <a:t>99214- $110</a:t>
            </a:r>
          </a:p>
          <a:p>
            <a:pPr lvl="1"/>
            <a:endParaRPr lang="en-US" sz="2800" dirty="0"/>
          </a:p>
          <a:p>
            <a:r>
              <a:rPr lang="en-US" sz="2800" dirty="0"/>
              <a:t>Employed docs in provider-based clinics</a:t>
            </a:r>
          </a:p>
          <a:p>
            <a:pPr lvl="1"/>
            <a:r>
              <a:rPr lang="en-US" sz="2800" dirty="0"/>
              <a:t>POS – 19 or 22 for “office” visit, get paid facility rate </a:t>
            </a:r>
          </a:p>
          <a:p>
            <a:pPr lvl="2"/>
            <a:r>
              <a:rPr lang="en-US" sz="2600" dirty="0"/>
              <a:t>99214- $80</a:t>
            </a:r>
          </a:p>
          <a:p>
            <a:pPr lvl="1"/>
            <a:r>
              <a:rPr lang="en-US" sz="2800" dirty="0"/>
              <a:t>Originating Facility fee may now be billed – Q3014 with –PN ~$26.25</a:t>
            </a:r>
          </a:p>
          <a:p>
            <a:pPr lvl="2"/>
            <a:r>
              <a:rPr lang="en-US" sz="2600" dirty="0"/>
              <a:t>Not a “hospital outpatient clinic visit”- G0463 </a:t>
            </a:r>
          </a:p>
          <a:p>
            <a:pPr marL="914400" lvl="2" indent="0">
              <a:buNone/>
            </a:pPr>
            <a:endParaRPr lang="en-US" sz="2600" dirty="0"/>
          </a:p>
          <a:p>
            <a:pPr lvl="1"/>
            <a:r>
              <a:rPr lang="en-US" sz="2800" dirty="0"/>
              <a:t>Retro to date of PHE so go back and pull claims and bill Q3014</a:t>
            </a:r>
          </a:p>
          <a:p>
            <a:pPr marL="914400" lvl="2" indent="0">
              <a:buNone/>
            </a:pPr>
            <a:endParaRPr lang="en-US" sz="2600" dirty="0"/>
          </a:p>
          <a:p>
            <a:pPr lvl="1"/>
            <a:endParaRPr lang="en-US" sz="2800" dirty="0"/>
          </a:p>
        </p:txBody>
      </p:sp>
    </p:spTree>
    <p:extLst>
      <p:ext uri="{BB962C8B-B14F-4D97-AF65-F5344CB8AC3E}">
        <p14:creationId xmlns:p14="http://schemas.microsoft.com/office/powerpoint/2010/main" val="3271160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ADFBB-5959-47A2-97BC-66A2BD414D95}"/>
              </a:ext>
            </a:extLst>
          </p:cNvPr>
          <p:cNvSpPr>
            <a:spLocks noGrp="1"/>
          </p:cNvSpPr>
          <p:nvPr>
            <p:ph type="title"/>
          </p:nvPr>
        </p:nvSpPr>
        <p:spPr/>
        <p:txBody>
          <a:bodyPr>
            <a:normAutofit/>
          </a:bodyPr>
          <a:lstStyle/>
          <a:p>
            <a:r>
              <a:rPr lang="en-US" sz="3600" dirty="0"/>
              <a:t>Telehealth/Telephone Code Choice by Time</a:t>
            </a:r>
          </a:p>
        </p:txBody>
      </p:sp>
      <p:sp>
        <p:nvSpPr>
          <p:cNvPr id="3" name="Content Placeholder 2">
            <a:extLst>
              <a:ext uri="{FF2B5EF4-FFF2-40B4-BE49-F238E27FC236}">
                <a16:creationId xmlns:a16="http://schemas.microsoft.com/office/drawing/2014/main" id="{3824E20E-BC12-47F2-95BB-47365E84DD39}"/>
              </a:ext>
            </a:extLst>
          </p:cNvPr>
          <p:cNvSpPr>
            <a:spLocks noGrp="1"/>
          </p:cNvSpPr>
          <p:nvPr>
            <p:ph idx="1"/>
          </p:nvPr>
        </p:nvSpPr>
        <p:spPr>
          <a:xfrm>
            <a:off x="454209" y="1601115"/>
            <a:ext cx="11036411" cy="4942898"/>
          </a:xfrm>
        </p:spPr>
        <p:txBody>
          <a:bodyPr>
            <a:normAutofit fontScale="85000" lnSpcReduction="20000"/>
          </a:bodyPr>
          <a:lstStyle/>
          <a:p>
            <a:endParaRPr lang="en-US" dirty="0"/>
          </a:p>
          <a:p>
            <a:endParaRPr lang="en-US" dirty="0"/>
          </a:p>
          <a:p>
            <a:endParaRPr lang="en-US" dirty="0"/>
          </a:p>
          <a:p>
            <a:endParaRPr lang="en-US" dirty="0"/>
          </a:p>
          <a:p>
            <a:endParaRPr lang="en-US" dirty="0"/>
          </a:p>
          <a:p>
            <a:r>
              <a:rPr lang="en-US" sz="2800" dirty="0"/>
              <a:t>Telehealth (audio and visual) - Choose code by </a:t>
            </a:r>
          </a:p>
          <a:p>
            <a:pPr lvl="1"/>
            <a:r>
              <a:rPr lang="en-US" sz="2600" dirty="0"/>
              <a:t>Medical Decision-Making- 2020 CPT rules</a:t>
            </a:r>
          </a:p>
          <a:p>
            <a:pPr lvl="1"/>
            <a:r>
              <a:rPr lang="en-US" sz="2600" dirty="0"/>
              <a:t>Total Time spend that day- see table</a:t>
            </a:r>
          </a:p>
          <a:p>
            <a:pPr lvl="1"/>
            <a:r>
              <a:rPr lang="en-US" sz="2600" dirty="0"/>
              <a:t>Old method of 1995 or 1997 CPT rules</a:t>
            </a:r>
          </a:p>
          <a:p>
            <a:pPr lvl="1"/>
            <a:endParaRPr lang="en-US" sz="2600" dirty="0"/>
          </a:p>
          <a:p>
            <a:r>
              <a:rPr lang="en-US" sz="2800" dirty="0"/>
              <a:t>Telephone Only - Choose code by</a:t>
            </a:r>
          </a:p>
          <a:p>
            <a:pPr lvl="1"/>
            <a:r>
              <a:rPr lang="en-US" sz="2600" dirty="0"/>
              <a:t>Time in medical discussion with patient only per table</a:t>
            </a:r>
          </a:p>
          <a:p>
            <a:pPr marL="457200" lvl="1" indent="0">
              <a:buNone/>
            </a:pPr>
            <a:endParaRPr lang="en-US" sz="2600" dirty="0"/>
          </a:p>
          <a:p>
            <a:r>
              <a:rPr lang="en-US" sz="2800" dirty="0"/>
              <a:t>Must indicate time spent in note! Add up total time each day </a:t>
            </a:r>
          </a:p>
          <a:p>
            <a:endParaRPr lang="en-US" dirty="0"/>
          </a:p>
        </p:txBody>
      </p:sp>
      <p:sp>
        <p:nvSpPr>
          <p:cNvPr id="5" name="Slide Number Placeholder 4">
            <a:extLst>
              <a:ext uri="{FF2B5EF4-FFF2-40B4-BE49-F238E27FC236}">
                <a16:creationId xmlns:a16="http://schemas.microsoft.com/office/drawing/2014/main" id="{F9154BE8-DA04-40D4-AA6B-1C93EC892C6A}"/>
              </a:ext>
            </a:extLst>
          </p:cNvPr>
          <p:cNvSpPr>
            <a:spLocks noGrp="1"/>
          </p:cNvSpPr>
          <p:nvPr>
            <p:ph type="sldNum" sz="quarter" idx="4294967295"/>
          </p:nvPr>
        </p:nvSpPr>
        <p:spPr>
          <a:xfrm>
            <a:off x="10880725" y="6459538"/>
            <a:ext cx="1311275" cy="365125"/>
          </a:xfrm>
          <a:prstGeom prst="rect">
            <a:avLst/>
          </a:prstGeom>
        </p:spPr>
        <p:txBody>
          <a:bodyPr/>
          <a:lstStyle/>
          <a:p>
            <a:fld id="{401CF334-2D5C-4859-84A6-CA7E6E43FAEB}" type="slidenum">
              <a:rPr lang="en-US" smtClean="0"/>
              <a:t>36</a:t>
            </a:fld>
            <a:endParaRPr lang="en-US" dirty="0"/>
          </a:p>
        </p:txBody>
      </p:sp>
      <p:graphicFrame>
        <p:nvGraphicFramePr>
          <p:cNvPr id="4" name="Object 3">
            <a:extLst>
              <a:ext uri="{FF2B5EF4-FFF2-40B4-BE49-F238E27FC236}">
                <a16:creationId xmlns:a16="http://schemas.microsoft.com/office/drawing/2014/main" id="{1B0018FF-CDD8-4A73-8751-C288A68F3BC3}"/>
              </a:ext>
            </a:extLst>
          </p:cNvPr>
          <p:cNvGraphicFramePr>
            <a:graphicFrameLocks noChangeAspect="1"/>
          </p:cNvGraphicFramePr>
          <p:nvPr/>
        </p:nvGraphicFramePr>
        <p:xfrm>
          <a:off x="1717060" y="1106359"/>
          <a:ext cx="8643030" cy="1902393"/>
        </p:xfrm>
        <a:graphic>
          <a:graphicData uri="http://schemas.openxmlformats.org/presentationml/2006/ole">
            <mc:AlternateContent xmlns:mc="http://schemas.openxmlformats.org/markup-compatibility/2006">
              <mc:Choice xmlns:v="urn:schemas-microsoft-com:vml" Requires="v">
                <p:oleObj spid="_x0000_s1047" name="Worksheet" r:id="rId3" imgW="5920814" imgH="1303020" progId="Excel.Sheet.12">
                  <p:embed/>
                </p:oleObj>
              </mc:Choice>
              <mc:Fallback>
                <p:oleObj name="Worksheet" r:id="rId3" imgW="5920814" imgH="1303020" progId="Excel.Sheet.12">
                  <p:embed/>
                  <p:pic>
                    <p:nvPicPr>
                      <p:cNvPr id="4" name="Object 3">
                        <a:extLst>
                          <a:ext uri="{FF2B5EF4-FFF2-40B4-BE49-F238E27FC236}">
                            <a16:creationId xmlns:a16="http://schemas.microsoft.com/office/drawing/2014/main" id="{1B0018FF-CDD8-4A73-8751-C288A68F3BC3}"/>
                          </a:ext>
                        </a:extLst>
                      </p:cNvPr>
                      <p:cNvPicPr/>
                      <p:nvPr/>
                    </p:nvPicPr>
                    <p:blipFill>
                      <a:blip r:embed="rId4"/>
                      <a:stretch>
                        <a:fillRect/>
                      </a:stretch>
                    </p:blipFill>
                    <p:spPr>
                      <a:xfrm>
                        <a:off x="1717060" y="1106359"/>
                        <a:ext cx="8643030" cy="1902393"/>
                      </a:xfrm>
                      <a:prstGeom prst="rect">
                        <a:avLst/>
                      </a:prstGeom>
                    </p:spPr>
                  </p:pic>
                </p:oleObj>
              </mc:Fallback>
            </mc:AlternateContent>
          </a:graphicData>
        </a:graphic>
      </p:graphicFrame>
    </p:spTree>
    <p:extLst>
      <p:ext uri="{BB962C8B-B14F-4D97-AF65-F5344CB8AC3E}">
        <p14:creationId xmlns:p14="http://schemas.microsoft.com/office/powerpoint/2010/main" val="1326311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9DB8-F620-4A6B-ACF8-C24C8CB91FCB}"/>
              </a:ext>
            </a:extLst>
          </p:cNvPr>
          <p:cNvSpPr>
            <a:spLocks noGrp="1"/>
          </p:cNvSpPr>
          <p:nvPr>
            <p:ph type="title"/>
          </p:nvPr>
        </p:nvSpPr>
        <p:spPr/>
        <p:txBody>
          <a:bodyPr>
            <a:normAutofit/>
          </a:bodyPr>
          <a:lstStyle/>
          <a:p>
            <a:r>
              <a:rPr lang="en-US" sz="4000" dirty="0"/>
              <a:t>Getting Back to Normal</a:t>
            </a:r>
          </a:p>
        </p:txBody>
      </p:sp>
      <p:sp>
        <p:nvSpPr>
          <p:cNvPr id="3" name="Content Placeholder 2">
            <a:extLst>
              <a:ext uri="{FF2B5EF4-FFF2-40B4-BE49-F238E27FC236}">
                <a16:creationId xmlns:a16="http://schemas.microsoft.com/office/drawing/2014/main" id="{E802F9C0-9AC0-4DF6-83D2-5FDF69DF9C1C}"/>
              </a:ext>
            </a:extLst>
          </p:cNvPr>
          <p:cNvSpPr>
            <a:spLocks noGrp="1"/>
          </p:cNvSpPr>
          <p:nvPr>
            <p:ph idx="1"/>
          </p:nvPr>
        </p:nvSpPr>
        <p:spPr/>
        <p:txBody>
          <a:bodyPr>
            <a:normAutofit/>
          </a:bodyPr>
          <a:lstStyle/>
          <a:p>
            <a:r>
              <a:rPr lang="en-US" sz="2800" dirty="0"/>
              <a:t>Follow state and professional society guidelines</a:t>
            </a:r>
          </a:p>
          <a:p>
            <a:pPr lvl="1"/>
            <a:r>
              <a:rPr lang="en-US" sz="2600" dirty="0"/>
              <a:t>20% mortality rate – asymptomatic phase undergoing elective surgery</a:t>
            </a:r>
          </a:p>
          <a:p>
            <a:endParaRPr lang="en-US" sz="2800" dirty="0"/>
          </a:p>
          <a:p>
            <a:r>
              <a:rPr lang="en-US" sz="2800" dirty="0"/>
              <a:t>Consider using an ASC as a COVID-free hospital “under arrangement” for inpatient and outpatient surgery</a:t>
            </a:r>
          </a:p>
          <a:p>
            <a:endParaRPr lang="en-US" sz="2800" dirty="0"/>
          </a:p>
          <a:p>
            <a:r>
              <a:rPr lang="en-US" sz="2800" dirty="0"/>
              <a:t>Screen every patient then self-isolation for 3-4 days</a:t>
            </a:r>
          </a:p>
          <a:p>
            <a:pPr lvl="1"/>
            <a:r>
              <a:rPr lang="en-US" sz="2600" dirty="0"/>
              <a:t>Is the test covered? Z11.59 or Z03.818- screening for viral	</a:t>
            </a:r>
          </a:p>
          <a:p>
            <a:pPr lvl="2"/>
            <a:r>
              <a:rPr lang="en-US" sz="2200" dirty="0"/>
              <a:t>“Ask your MAC” – CMS </a:t>
            </a:r>
          </a:p>
          <a:p>
            <a:endParaRPr lang="en-US" sz="2800" dirty="0"/>
          </a:p>
        </p:txBody>
      </p:sp>
    </p:spTree>
    <p:extLst>
      <p:ext uri="{BB962C8B-B14F-4D97-AF65-F5344CB8AC3E}">
        <p14:creationId xmlns:p14="http://schemas.microsoft.com/office/powerpoint/2010/main" val="85119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82EC2605-9BB4-461D-826A-45CEEAB613E2}"/>
              </a:ext>
            </a:extLst>
          </p:cNvPr>
          <p:cNvSpPr>
            <a:spLocks noGrp="1" noChangeArrowheads="1"/>
          </p:cNvSpPr>
          <p:nvPr>
            <p:ph type="ctrTitle"/>
          </p:nvPr>
        </p:nvSpPr>
        <p:spPr>
          <a:xfrm>
            <a:off x="2612571" y="1399592"/>
            <a:ext cx="7391400" cy="578498"/>
          </a:xfrm>
        </p:spPr>
        <p:txBody>
          <a:bodyPr/>
          <a:lstStyle/>
          <a:p>
            <a:pPr algn="ctr">
              <a:defRPr/>
            </a:pPr>
            <a:r>
              <a:rPr lang="en-US" sz="3600" dirty="0">
                <a:solidFill>
                  <a:srgbClr val="0033CC"/>
                </a:solidFill>
              </a:rPr>
              <a:t>On To Day!</a:t>
            </a:r>
          </a:p>
        </p:txBody>
      </p:sp>
      <p:sp>
        <p:nvSpPr>
          <p:cNvPr id="281603" name="Rectangle 3">
            <a:extLst>
              <a:ext uri="{FF2B5EF4-FFF2-40B4-BE49-F238E27FC236}">
                <a16:creationId xmlns:a16="http://schemas.microsoft.com/office/drawing/2014/main" id="{9D58AFCE-052A-4728-BABE-62259152AEA8}"/>
              </a:ext>
            </a:extLst>
          </p:cNvPr>
          <p:cNvSpPr>
            <a:spLocks noGrp="1" noChangeArrowheads="1"/>
          </p:cNvSpPr>
          <p:nvPr>
            <p:ph type="subTitle" idx="1"/>
          </p:nvPr>
        </p:nvSpPr>
        <p:spPr>
          <a:xfrm>
            <a:off x="2743200" y="4800600"/>
            <a:ext cx="7391400" cy="1054100"/>
          </a:xfrm>
        </p:spPr>
        <p:txBody>
          <a:bodyPr>
            <a:normAutofit fontScale="85000" lnSpcReduction="20000"/>
          </a:bodyPr>
          <a:lstStyle/>
          <a:p>
            <a:pPr algn="ctr">
              <a:defRPr/>
            </a:pPr>
            <a:r>
              <a:rPr lang="en-US" sz="2000" dirty="0"/>
              <a:t>Presented By:</a:t>
            </a:r>
          </a:p>
          <a:p>
            <a:pPr algn="ctr">
              <a:defRPr/>
            </a:pPr>
            <a:r>
              <a:rPr lang="en-US" sz="2000" dirty="0"/>
              <a:t>Day Egusquiza, President</a:t>
            </a:r>
          </a:p>
          <a:p>
            <a:pPr algn="ctr">
              <a:defRPr/>
            </a:pPr>
            <a:r>
              <a:rPr lang="en-US" sz="2000" dirty="0"/>
              <a:t>AR Systems, Inc.</a:t>
            </a:r>
          </a:p>
          <a:p>
            <a:pPr algn="ctr">
              <a:defRPr/>
            </a:pPr>
            <a:endParaRPr lang="en-US" sz="2000" dirty="0"/>
          </a:p>
        </p:txBody>
      </p:sp>
      <p:sp>
        <p:nvSpPr>
          <p:cNvPr id="4" name="Rectangle 3">
            <a:extLst>
              <a:ext uri="{FF2B5EF4-FFF2-40B4-BE49-F238E27FC236}">
                <a16:creationId xmlns:a16="http://schemas.microsoft.com/office/drawing/2014/main" id="{1EFBD70C-64D1-4A33-865A-CCF3A313A92D}"/>
              </a:ext>
            </a:extLst>
          </p:cNvPr>
          <p:cNvSpPr txBox="1">
            <a:spLocks noChangeArrowheads="1"/>
          </p:cNvSpPr>
          <p:nvPr/>
        </p:nvSpPr>
        <p:spPr bwMode="auto">
          <a:xfrm>
            <a:off x="2726871" y="2741645"/>
            <a:ext cx="7162800" cy="1295400"/>
          </a:xfrm>
          <a:prstGeom prst="rect">
            <a:avLst/>
          </a:prstGeom>
          <a:noFill/>
          <a:ln w="9525">
            <a:noFill/>
            <a:miter lim="800000"/>
            <a:headEnd/>
            <a:tailEnd/>
          </a:ln>
        </p:spPr>
        <p:txBody>
          <a:bodyPr/>
          <a:lstStyle/>
          <a:p>
            <a:pPr algn="ctr" defTabSz="914400" eaLnBrk="0" fontAlgn="base" hangingPunct="0">
              <a:spcBef>
                <a:spcPct val="20000"/>
              </a:spcBef>
              <a:spcAft>
                <a:spcPct val="0"/>
              </a:spcAft>
              <a:buClr>
                <a:srgbClr val="8EB3C8"/>
              </a:buClr>
              <a:buSzPct val="75000"/>
              <a:defRPr/>
            </a:pPr>
            <a:r>
              <a:rPr kumimoji="1" lang="en-US" sz="3200" kern="0" dirty="0">
                <a:solidFill>
                  <a:srgbClr val="003366"/>
                </a:solidFill>
                <a:effectLst>
                  <a:outerShdw blurRad="38100" dist="38100" dir="2700000" algn="tl">
                    <a:srgbClr val="C0C0C0"/>
                  </a:outerShdw>
                </a:effectLst>
                <a:latin typeface="Tahoma"/>
                <a:cs typeface="Arial" panose="020B0604020202020204" pitchFamily="34" charset="0"/>
              </a:rPr>
              <a:t>Learning with the intensity of a firehose…with a glimmer of hope</a:t>
            </a:r>
          </a:p>
        </p:txBody>
      </p:sp>
      <p:sp>
        <p:nvSpPr>
          <p:cNvPr id="3" name="Slide Number Placeholder 2">
            <a:extLst>
              <a:ext uri="{FF2B5EF4-FFF2-40B4-BE49-F238E27FC236}">
                <a16:creationId xmlns:a16="http://schemas.microsoft.com/office/drawing/2014/main" id="{EDCF31B0-F8E5-4642-827A-44A0B0E5C1A3}"/>
              </a:ext>
            </a:extLst>
          </p:cNvPr>
          <p:cNvSpPr>
            <a:spLocks noGrp="1"/>
          </p:cNvSpPr>
          <p:nvPr>
            <p:ph type="sldNum" sz="quarter" idx="12"/>
          </p:nvPr>
        </p:nvSpPr>
        <p:spPr/>
        <p:txBody>
          <a:bodyPr/>
          <a:lstStyle/>
          <a:p>
            <a:pPr>
              <a:defRPr/>
            </a:pPr>
            <a:fld id="{844D0AF9-041D-496F-B7D7-24E9EE9689EA}" type="slidenum">
              <a:rPr lang="en-US" altLang="en-US">
                <a:solidFill>
                  <a:srgbClr val="003366"/>
                </a:solidFill>
                <a:latin typeface="Tahoma"/>
              </a:rPr>
              <a:pPr>
                <a:defRPr/>
              </a:pPr>
              <a:t>38</a:t>
            </a:fld>
            <a:endParaRPr lang="en-US" altLang="en-US" dirty="0">
              <a:solidFill>
                <a:srgbClr val="003366"/>
              </a:solidFill>
              <a:latin typeface="Tahoma"/>
            </a:endParaRPr>
          </a:p>
        </p:txBody>
      </p:sp>
    </p:spTree>
    <p:extLst>
      <p:ext uri="{BB962C8B-B14F-4D97-AF65-F5344CB8AC3E}">
        <p14:creationId xmlns:p14="http://schemas.microsoft.com/office/powerpoint/2010/main" val="25697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B2F0-B9A1-4A8D-AF39-605754F89505}"/>
              </a:ext>
            </a:extLst>
          </p:cNvPr>
          <p:cNvSpPr>
            <a:spLocks noGrp="1"/>
          </p:cNvSpPr>
          <p:nvPr>
            <p:ph type="title"/>
          </p:nvPr>
        </p:nvSpPr>
        <p:spPr>
          <a:xfrm>
            <a:off x="2246313" y="4111069"/>
            <a:ext cx="7772400" cy="1928495"/>
          </a:xfrm>
        </p:spPr>
        <p:txBody>
          <a:bodyPr/>
          <a:lstStyle/>
          <a:p>
            <a:r>
              <a:rPr lang="en-US" sz="3200" dirty="0">
                <a:solidFill>
                  <a:srgbClr val="FF0000"/>
                </a:solidFill>
                <a:effectLst/>
              </a:rPr>
              <a:t>Let’s be pro-active.</a:t>
            </a:r>
            <a:br>
              <a:rPr lang="en-US" sz="3200" dirty="0">
                <a:solidFill>
                  <a:srgbClr val="FF0000"/>
                </a:solidFill>
                <a:effectLst/>
              </a:rPr>
            </a:br>
            <a:r>
              <a:rPr lang="en-US" sz="3200" dirty="0">
                <a:solidFill>
                  <a:srgbClr val="FF0000"/>
                </a:solidFill>
                <a:effectLst/>
              </a:rPr>
              <a:t>Develop a master log of questions, create a payer matrix </a:t>
            </a:r>
            <a:r>
              <a:rPr lang="en-US" sz="3200" dirty="0">
                <a:solidFill>
                  <a:srgbClr val="FF0000"/>
                </a:solidFill>
              </a:rPr>
              <a:t>w/ dated r</a:t>
            </a:r>
            <a:r>
              <a:rPr lang="en-US" sz="3200" dirty="0">
                <a:solidFill>
                  <a:srgbClr val="FF0000"/>
                </a:solidFill>
                <a:effectLst/>
              </a:rPr>
              <a:t>eplies to each of the payer-specific issues.</a:t>
            </a:r>
          </a:p>
        </p:txBody>
      </p:sp>
      <p:sp>
        <p:nvSpPr>
          <p:cNvPr id="3" name="Text Placeholder 2">
            <a:extLst>
              <a:ext uri="{FF2B5EF4-FFF2-40B4-BE49-F238E27FC236}">
                <a16:creationId xmlns:a16="http://schemas.microsoft.com/office/drawing/2014/main" id="{AEF36DAA-AAEE-428E-B996-A7028153D99F}"/>
              </a:ext>
            </a:extLst>
          </p:cNvPr>
          <p:cNvSpPr>
            <a:spLocks noGrp="1"/>
          </p:cNvSpPr>
          <p:nvPr>
            <p:ph type="body" idx="1"/>
          </p:nvPr>
        </p:nvSpPr>
        <p:spPr>
          <a:xfrm>
            <a:off x="1848255" y="797669"/>
            <a:ext cx="8170458" cy="2948574"/>
          </a:xfrm>
        </p:spPr>
        <p:txBody>
          <a:bodyPr>
            <a:normAutofit fontScale="92500"/>
          </a:bodyPr>
          <a:lstStyle/>
          <a:p>
            <a:r>
              <a:rPr lang="en-US" b="1" u="sng" dirty="0"/>
              <a:t>GOLDEN RULE</a:t>
            </a:r>
            <a:r>
              <a:rPr lang="en-US" dirty="0"/>
              <a:t>: 1)  CMS/Traditional Medicare publication of new rules/waivers/clarifications directs Traditional Medicare only.</a:t>
            </a:r>
          </a:p>
          <a:p>
            <a:endParaRPr lang="en-US" dirty="0"/>
          </a:p>
          <a:p>
            <a:r>
              <a:rPr lang="en-US" dirty="0"/>
              <a:t>	             2)  EVERY PAYER has their own rules.  EVERY PAYER has their own edits. EVERY PAYER has their own contract, provider specific.</a:t>
            </a:r>
          </a:p>
        </p:txBody>
      </p:sp>
      <p:sp>
        <p:nvSpPr>
          <p:cNvPr id="4" name="Slide Number Placeholder 3">
            <a:extLst>
              <a:ext uri="{FF2B5EF4-FFF2-40B4-BE49-F238E27FC236}">
                <a16:creationId xmlns:a16="http://schemas.microsoft.com/office/drawing/2014/main" id="{78C45B45-49FC-4AFE-8E01-221AD7E4C967}"/>
              </a:ext>
            </a:extLst>
          </p:cNvPr>
          <p:cNvSpPr>
            <a:spLocks noGrp="1"/>
          </p:cNvSpPr>
          <p:nvPr>
            <p:ph type="sldNum" sz="quarter" idx="12"/>
          </p:nvPr>
        </p:nvSpPr>
        <p:spPr/>
        <p:txBody>
          <a:bodyPr/>
          <a:lstStyle/>
          <a:p>
            <a:pPr>
              <a:defRPr/>
            </a:pPr>
            <a:fld id="{4EFF3165-184F-45D0-BFB1-782D7E8F58D5}" type="slidenum">
              <a:rPr lang="en-US" altLang="en-US">
                <a:solidFill>
                  <a:srgbClr val="003366"/>
                </a:solidFill>
                <a:latin typeface="Tahoma"/>
              </a:rPr>
              <a:pPr>
                <a:defRPr/>
              </a:pPr>
              <a:t>39</a:t>
            </a:fld>
            <a:endParaRPr lang="en-US" altLang="en-US" dirty="0">
              <a:solidFill>
                <a:srgbClr val="003366"/>
              </a:solidFill>
              <a:latin typeface="Tahoma"/>
            </a:endParaRPr>
          </a:p>
        </p:txBody>
      </p:sp>
    </p:spTree>
    <p:extLst>
      <p:ext uri="{BB962C8B-B14F-4D97-AF65-F5344CB8AC3E}">
        <p14:creationId xmlns:p14="http://schemas.microsoft.com/office/powerpoint/2010/main" val="27581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D5A733-AA99-418F-A28E-0BA1DE8E6E5F}"/>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67A31FC1-4CF1-4CFE-BF68-4D533AC2FB44}"/>
              </a:ext>
            </a:extLst>
          </p:cNvPr>
          <p:cNvSpPr>
            <a:spLocks noGrp="1"/>
          </p:cNvSpPr>
          <p:nvPr>
            <p:ph type="body" sz="quarter" idx="15"/>
          </p:nvPr>
        </p:nvSpPr>
        <p:spPr/>
        <p:txBody>
          <a:bodyPr/>
          <a:lstStyle/>
          <a:p>
            <a:r>
              <a:rPr lang="en-US" dirty="0">
                <a:solidFill>
                  <a:srgbClr val="FF0000"/>
                </a:solidFill>
              </a:rPr>
              <a:t>Share your replies LIVE!</a:t>
            </a:r>
          </a:p>
        </p:txBody>
      </p:sp>
      <p:sp>
        <p:nvSpPr>
          <p:cNvPr id="4" name="Content Placeholder 3">
            <a:extLst>
              <a:ext uri="{FF2B5EF4-FFF2-40B4-BE49-F238E27FC236}">
                <a16:creationId xmlns:a16="http://schemas.microsoft.com/office/drawing/2014/main" id="{A4188ACB-9266-4CE4-9BB3-67557FB06148}"/>
              </a:ext>
            </a:extLst>
          </p:cNvPr>
          <p:cNvSpPr>
            <a:spLocks noGrp="1"/>
          </p:cNvSpPr>
          <p:nvPr>
            <p:ph idx="1"/>
          </p:nvPr>
        </p:nvSpPr>
        <p:spPr/>
        <p:txBody>
          <a:bodyPr/>
          <a:lstStyle/>
          <a:p>
            <a:pPr marL="0" indent="0">
              <a:buNone/>
            </a:pPr>
            <a:r>
              <a:rPr lang="en-US" u="sng" dirty="0"/>
              <a:t>What’s your place of employment?</a:t>
            </a:r>
          </a:p>
          <a:p>
            <a:pPr marL="0" indent="0">
              <a:buNone/>
            </a:pPr>
            <a:r>
              <a:rPr lang="en-US" dirty="0"/>
              <a:t>Hospital Incl IRF, LTACH</a:t>
            </a:r>
          </a:p>
          <a:p>
            <a:pPr marL="0" indent="0">
              <a:buNone/>
            </a:pPr>
            <a:r>
              <a:rPr lang="en-US" dirty="0"/>
              <a:t>Hospital CAH</a:t>
            </a:r>
          </a:p>
          <a:p>
            <a:pPr marL="0" indent="0">
              <a:buNone/>
            </a:pPr>
            <a:r>
              <a:rPr lang="en-US" dirty="0"/>
              <a:t>Post –acute provider – SNF, HHA, ALF</a:t>
            </a:r>
          </a:p>
          <a:p>
            <a:pPr marL="0" indent="0">
              <a:buNone/>
            </a:pPr>
            <a:r>
              <a:rPr lang="en-US" dirty="0"/>
              <a:t>Supplier</a:t>
            </a:r>
          </a:p>
          <a:p>
            <a:pPr marL="0" indent="0">
              <a:buNone/>
            </a:pPr>
            <a:r>
              <a:rPr lang="en-US" dirty="0"/>
              <a:t>Consultant/Service Provider	</a:t>
            </a:r>
          </a:p>
          <a:p>
            <a:pPr marL="0" indent="0">
              <a:buNone/>
            </a:pPr>
            <a:r>
              <a:rPr lang="en-US" dirty="0"/>
              <a:t>Law Firm</a:t>
            </a:r>
          </a:p>
          <a:p>
            <a:pPr marL="0" indent="0">
              <a:buNone/>
            </a:pPr>
            <a:r>
              <a:rPr lang="en-US" dirty="0"/>
              <a:t>Insurance Plan</a:t>
            </a:r>
          </a:p>
        </p:txBody>
      </p:sp>
      <p:sp>
        <p:nvSpPr>
          <p:cNvPr id="5" name="Content Placeholder 4">
            <a:extLst>
              <a:ext uri="{FF2B5EF4-FFF2-40B4-BE49-F238E27FC236}">
                <a16:creationId xmlns:a16="http://schemas.microsoft.com/office/drawing/2014/main" id="{D6643E86-A643-4426-9DC6-7E2C45570004}"/>
              </a:ext>
            </a:extLst>
          </p:cNvPr>
          <p:cNvSpPr>
            <a:spLocks noGrp="1"/>
          </p:cNvSpPr>
          <p:nvPr>
            <p:ph idx="16"/>
          </p:nvPr>
        </p:nvSpPr>
        <p:spPr/>
        <p:txBody>
          <a:bodyPr/>
          <a:lstStyle/>
          <a:p>
            <a:pPr marL="0" indent="0">
              <a:buNone/>
            </a:pPr>
            <a:endParaRPr lang="en-US" dirty="0"/>
          </a:p>
          <a:p>
            <a:pPr marL="0" indent="0">
              <a:buNone/>
            </a:pPr>
            <a:endParaRPr lang="en-US" dirty="0"/>
          </a:p>
        </p:txBody>
      </p:sp>
      <p:sp>
        <p:nvSpPr>
          <p:cNvPr id="6" name="Title 5">
            <a:extLst>
              <a:ext uri="{FF2B5EF4-FFF2-40B4-BE49-F238E27FC236}">
                <a16:creationId xmlns:a16="http://schemas.microsoft.com/office/drawing/2014/main" id="{F4843960-CC09-4CFF-B9D5-5CC210E41BD7}"/>
              </a:ext>
            </a:extLst>
          </p:cNvPr>
          <p:cNvSpPr>
            <a:spLocks noGrp="1"/>
          </p:cNvSpPr>
          <p:nvPr>
            <p:ph type="title"/>
          </p:nvPr>
        </p:nvSpPr>
        <p:spPr/>
        <p:txBody>
          <a:bodyPr/>
          <a:lstStyle/>
          <a:p>
            <a:r>
              <a:rPr lang="en-US" dirty="0"/>
              <a:t>Poll – select 1 reply for reach polling question</a:t>
            </a:r>
          </a:p>
        </p:txBody>
      </p:sp>
    </p:spTree>
    <p:extLst>
      <p:ext uri="{BB962C8B-B14F-4D97-AF65-F5344CB8AC3E}">
        <p14:creationId xmlns:p14="http://schemas.microsoft.com/office/powerpoint/2010/main" val="2001973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C6C9-5883-4857-966E-58BB0BB0D62A}"/>
              </a:ext>
            </a:extLst>
          </p:cNvPr>
          <p:cNvSpPr>
            <a:spLocks noGrp="1"/>
          </p:cNvSpPr>
          <p:nvPr>
            <p:ph type="title"/>
          </p:nvPr>
        </p:nvSpPr>
        <p:spPr>
          <a:xfrm>
            <a:off x="593387" y="286603"/>
            <a:ext cx="10562293" cy="744755"/>
          </a:xfrm>
        </p:spPr>
        <p:txBody>
          <a:bodyPr>
            <a:normAutofit/>
          </a:bodyPr>
          <a:lstStyle/>
          <a:p>
            <a:r>
              <a:rPr lang="en-US" sz="4000" dirty="0"/>
              <a:t>New Payment Clarity Codes</a:t>
            </a:r>
          </a:p>
        </p:txBody>
      </p:sp>
      <p:sp>
        <p:nvSpPr>
          <p:cNvPr id="3" name="Content Placeholder 2">
            <a:extLst>
              <a:ext uri="{FF2B5EF4-FFF2-40B4-BE49-F238E27FC236}">
                <a16:creationId xmlns:a16="http://schemas.microsoft.com/office/drawing/2014/main" id="{43174070-DFE0-44DF-9263-B91C05E9D987}"/>
              </a:ext>
            </a:extLst>
          </p:cNvPr>
          <p:cNvSpPr>
            <a:spLocks noGrp="1"/>
          </p:cNvSpPr>
          <p:nvPr>
            <p:ph idx="1"/>
          </p:nvPr>
        </p:nvSpPr>
        <p:spPr>
          <a:xfrm>
            <a:off x="593387" y="1845733"/>
            <a:ext cx="10875524" cy="4185415"/>
          </a:xfrm>
        </p:spPr>
        <p:txBody>
          <a:bodyPr/>
          <a:lstStyle/>
          <a:p>
            <a:r>
              <a:rPr lang="en-US" sz="2400" dirty="0"/>
              <a:t>Public Health Emergency/PHE, declared by HHS 1-31-20</a:t>
            </a:r>
          </a:p>
          <a:p>
            <a:r>
              <a:rPr lang="en-US" sz="2400" dirty="0"/>
              <a:t>Disaster Related/DR Condition code- UB claims/CMS 1450/837 </a:t>
            </a:r>
          </a:p>
          <a:p>
            <a:r>
              <a:rPr lang="en-US" sz="2400" dirty="0"/>
              <a:t>Catastrophic Related /CR/ Disaster Modifier – CMS 1500 forms/837P</a:t>
            </a:r>
          </a:p>
          <a:p>
            <a:pPr marL="0" indent="0">
              <a:buNone/>
            </a:pPr>
            <a:r>
              <a:rPr lang="en-US" sz="2400" dirty="0"/>
              <a:t>“</a:t>
            </a:r>
            <a:r>
              <a:rPr lang="en-US" b="1" i="1" dirty="0">
                <a:solidFill>
                  <a:srgbClr val="FF0000"/>
                </a:solidFill>
              </a:rPr>
              <a:t>CMS Provider Inquiry Assistance”  The Use of CR modifier &amp; DR Condition Code on Disaster /Emergency Related claims – JA6451 2009.</a:t>
            </a:r>
          </a:p>
          <a:p>
            <a:pPr marL="0" indent="0">
              <a:buNone/>
            </a:pPr>
            <a:r>
              <a:rPr lang="en-US" b="1" i="1" dirty="0">
                <a:solidFill>
                  <a:srgbClr val="FF0000"/>
                </a:solidFill>
              </a:rPr>
              <a:t>UPDATED:  CMS claims – </a:t>
            </a:r>
            <a:r>
              <a:rPr lang="en-US" b="1" i="1" u="sng" dirty="0">
                <a:solidFill>
                  <a:srgbClr val="FF0000"/>
                </a:solidFill>
              </a:rPr>
              <a:t>attach when a </a:t>
            </a:r>
            <a:r>
              <a:rPr lang="en-US" sz="2800" b="1" i="1" u="sng" dirty="0">
                <a:solidFill>
                  <a:srgbClr val="FF0000"/>
                </a:solidFill>
              </a:rPr>
              <a:t>formal waiver </a:t>
            </a:r>
            <a:r>
              <a:rPr lang="en-US" b="1" i="1" u="sng" dirty="0">
                <a:solidFill>
                  <a:srgbClr val="FF0000"/>
                </a:solidFill>
              </a:rPr>
              <a:t>was used.  DR FOR TRADITIONAL MEDICARE</a:t>
            </a:r>
          </a:p>
          <a:p>
            <a:pPr marL="0" indent="0">
              <a:buNone/>
            </a:pPr>
            <a:r>
              <a:rPr lang="en-US" i="1" dirty="0"/>
              <a:t>‘Medicare Fee-for-service Response to the public health emergency on COVID-19.”  MLN SE20011 revised  3-18-20.  (EX:  no 3 day qualifying stay for SNF/swing/DR.  No 15 hrs of therapy for inpt rehab/DR.  DME providing oxygen without meeting the NCD/CR.   Any Diagnosis, not just COVID.)</a:t>
            </a:r>
          </a:p>
          <a:p>
            <a:pPr marL="0" indent="0">
              <a:buNone/>
            </a:pPr>
            <a:endParaRPr lang="en-US" sz="1800" dirty="0"/>
          </a:p>
          <a:p>
            <a:pPr marL="0" indent="0">
              <a:buNone/>
            </a:pPr>
            <a:endParaRPr lang="en-US" sz="1800" dirty="0"/>
          </a:p>
          <a:p>
            <a:endParaRPr lang="en-US" dirty="0"/>
          </a:p>
          <a:p>
            <a:endParaRPr lang="en-US" dirty="0"/>
          </a:p>
        </p:txBody>
      </p:sp>
      <p:sp>
        <p:nvSpPr>
          <p:cNvPr id="6" name="Slide Number Placeholder 5">
            <a:extLst>
              <a:ext uri="{FF2B5EF4-FFF2-40B4-BE49-F238E27FC236}">
                <a16:creationId xmlns:a16="http://schemas.microsoft.com/office/drawing/2014/main" id="{7A80F750-907E-4DFC-A63C-3BEBF47ABCC2}"/>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40</a:t>
            </a:fld>
            <a:endParaRPr lang="en-US" altLang="en-US" dirty="0">
              <a:solidFill>
                <a:srgbClr val="003366"/>
              </a:solidFill>
              <a:latin typeface="Tahoma"/>
            </a:endParaRPr>
          </a:p>
        </p:txBody>
      </p:sp>
    </p:spTree>
    <p:extLst>
      <p:ext uri="{BB962C8B-B14F-4D97-AF65-F5344CB8AC3E}">
        <p14:creationId xmlns:p14="http://schemas.microsoft.com/office/powerpoint/2010/main" val="395233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E0F5-B2AF-4EB6-8843-63754B7D7BD0}"/>
              </a:ext>
            </a:extLst>
          </p:cNvPr>
          <p:cNvSpPr>
            <a:spLocks noGrp="1"/>
          </p:cNvSpPr>
          <p:nvPr>
            <p:ph type="title"/>
          </p:nvPr>
        </p:nvSpPr>
        <p:spPr>
          <a:xfrm>
            <a:off x="754912" y="286603"/>
            <a:ext cx="10400768" cy="702303"/>
          </a:xfrm>
        </p:spPr>
        <p:txBody>
          <a:bodyPr>
            <a:normAutofit/>
          </a:bodyPr>
          <a:lstStyle/>
          <a:p>
            <a:r>
              <a:rPr lang="en-US" sz="4000" dirty="0"/>
              <a:t>Further clarity of DR vs CR, Per CMS guidance</a:t>
            </a:r>
          </a:p>
        </p:txBody>
      </p:sp>
      <p:sp>
        <p:nvSpPr>
          <p:cNvPr id="3" name="Content Placeholder 2">
            <a:extLst>
              <a:ext uri="{FF2B5EF4-FFF2-40B4-BE49-F238E27FC236}">
                <a16:creationId xmlns:a16="http://schemas.microsoft.com/office/drawing/2014/main" id="{8F621B06-1DDA-4273-8AD2-7CCB3B90B439}"/>
              </a:ext>
            </a:extLst>
          </p:cNvPr>
          <p:cNvSpPr>
            <a:spLocks noGrp="1"/>
          </p:cNvSpPr>
          <p:nvPr>
            <p:ph idx="1"/>
          </p:nvPr>
        </p:nvSpPr>
        <p:spPr/>
        <p:txBody>
          <a:bodyPr/>
          <a:lstStyle/>
          <a:p>
            <a:r>
              <a:rPr lang="en-US" dirty="0"/>
              <a:t>SE20011 Revised    3-18 and 4-10</a:t>
            </a:r>
          </a:p>
          <a:p>
            <a:r>
              <a:rPr lang="en-US" sz="2800" dirty="0"/>
              <a:t>DR condition code, i.e. claims submitted using ASC x12 837 institutional claims or paper CMS-1450  ( ALL UB claims)</a:t>
            </a:r>
          </a:p>
          <a:p>
            <a:pPr marL="0" indent="0">
              <a:buNone/>
            </a:pPr>
            <a:endParaRPr lang="en-US" sz="2800" dirty="0"/>
          </a:p>
          <a:p>
            <a:r>
              <a:rPr lang="en-US" sz="2800" dirty="0"/>
              <a:t>CR modifier for Part B, claims submitted using ASC x12 837 professional claim format or paper form CMS-1500 or for pharmacies NCPDP format.</a:t>
            </a:r>
          </a:p>
        </p:txBody>
      </p:sp>
      <p:sp>
        <p:nvSpPr>
          <p:cNvPr id="6" name="Slide Number Placeholder 5">
            <a:extLst>
              <a:ext uri="{FF2B5EF4-FFF2-40B4-BE49-F238E27FC236}">
                <a16:creationId xmlns:a16="http://schemas.microsoft.com/office/drawing/2014/main" id="{923ABEFF-8693-4F86-A0F7-8F6FF00C9833}"/>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41</a:t>
            </a:fld>
            <a:endParaRPr lang="en-US" altLang="en-US" dirty="0">
              <a:solidFill>
                <a:srgbClr val="003366"/>
              </a:solidFill>
              <a:latin typeface="Tahoma"/>
            </a:endParaRPr>
          </a:p>
        </p:txBody>
      </p:sp>
    </p:spTree>
    <p:extLst>
      <p:ext uri="{BB962C8B-B14F-4D97-AF65-F5344CB8AC3E}">
        <p14:creationId xmlns:p14="http://schemas.microsoft.com/office/powerpoint/2010/main" val="57795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F548-C5E9-4C10-9817-A1EB03FB5854}"/>
              </a:ext>
            </a:extLst>
          </p:cNvPr>
          <p:cNvSpPr>
            <a:spLocks noGrp="1"/>
          </p:cNvSpPr>
          <p:nvPr>
            <p:ph type="title"/>
          </p:nvPr>
        </p:nvSpPr>
        <p:spPr>
          <a:xfrm>
            <a:off x="414671" y="60959"/>
            <a:ext cx="10943616" cy="1076725"/>
          </a:xfrm>
        </p:spPr>
        <p:txBody>
          <a:bodyPr>
            <a:normAutofit/>
          </a:bodyPr>
          <a:lstStyle/>
          <a:p>
            <a:r>
              <a:rPr lang="en-US" sz="3600" dirty="0"/>
              <a:t>More clarifying codes- National Uniform Billing Committee- </a:t>
            </a:r>
            <a:br>
              <a:rPr lang="en-US" sz="3600" dirty="0"/>
            </a:br>
            <a:r>
              <a:rPr lang="en-US" sz="3600" b="1" dirty="0"/>
              <a:t>all payers</a:t>
            </a:r>
          </a:p>
        </p:txBody>
      </p:sp>
      <p:sp>
        <p:nvSpPr>
          <p:cNvPr id="3" name="Content Placeholder 2">
            <a:extLst>
              <a:ext uri="{FF2B5EF4-FFF2-40B4-BE49-F238E27FC236}">
                <a16:creationId xmlns:a16="http://schemas.microsoft.com/office/drawing/2014/main" id="{292D4D19-FA4A-4F94-B1A0-9B007CA9CFEA}"/>
              </a:ext>
            </a:extLst>
          </p:cNvPr>
          <p:cNvSpPr>
            <a:spLocks noGrp="1"/>
          </p:cNvSpPr>
          <p:nvPr>
            <p:ph idx="1"/>
          </p:nvPr>
        </p:nvSpPr>
        <p:spPr>
          <a:xfrm>
            <a:off x="496111" y="1838325"/>
            <a:ext cx="10943617" cy="4406900"/>
          </a:xfrm>
        </p:spPr>
        <p:txBody>
          <a:bodyPr>
            <a:normAutofit fontScale="92500" lnSpcReduction="20000"/>
          </a:bodyPr>
          <a:lstStyle/>
          <a:p>
            <a:r>
              <a:rPr lang="en-US" sz="2400" u="sng" dirty="0"/>
              <a:t>Condition code: DR on UB claims/hospital</a:t>
            </a:r>
          </a:p>
          <a:p>
            <a:pPr marL="0" indent="0">
              <a:buNone/>
            </a:pPr>
            <a:endParaRPr lang="en-US" sz="2400" u="sng" dirty="0"/>
          </a:p>
          <a:p>
            <a:pPr marL="0" indent="0">
              <a:buNone/>
            </a:pPr>
            <a:r>
              <a:rPr lang="en-US" sz="2400" dirty="0"/>
              <a:t>NUBC/National Uniform Billing Committee adopted Disaster Related/DR –including those cases for which services were provided but the pt ultimately tested negative – </a:t>
            </a:r>
            <a:r>
              <a:rPr lang="en-US" sz="2400" b="1" dirty="0"/>
              <a:t>the ability of payers to trigger </a:t>
            </a:r>
            <a:r>
              <a:rPr lang="en-US" sz="2400" b="1" u="sng" dirty="0"/>
              <a:t>special handling of institutional claims </a:t>
            </a:r>
            <a:r>
              <a:rPr lang="en-US" sz="2400" b="1" dirty="0"/>
              <a:t>for COVID-10 related services has been significantly limited.  </a:t>
            </a:r>
          </a:p>
          <a:p>
            <a:pPr marL="0" indent="0">
              <a:buNone/>
            </a:pPr>
            <a:endParaRPr lang="en-US" sz="2400" dirty="0"/>
          </a:p>
          <a:p>
            <a:pPr marL="0" indent="0">
              <a:buNone/>
            </a:pPr>
            <a:r>
              <a:rPr lang="en-US" sz="2400" dirty="0"/>
              <a:t>The DR condition code should be utilized for related cases occurring since JAN 27, 2020, the date the Dept of HHS declared the COVID-19 a federal public health emergency. 3/20  </a:t>
            </a:r>
          </a:p>
          <a:p>
            <a:pPr marL="0" indent="0">
              <a:buNone/>
            </a:pPr>
            <a:endParaRPr lang="en-US" sz="2400" dirty="0"/>
          </a:p>
          <a:p>
            <a:pPr marL="0" indent="0">
              <a:buNone/>
            </a:pPr>
            <a:r>
              <a:rPr lang="en-US" sz="2400" dirty="0"/>
              <a:t>Think COVID-19 diagnosis driven.</a:t>
            </a:r>
          </a:p>
          <a:p>
            <a:pPr marL="0" indent="0">
              <a:buNone/>
            </a:pPr>
            <a:r>
              <a:rPr lang="en-US" sz="2400" dirty="0"/>
              <a:t>  </a:t>
            </a:r>
          </a:p>
          <a:p>
            <a:pPr marL="0" indent="0">
              <a:buNone/>
            </a:pPr>
            <a:endParaRPr lang="en-US" dirty="0"/>
          </a:p>
        </p:txBody>
      </p:sp>
      <p:sp>
        <p:nvSpPr>
          <p:cNvPr id="6" name="Slide Number Placeholder 5">
            <a:extLst>
              <a:ext uri="{FF2B5EF4-FFF2-40B4-BE49-F238E27FC236}">
                <a16:creationId xmlns:a16="http://schemas.microsoft.com/office/drawing/2014/main" id="{C966F747-0850-4CFA-B1A8-6B1A5CEAE88E}"/>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42</a:t>
            </a:fld>
            <a:endParaRPr lang="en-US" altLang="en-US" dirty="0">
              <a:solidFill>
                <a:srgbClr val="003366"/>
              </a:solidFill>
              <a:latin typeface="Tahoma"/>
            </a:endParaRPr>
          </a:p>
        </p:txBody>
      </p:sp>
    </p:spTree>
    <p:extLst>
      <p:ext uri="{BB962C8B-B14F-4D97-AF65-F5344CB8AC3E}">
        <p14:creationId xmlns:p14="http://schemas.microsoft.com/office/powerpoint/2010/main" val="5163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5D2D-BE88-4FC9-A2F3-4F2208AFD843}"/>
              </a:ext>
            </a:extLst>
          </p:cNvPr>
          <p:cNvSpPr>
            <a:spLocks noGrp="1"/>
          </p:cNvSpPr>
          <p:nvPr>
            <p:ph type="title"/>
          </p:nvPr>
        </p:nvSpPr>
        <p:spPr>
          <a:xfrm>
            <a:off x="389107" y="286603"/>
            <a:ext cx="10766573" cy="712857"/>
          </a:xfrm>
        </p:spPr>
        <p:txBody>
          <a:bodyPr>
            <a:normAutofit/>
          </a:bodyPr>
          <a:lstStyle/>
          <a:p>
            <a:r>
              <a:rPr lang="en-US" sz="4000" dirty="0"/>
              <a:t>Payer Communication codes- by NUBC</a:t>
            </a:r>
          </a:p>
        </p:txBody>
      </p:sp>
      <p:sp>
        <p:nvSpPr>
          <p:cNvPr id="3" name="Content Placeholder 2">
            <a:extLst>
              <a:ext uri="{FF2B5EF4-FFF2-40B4-BE49-F238E27FC236}">
                <a16:creationId xmlns:a16="http://schemas.microsoft.com/office/drawing/2014/main" id="{1D907AF5-0F25-408C-AF94-2B4F05812789}"/>
              </a:ext>
            </a:extLst>
          </p:cNvPr>
          <p:cNvSpPr>
            <a:spLocks noGrp="1"/>
          </p:cNvSpPr>
          <p:nvPr>
            <p:ph idx="1"/>
          </p:nvPr>
        </p:nvSpPr>
        <p:spPr>
          <a:xfrm>
            <a:off x="536643" y="1848254"/>
            <a:ext cx="11118714" cy="4153711"/>
          </a:xfrm>
        </p:spPr>
        <p:txBody>
          <a:bodyPr>
            <a:normAutofit/>
          </a:bodyPr>
          <a:lstStyle/>
          <a:p>
            <a:r>
              <a:rPr lang="en-US" sz="2400" dirty="0"/>
              <a:t>In order to ensure appropriate flagging of COVID-10 related care, which is used </a:t>
            </a:r>
            <a:r>
              <a:rPr lang="en-US" sz="2400" u="sng" dirty="0"/>
              <a:t>to identify claims </a:t>
            </a:r>
            <a:r>
              <a:rPr lang="en-US" sz="2400" u="sng" dirty="0">
                <a:solidFill>
                  <a:srgbClr val="FF0000"/>
                </a:solidFill>
              </a:rPr>
              <a:t>that are or may be impacted by specific policies related to a national or regional disaster/emergency - DR</a:t>
            </a:r>
          </a:p>
          <a:p>
            <a:r>
              <a:rPr lang="en-US" sz="2400" dirty="0"/>
              <a:t>One of the following dx codes, as included in the interim ICD-10-CM official guidelines for coding and reporting:   see </a:t>
            </a:r>
            <a:r>
              <a:rPr lang="en-US" sz="2400" dirty="0">
                <a:hlinkClick r:id="rId2"/>
              </a:rPr>
              <a:t>www.cdc.gov/nchs/icd/icd10cm.htm</a:t>
            </a:r>
            <a:r>
              <a:rPr lang="en-US" sz="2400" dirty="0"/>
              <a:t>    (3-20)</a:t>
            </a:r>
          </a:p>
          <a:p>
            <a:r>
              <a:rPr lang="en-US" sz="2400" dirty="0"/>
              <a:t>DX to use: </a:t>
            </a:r>
          </a:p>
          <a:p>
            <a:pPr lvl="1"/>
            <a:r>
              <a:rPr lang="en-US" dirty="0"/>
              <a:t>B97.29  (Other coronavirus as the cause of diseases classified elsewhere) for services provided before 4-1-20</a:t>
            </a:r>
          </a:p>
          <a:p>
            <a:pPr lvl="1"/>
            <a:r>
              <a:rPr lang="en-US" dirty="0"/>
              <a:t>U07.1  (COVID-19) for services provided on or after 4-1-20</a:t>
            </a:r>
          </a:p>
          <a:p>
            <a:pPr lvl="1"/>
            <a:r>
              <a:rPr lang="en-US" dirty="0"/>
              <a:t>Z03.818 (Encounter for observation for suspected exposure to other biological agents ruled out)</a:t>
            </a:r>
          </a:p>
          <a:p>
            <a:pPr lvl="1"/>
            <a:r>
              <a:rPr lang="en-US" dirty="0"/>
              <a:t>Z20.828 (Contact with and suspected exposure to other viral communicable diseases)</a:t>
            </a:r>
          </a:p>
          <a:p>
            <a:pPr lvl="1"/>
            <a:r>
              <a:rPr lang="en-US" dirty="0"/>
              <a:t>Z11.59 (Screening for COVID19 Virus)  -added 4-28</a:t>
            </a:r>
          </a:p>
        </p:txBody>
      </p:sp>
      <p:sp>
        <p:nvSpPr>
          <p:cNvPr id="6" name="Slide Number Placeholder 5">
            <a:extLst>
              <a:ext uri="{FF2B5EF4-FFF2-40B4-BE49-F238E27FC236}">
                <a16:creationId xmlns:a16="http://schemas.microsoft.com/office/drawing/2014/main" id="{68AEB46B-BC84-4D89-A697-6ADA29FCA5C8}"/>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43</a:t>
            </a:fld>
            <a:endParaRPr lang="en-US" altLang="en-US" dirty="0">
              <a:solidFill>
                <a:srgbClr val="003366"/>
              </a:solidFill>
              <a:latin typeface="Tahoma"/>
            </a:endParaRPr>
          </a:p>
        </p:txBody>
      </p:sp>
    </p:spTree>
    <p:extLst>
      <p:ext uri="{BB962C8B-B14F-4D97-AF65-F5344CB8AC3E}">
        <p14:creationId xmlns:p14="http://schemas.microsoft.com/office/powerpoint/2010/main" val="79876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CF3C-63BF-4FFD-9372-96028FBD0576}"/>
              </a:ext>
            </a:extLst>
          </p:cNvPr>
          <p:cNvSpPr>
            <a:spLocks noGrp="1"/>
          </p:cNvSpPr>
          <p:nvPr>
            <p:ph type="title"/>
          </p:nvPr>
        </p:nvSpPr>
        <p:spPr>
          <a:xfrm>
            <a:off x="340468" y="339767"/>
            <a:ext cx="10013743" cy="819182"/>
          </a:xfrm>
        </p:spPr>
        <p:txBody>
          <a:bodyPr>
            <a:normAutofit/>
          </a:bodyPr>
          <a:lstStyle/>
          <a:p>
            <a:r>
              <a:rPr lang="en-US" sz="4000" dirty="0"/>
              <a:t>More new codes – Causing claim rejections</a:t>
            </a:r>
          </a:p>
        </p:txBody>
      </p:sp>
      <p:sp>
        <p:nvSpPr>
          <p:cNvPr id="3" name="Content Placeholder 2">
            <a:extLst>
              <a:ext uri="{FF2B5EF4-FFF2-40B4-BE49-F238E27FC236}">
                <a16:creationId xmlns:a16="http://schemas.microsoft.com/office/drawing/2014/main" id="{41BC698D-61F1-4887-9AE3-6BC488118F18}"/>
              </a:ext>
            </a:extLst>
          </p:cNvPr>
          <p:cNvSpPr>
            <a:spLocks noGrp="1"/>
          </p:cNvSpPr>
          <p:nvPr>
            <p:ph idx="1"/>
          </p:nvPr>
        </p:nvSpPr>
        <p:spPr>
          <a:xfrm>
            <a:off x="382621" y="1135384"/>
            <a:ext cx="11468911" cy="5382849"/>
          </a:xfrm>
        </p:spPr>
        <p:txBody>
          <a:bodyPr>
            <a:normAutofit fontScale="85000" lnSpcReduction="10000"/>
          </a:bodyPr>
          <a:lstStyle/>
          <a:p>
            <a:pPr marL="0" indent="0">
              <a:buNone/>
            </a:pPr>
            <a:r>
              <a:rPr lang="en-US" sz="1900" b="1" u="sng" dirty="0"/>
              <a:t>MLN Connections – special edition  Tues, May 19, 2020.</a:t>
            </a:r>
          </a:p>
          <a:p>
            <a:pPr marL="0" indent="0">
              <a:buNone/>
            </a:pPr>
            <a:endParaRPr lang="en-US" sz="1900" b="1" dirty="0"/>
          </a:p>
          <a:p>
            <a:pPr marL="0" indent="0">
              <a:buNone/>
            </a:pPr>
            <a:r>
              <a:rPr lang="en-US" sz="1900" b="1" u="sng" dirty="0"/>
              <a:t>Effective 2-4:  </a:t>
            </a:r>
            <a:r>
              <a:rPr lang="en-US" sz="1900" b="1" dirty="0"/>
              <a:t>U0001 for tests developed by CDC.         U0002 for non-CDC tests.</a:t>
            </a:r>
          </a:p>
          <a:p>
            <a:pPr marL="0" indent="0">
              <a:buNone/>
            </a:pPr>
            <a:r>
              <a:rPr lang="en-US" sz="1900" b="1" u="sng" dirty="0"/>
              <a:t>Effective 3-13</a:t>
            </a:r>
            <a:r>
              <a:rPr lang="en-US" sz="1900" b="1" dirty="0"/>
              <a:t>:  Lab &amp; other providers can also bill Medicare for CPT created by AMA</a:t>
            </a:r>
          </a:p>
          <a:p>
            <a:pPr marL="0" indent="0">
              <a:buNone/>
            </a:pPr>
            <a:r>
              <a:rPr lang="en-US" sz="1900" b="1" dirty="0"/>
              <a:t>      	87635 – for infectious agent detection by nucleic acid tests</a:t>
            </a:r>
          </a:p>
          <a:p>
            <a:pPr marL="0" indent="0">
              <a:buNone/>
            </a:pPr>
            <a:r>
              <a:rPr lang="en-US" sz="1900" b="1" u="sng" dirty="0"/>
              <a:t>Effective after 4-10 DOS</a:t>
            </a:r>
            <a:r>
              <a:rPr lang="en-US" sz="1900" b="1" dirty="0"/>
              <a:t>:  86769 and 86329 for serology tests</a:t>
            </a:r>
          </a:p>
          <a:p>
            <a:pPr marL="0" indent="0">
              <a:buNone/>
            </a:pPr>
            <a:r>
              <a:rPr lang="en-US" sz="1900" b="1" u="sng" dirty="0"/>
              <a:t>After 4-14 DOS, </a:t>
            </a:r>
            <a:r>
              <a:rPr lang="en-US" sz="1900" b="1" dirty="0"/>
              <a:t>Medicare pays $100 for lab tests for detection and dx of the virus.  Lab can bill Medicare for these tests using:</a:t>
            </a:r>
          </a:p>
          <a:p>
            <a:pPr marL="0" indent="0">
              <a:buNone/>
            </a:pPr>
            <a:r>
              <a:rPr lang="en-US" sz="1900" b="1" dirty="0"/>
              <a:t>	U0003- Infectious agent detection by Nucleic acid: ..COVID-19..amplified probe techniques.</a:t>
            </a:r>
          </a:p>
          <a:p>
            <a:pPr marL="0" indent="0">
              <a:buNone/>
            </a:pPr>
            <a:r>
              <a:rPr lang="en-US" sz="1900" b="1" dirty="0"/>
              <a:t>	U0004 – COVID-19, any technique, multiple types or subtypes, non-CDC	</a:t>
            </a:r>
          </a:p>
          <a:p>
            <a:pPr marL="0" indent="0">
              <a:buNone/>
            </a:pPr>
            <a:endParaRPr lang="en-US" sz="1900" b="1" dirty="0"/>
          </a:p>
          <a:p>
            <a:pPr marL="0" indent="0">
              <a:buNone/>
            </a:pPr>
            <a:r>
              <a:rPr lang="en-US" sz="1900" b="1" u="sng" dirty="0"/>
              <a:t>C</a:t>
            </a:r>
            <a:r>
              <a:rPr lang="en-US" b="1" u="sng" dirty="0"/>
              <a:t>HALLENGE:  </a:t>
            </a:r>
            <a:endParaRPr lang="en-US" u="sng" dirty="0">
              <a:effectLst/>
            </a:endParaRPr>
          </a:p>
          <a:p>
            <a:pPr marL="0" indent="0">
              <a:buNone/>
            </a:pPr>
            <a:r>
              <a:rPr lang="en-US" sz="1700" dirty="0">
                <a:effectLst/>
              </a:rPr>
              <a:t>All dx codes and new CPT codes</a:t>
            </a:r>
            <a:r>
              <a:rPr lang="en-US" sz="1700" dirty="0"/>
              <a:t> should be loaded /updated into the coder’s software/coding edits and the patient financial service’s software/claim submission edits.  </a:t>
            </a:r>
            <a:r>
              <a:rPr lang="en-US" sz="1700" dirty="0">
                <a:effectLst/>
              </a:rPr>
              <a:t> Coding combination Edits may occur. </a:t>
            </a:r>
            <a:r>
              <a:rPr lang="en-US" sz="1700" b="1" dirty="0">
                <a:effectLst/>
              </a:rPr>
              <a:t>NOT</a:t>
            </a:r>
            <a:r>
              <a:rPr lang="en-US" sz="1700" dirty="0">
                <a:effectLst/>
              </a:rPr>
              <a:t> in edit software as codes may not have been built in all vendor software…yet .  </a:t>
            </a:r>
          </a:p>
          <a:p>
            <a:pPr marL="0" indent="0">
              <a:buNone/>
            </a:pPr>
            <a:r>
              <a:rPr lang="en-US" sz="1700" dirty="0">
                <a:effectLst/>
              </a:rPr>
              <a:t>Every payer is to use the HIPAA Standard Transaction rules for accepting codes.  </a:t>
            </a:r>
            <a:r>
              <a:rPr lang="en-US" sz="1700" b="1" dirty="0">
                <a:solidFill>
                  <a:srgbClr val="FF0000"/>
                </a:solidFill>
                <a:effectLst/>
              </a:rPr>
              <a:t>EDIT REJECTIONS!</a:t>
            </a:r>
          </a:p>
          <a:p>
            <a:pPr marL="0" indent="0">
              <a:buNone/>
            </a:pPr>
            <a:r>
              <a:rPr lang="en-US" sz="1700" dirty="0">
                <a:effectLst/>
              </a:rPr>
              <a:t>But keeping a log of ALL rejections – plenty of calls, payer specific, vendor specific.  </a:t>
            </a:r>
          </a:p>
          <a:p>
            <a:pPr marL="0" lvl="0" indent="0">
              <a:buClr>
                <a:srgbClr val="000000"/>
              </a:buClr>
              <a:buNone/>
            </a:pPr>
            <a:endParaRPr lang="en-US" sz="1500" b="1" u="sng" dirty="0">
              <a:solidFill>
                <a:srgbClr val="000000">
                  <a:lumMod val="75000"/>
                  <a:lumOff val="25000"/>
                </a:srgbClr>
              </a:solidFill>
            </a:endParaRPr>
          </a:p>
          <a:p>
            <a:pPr marL="0" indent="0">
              <a:buNone/>
            </a:pPr>
            <a:endParaRPr lang="en-US" sz="1700" dirty="0">
              <a:effectLst/>
            </a:endParaRPr>
          </a:p>
        </p:txBody>
      </p:sp>
      <p:sp>
        <p:nvSpPr>
          <p:cNvPr id="6" name="Slide Number Placeholder 5">
            <a:extLst>
              <a:ext uri="{FF2B5EF4-FFF2-40B4-BE49-F238E27FC236}">
                <a16:creationId xmlns:a16="http://schemas.microsoft.com/office/drawing/2014/main" id="{EE46D146-CCC7-40EF-B2E2-08485BD1A3E3}"/>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44</a:t>
            </a:fld>
            <a:endParaRPr lang="en-US" altLang="en-US" dirty="0">
              <a:solidFill>
                <a:srgbClr val="003366"/>
              </a:solidFill>
              <a:latin typeface="Tahoma"/>
            </a:endParaRPr>
          </a:p>
        </p:txBody>
      </p:sp>
    </p:spTree>
    <p:extLst>
      <p:ext uri="{BB962C8B-B14F-4D97-AF65-F5344CB8AC3E}">
        <p14:creationId xmlns:p14="http://schemas.microsoft.com/office/powerpoint/2010/main" val="216422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CF03-4592-4CDB-B6B3-CAB06CB9633A}"/>
              </a:ext>
            </a:extLst>
          </p:cNvPr>
          <p:cNvSpPr>
            <a:spLocks noGrp="1"/>
          </p:cNvSpPr>
          <p:nvPr>
            <p:ph type="title"/>
          </p:nvPr>
        </p:nvSpPr>
        <p:spPr>
          <a:xfrm>
            <a:off x="408562" y="286603"/>
            <a:ext cx="10747118" cy="702303"/>
          </a:xfrm>
        </p:spPr>
        <p:txBody>
          <a:bodyPr>
            <a:normAutofit/>
          </a:bodyPr>
          <a:lstStyle/>
          <a:p>
            <a:r>
              <a:rPr lang="en-US" sz="4000" dirty="0"/>
              <a:t>More on CARES Updates - CMS/Waiver driven</a:t>
            </a:r>
          </a:p>
        </p:txBody>
      </p:sp>
      <p:sp>
        <p:nvSpPr>
          <p:cNvPr id="3" name="Content Placeholder 2">
            <a:extLst>
              <a:ext uri="{FF2B5EF4-FFF2-40B4-BE49-F238E27FC236}">
                <a16:creationId xmlns:a16="http://schemas.microsoft.com/office/drawing/2014/main" id="{4063A31C-0F71-4DC6-B9BE-062AF5DFA6F2}"/>
              </a:ext>
            </a:extLst>
          </p:cNvPr>
          <p:cNvSpPr>
            <a:spLocks noGrp="1"/>
          </p:cNvSpPr>
          <p:nvPr>
            <p:ph idx="1"/>
          </p:nvPr>
        </p:nvSpPr>
        <p:spPr>
          <a:xfrm>
            <a:off x="408562" y="1845734"/>
            <a:ext cx="10747118" cy="4023360"/>
          </a:xfrm>
        </p:spPr>
        <p:txBody>
          <a:bodyPr>
            <a:normAutofit fontScale="92500" lnSpcReduction="10000"/>
          </a:bodyPr>
          <a:lstStyle/>
          <a:p>
            <a:r>
              <a:rPr lang="en-US" dirty="0"/>
              <a:t>‘</a:t>
            </a:r>
            <a:r>
              <a:rPr lang="en-US" sz="2400" dirty="0"/>
              <a:t>COVID-19 Testing:  a written order from a physician or other healthcare provider </a:t>
            </a:r>
            <a:r>
              <a:rPr lang="en-US" sz="2400" u="sng" dirty="0"/>
              <a:t>is no longer required for Medicare </a:t>
            </a:r>
            <a:r>
              <a:rPr lang="en-US" sz="2400" dirty="0"/>
              <a:t>beneficiaries to get tested for COVID-19 and pharmacists can perform certain COVID-19 tests depending on their scope and state law.  With these changes,  MEDICARE patients can get tests at ‘parking lot’ test sites operated by pharmacists and other entities.’  (DR)</a:t>
            </a:r>
          </a:p>
          <a:p>
            <a:endParaRPr lang="en-US" sz="2400" dirty="0"/>
          </a:p>
          <a:p>
            <a:r>
              <a:rPr lang="en-US" sz="2400" u="sng" dirty="0"/>
              <a:t>Home Health</a:t>
            </a:r>
            <a:r>
              <a:rPr lang="en-US" sz="2400" dirty="0"/>
              <a:t>:  Nurse practitioners, clinical nurse specialists and physician assistants can now order HH services, establish and review care plans for HH pts and certify that the pt is eligible for HH.    (DR)</a:t>
            </a:r>
          </a:p>
          <a:p>
            <a:endParaRPr lang="en-US" sz="2400" dirty="0"/>
          </a:p>
          <a:p>
            <a:r>
              <a:rPr lang="en-US" sz="2400" dirty="0"/>
              <a:t>Are other payers allowing this flexibility?</a:t>
            </a:r>
          </a:p>
        </p:txBody>
      </p:sp>
      <p:sp>
        <p:nvSpPr>
          <p:cNvPr id="4" name="Slide Number Placeholder 3">
            <a:extLst>
              <a:ext uri="{FF2B5EF4-FFF2-40B4-BE49-F238E27FC236}">
                <a16:creationId xmlns:a16="http://schemas.microsoft.com/office/drawing/2014/main" id="{4B5F8956-AE1A-40CC-9FB7-402121DBB48C}"/>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45</a:t>
            </a:fld>
            <a:endParaRPr lang="en-US" altLang="en-US" dirty="0">
              <a:solidFill>
                <a:srgbClr val="003366"/>
              </a:solidFill>
              <a:latin typeface="Tahoma"/>
            </a:endParaRPr>
          </a:p>
        </p:txBody>
      </p:sp>
    </p:spTree>
    <p:extLst>
      <p:ext uri="{BB962C8B-B14F-4D97-AF65-F5344CB8AC3E}">
        <p14:creationId xmlns:p14="http://schemas.microsoft.com/office/powerpoint/2010/main" val="217854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08BD-B2C0-42D3-9DA5-31524B278FB2}"/>
              </a:ext>
            </a:extLst>
          </p:cNvPr>
          <p:cNvSpPr>
            <a:spLocks noGrp="1"/>
          </p:cNvSpPr>
          <p:nvPr>
            <p:ph type="title"/>
          </p:nvPr>
        </p:nvSpPr>
        <p:spPr>
          <a:xfrm>
            <a:off x="435934" y="286603"/>
            <a:ext cx="10028629" cy="702303"/>
          </a:xfrm>
        </p:spPr>
        <p:txBody>
          <a:bodyPr>
            <a:normAutofit/>
          </a:bodyPr>
          <a:lstStyle/>
          <a:p>
            <a:r>
              <a:rPr lang="en-US" sz="4000" dirty="0"/>
              <a:t>Claim’s Vendor/Scrubber</a:t>
            </a:r>
          </a:p>
        </p:txBody>
      </p:sp>
      <p:sp>
        <p:nvSpPr>
          <p:cNvPr id="3" name="Content Placeholder 2">
            <a:extLst>
              <a:ext uri="{FF2B5EF4-FFF2-40B4-BE49-F238E27FC236}">
                <a16:creationId xmlns:a16="http://schemas.microsoft.com/office/drawing/2014/main" id="{B0E28E42-F470-4029-8690-68C4A75BF2FF}"/>
              </a:ext>
            </a:extLst>
          </p:cNvPr>
          <p:cNvSpPr>
            <a:spLocks noGrp="1"/>
          </p:cNvSpPr>
          <p:nvPr>
            <p:ph idx="1"/>
          </p:nvPr>
        </p:nvSpPr>
        <p:spPr>
          <a:xfrm>
            <a:off x="359923" y="1845734"/>
            <a:ext cx="11196537" cy="4023360"/>
          </a:xfrm>
        </p:spPr>
        <p:txBody>
          <a:bodyPr>
            <a:normAutofit fontScale="92500" lnSpcReduction="10000"/>
          </a:bodyPr>
          <a:lstStyle/>
          <a:p>
            <a:pPr marL="0" indent="0">
              <a:buNone/>
            </a:pPr>
            <a:r>
              <a:rPr lang="en-US" sz="2800" dirty="0"/>
              <a:t>Absolutely check with your vendor and payer – are they accepting the new ICD -10 and CPT codes without a DR?  </a:t>
            </a:r>
          </a:p>
          <a:p>
            <a:pPr marL="0" indent="0">
              <a:buNone/>
            </a:pPr>
            <a:r>
              <a:rPr lang="en-US" sz="2400" i="1" dirty="0"/>
              <a:t>EX)  Provider Carrier Edit  184834 has  been implemented and is available to:</a:t>
            </a:r>
          </a:p>
          <a:p>
            <a:pPr marL="0" indent="0">
              <a:buNone/>
            </a:pPr>
            <a:r>
              <a:rPr lang="en-US" sz="2400" i="1" dirty="0"/>
              <a:t>   	Provider carrier edit 184834 will error if CPT code 87635 or HCPCS U0001  or   U0002 or </a:t>
            </a:r>
          </a:p>
          <a:p>
            <a:pPr marL="0" indent="0">
              <a:buNone/>
            </a:pPr>
            <a:r>
              <a:rPr lang="en-US" sz="2400" i="1" dirty="0"/>
              <a:t>	ICD-10 DX Code B9729, U071, Z03818 or Z20828 is present on the claim.	</a:t>
            </a:r>
          </a:p>
          <a:p>
            <a:pPr marL="0" indent="0">
              <a:buNone/>
            </a:pPr>
            <a:r>
              <a:rPr lang="en-US" sz="2400" i="1" dirty="0"/>
              <a:t>	WARNING:  Review claim to determine code ‘DR” (Disaster loop.  ****Provider Carrier Edit ***</a:t>
            </a:r>
          </a:p>
          <a:p>
            <a:pPr marL="0" indent="0">
              <a:buNone/>
            </a:pPr>
            <a:endParaRPr lang="en-US" sz="2400" i="1" dirty="0"/>
          </a:p>
          <a:p>
            <a:pPr marL="0" indent="0">
              <a:buNone/>
            </a:pPr>
            <a:r>
              <a:rPr lang="en-US" sz="2400" i="1" dirty="0">
                <a:solidFill>
                  <a:srgbClr val="FF0000"/>
                </a:solidFill>
              </a:rPr>
              <a:t>UPDATE:  BCBS of ND  -guidance on modifier and DR use for COVID-19.  They are directing CR for professional line items.  www.bcbsnd.com/coronavirus/covid19providers/billing.</a:t>
            </a:r>
          </a:p>
        </p:txBody>
      </p:sp>
      <p:sp>
        <p:nvSpPr>
          <p:cNvPr id="6" name="Slide Number Placeholder 5">
            <a:extLst>
              <a:ext uri="{FF2B5EF4-FFF2-40B4-BE49-F238E27FC236}">
                <a16:creationId xmlns:a16="http://schemas.microsoft.com/office/drawing/2014/main" id="{D65A1C67-2183-4295-AEC8-2E5A2C3B5D47}"/>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46</a:t>
            </a:fld>
            <a:endParaRPr lang="en-US" altLang="en-US" dirty="0">
              <a:solidFill>
                <a:srgbClr val="003366"/>
              </a:solidFill>
              <a:latin typeface="Tahoma"/>
            </a:endParaRPr>
          </a:p>
        </p:txBody>
      </p:sp>
    </p:spTree>
    <p:extLst>
      <p:ext uri="{BB962C8B-B14F-4D97-AF65-F5344CB8AC3E}">
        <p14:creationId xmlns:p14="http://schemas.microsoft.com/office/powerpoint/2010/main" val="57347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E91A-73EC-439D-B27D-52608F6F9161}"/>
              </a:ext>
            </a:extLst>
          </p:cNvPr>
          <p:cNvSpPr>
            <a:spLocks noGrp="1"/>
          </p:cNvSpPr>
          <p:nvPr>
            <p:ph type="title"/>
          </p:nvPr>
        </p:nvSpPr>
        <p:spPr>
          <a:xfrm>
            <a:off x="498069" y="263527"/>
            <a:ext cx="10145121" cy="916688"/>
          </a:xfrm>
        </p:spPr>
        <p:txBody>
          <a:bodyPr>
            <a:noAutofit/>
          </a:bodyPr>
          <a:lstStyle/>
          <a:p>
            <a:r>
              <a:rPr lang="en-US" sz="3600" dirty="0"/>
              <a:t>Medicare Specimen Collection Codes      4-29-20</a:t>
            </a:r>
            <a:br>
              <a:rPr lang="en-US" sz="3600" dirty="0"/>
            </a:br>
            <a:r>
              <a:rPr lang="en-US" sz="3600" dirty="0"/>
              <a:t>“Laboratories: </a:t>
            </a:r>
            <a:r>
              <a:rPr lang="en-US" sz="3600" b="1" dirty="0"/>
              <a:t>Medicare</a:t>
            </a:r>
            <a:r>
              <a:rPr lang="en-US" sz="3600" dirty="0"/>
              <a:t> Flexibilities to Fight COVID-19”</a:t>
            </a:r>
          </a:p>
        </p:txBody>
      </p:sp>
      <p:sp>
        <p:nvSpPr>
          <p:cNvPr id="3" name="Content Placeholder 2">
            <a:extLst>
              <a:ext uri="{FF2B5EF4-FFF2-40B4-BE49-F238E27FC236}">
                <a16:creationId xmlns:a16="http://schemas.microsoft.com/office/drawing/2014/main" id="{2F27C3B2-50BB-4B85-9831-45C9B0BCD90C}"/>
              </a:ext>
            </a:extLst>
          </p:cNvPr>
          <p:cNvSpPr>
            <a:spLocks noGrp="1"/>
          </p:cNvSpPr>
          <p:nvPr>
            <p:ph sz="half" idx="1"/>
          </p:nvPr>
        </p:nvSpPr>
        <p:spPr/>
        <p:txBody>
          <a:bodyPr>
            <a:normAutofit fontScale="92500" lnSpcReduction="10000"/>
          </a:bodyPr>
          <a:lstStyle/>
          <a:p>
            <a:pPr marL="0" indent="0">
              <a:buNone/>
            </a:pPr>
            <a:r>
              <a:rPr lang="en-US" u="sng" dirty="0"/>
              <a:t>Physician office-1500</a:t>
            </a:r>
          </a:p>
          <a:p>
            <a:r>
              <a:rPr lang="en-US" sz="2000" dirty="0"/>
              <a:t>Practitioners  can be paid for assessment and specimen collection for COVID-19 </a:t>
            </a:r>
            <a:r>
              <a:rPr lang="en-US" sz="2000" u="sng" dirty="0"/>
              <a:t>testing using the level 1 E&amp;M 99211</a:t>
            </a:r>
            <a:r>
              <a:rPr lang="en-US" sz="2000" dirty="0"/>
              <a:t>.  A</a:t>
            </a:r>
            <a:r>
              <a:rPr lang="en-US" dirty="0"/>
              <a:t>pprox.</a:t>
            </a:r>
            <a:r>
              <a:rPr lang="en-US" sz="2000" dirty="0"/>
              <a:t>$24.  In light of the PHE, Medicare will recognize this code to be billed for all patients, not just established pts.  </a:t>
            </a:r>
          </a:p>
          <a:p>
            <a:r>
              <a:rPr lang="en-US" sz="2000" dirty="0"/>
              <a:t>What about the other payers? </a:t>
            </a:r>
          </a:p>
          <a:p>
            <a:r>
              <a:rPr lang="en-US" sz="2000" dirty="0"/>
              <a:t>Attach the CR/1500 only &amp; CS modifier to the 99211 </a:t>
            </a:r>
          </a:p>
          <a:p>
            <a:pPr marL="0" indent="0">
              <a:buNone/>
            </a:pPr>
            <a:endParaRPr lang="en-US" sz="2000" dirty="0"/>
          </a:p>
        </p:txBody>
      </p:sp>
      <p:sp>
        <p:nvSpPr>
          <p:cNvPr id="4" name="Content Placeholder 3">
            <a:extLst>
              <a:ext uri="{FF2B5EF4-FFF2-40B4-BE49-F238E27FC236}">
                <a16:creationId xmlns:a16="http://schemas.microsoft.com/office/drawing/2014/main" id="{70A672AD-F91F-4A9F-B407-322B9C0C9C80}"/>
              </a:ext>
            </a:extLst>
          </p:cNvPr>
          <p:cNvSpPr>
            <a:spLocks noGrp="1"/>
          </p:cNvSpPr>
          <p:nvPr>
            <p:ph sz="half" idx="2"/>
          </p:nvPr>
        </p:nvSpPr>
        <p:spPr/>
        <p:txBody>
          <a:bodyPr>
            <a:normAutofit fontScale="92500" lnSpcReduction="10000"/>
          </a:bodyPr>
          <a:lstStyle/>
          <a:p>
            <a:pPr marL="0" indent="0">
              <a:buNone/>
            </a:pPr>
            <a:r>
              <a:rPr lang="en-US" u="sng" dirty="0"/>
              <a:t>Hospital Outpt-UB </a:t>
            </a:r>
          </a:p>
          <a:p>
            <a:r>
              <a:rPr lang="en-US" sz="2000" dirty="0"/>
              <a:t>Hospital outpt depts can be paid for symptom assessment and specimen collection </a:t>
            </a:r>
            <a:r>
              <a:rPr lang="en-US" sz="2000" u="sng" dirty="0"/>
              <a:t>using a new HCPC code C9803- (outpt clinic visit specimen </a:t>
            </a:r>
            <a:r>
              <a:rPr lang="en-US" sz="2000" dirty="0"/>
              <a:t>collection for COVID) </a:t>
            </a:r>
            <a:r>
              <a:rPr lang="en-US" sz="2000" dirty="0">
                <a:solidFill>
                  <a:srgbClr val="FF0000"/>
                </a:solidFill>
              </a:rPr>
              <a:t>retroactive to March 1</a:t>
            </a:r>
            <a:r>
              <a:rPr lang="en-US" sz="2000" baseline="30000" dirty="0">
                <a:solidFill>
                  <a:srgbClr val="FF0000"/>
                </a:solidFill>
              </a:rPr>
              <a:t>st</a:t>
            </a:r>
            <a:r>
              <a:rPr lang="en-US" sz="2000" dirty="0">
                <a:solidFill>
                  <a:srgbClr val="FF0000"/>
                </a:solidFill>
              </a:rPr>
              <a:t>. </a:t>
            </a:r>
          </a:p>
          <a:p>
            <a:r>
              <a:rPr lang="en-US" sz="2000" dirty="0">
                <a:solidFill>
                  <a:srgbClr val="FF0000"/>
                </a:solidFill>
              </a:rPr>
              <a:t> </a:t>
            </a:r>
            <a:r>
              <a:rPr lang="en-US" dirty="0">
                <a:solidFill>
                  <a:srgbClr val="FF0000"/>
                </a:solidFill>
              </a:rPr>
              <a:t>(Q1 conditionally packaged.  </a:t>
            </a:r>
            <a:r>
              <a:rPr lang="en-US" u="sng" dirty="0">
                <a:solidFill>
                  <a:srgbClr val="FF0000"/>
                </a:solidFill>
              </a:rPr>
              <a:t>Only payable </a:t>
            </a:r>
            <a:r>
              <a:rPr lang="en-US" dirty="0">
                <a:solidFill>
                  <a:srgbClr val="FF0000"/>
                </a:solidFill>
              </a:rPr>
              <a:t>when just a lab test is done/Status A.  Approx.$22.98. unadjusted rate.  Ex) If an E&amp;M/more significant than just the lab test is also done, no separate payment for C code/packaged. Always billable.)  </a:t>
            </a:r>
            <a:endParaRPr lang="en-US" sz="2000" dirty="0">
              <a:solidFill>
                <a:srgbClr val="FF0000"/>
              </a:solidFill>
            </a:endParaRPr>
          </a:p>
          <a:p>
            <a:r>
              <a:rPr lang="en-US" sz="2000" dirty="0"/>
              <a:t>What about the other payers?  Are they accepting this code?</a:t>
            </a:r>
          </a:p>
          <a:p>
            <a:r>
              <a:rPr lang="en-US" sz="2000" dirty="0"/>
              <a:t>Definitely DR for all.  CS for waiving of pt portion.</a:t>
            </a:r>
          </a:p>
          <a:p>
            <a:pPr marL="0" indent="0">
              <a:buNone/>
            </a:pPr>
            <a:endParaRPr lang="en-US" sz="2000" dirty="0"/>
          </a:p>
          <a:p>
            <a:pPr marL="0" indent="0">
              <a:buNone/>
            </a:pPr>
            <a:endParaRPr lang="en-US" u="sng" dirty="0"/>
          </a:p>
        </p:txBody>
      </p:sp>
      <p:sp>
        <p:nvSpPr>
          <p:cNvPr id="5" name="Slide Number Placeholder 4">
            <a:extLst>
              <a:ext uri="{FF2B5EF4-FFF2-40B4-BE49-F238E27FC236}">
                <a16:creationId xmlns:a16="http://schemas.microsoft.com/office/drawing/2014/main" id="{8B33DFAE-6B0C-4451-9270-C2D7F9399924}"/>
              </a:ext>
            </a:extLst>
          </p:cNvPr>
          <p:cNvSpPr>
            <a:spLocks noGrp="1"/>
          </p:cNvSpPr>
          <p:nvPr>
            <p:ph type="sldNum" sz="quarter" idx="12"/>
          </p:nvPr>
        </p:nvSpPr>
        <p:spPr/>
        <p:txBody>
          <a:bodyPr/>
          <a:lstStyle/>
          <a:p>
            <a:pPr>
              <a:defRPr/>
            </a:pPr>
            <a:fld id="{9C41DBC4-BE0E-415A-849A-B6EE5202D85B}" type="slidenum">
              <a:rPr lang="en-US" altLang="en-US" smtClean="0"/>
              <a:pPr>
                <a:defRPr/>
              </a:pPr>
              <a:t>47</a:t>
            </a:fld>
            <a:endParaRPr lang="en-US" altLang="en-US" dirty="0"/>
          </a:p>
        </p:txBody>
      </p:sp>
    </p:spTree>
    <p:extLst>
      <p:ext uri="{BB962C8B-B14F-4D97-AF65-F5344CB8AC3E}">
        <p14:creationId xmlns:p14="http://schemas.microsoft.com/office/powerpoint/2010/main" val="285584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5FA2-A0CC-496C-BD78-7240FA5FE148}"/>
              </a:ext>
            </a:extLst>
          </p:cNvPr>
          <p:cNvSpPr>
            <a:spLocks noGrp="1"/>
          </p:cNvSpPr>
          <p:nvPr>
            <p:ph type="title"/>
          </p:nvPr>
        </p:nvSpPr>
        <p:spPr>
          <a:xfrm>
            <a:off x="416796" y="300578"/>
            <a:ext cx="10115203" cy="702302"/>
          </a:xfrm>
        </p:spPr>
        <p:txBody>
          <a:bodyPr>
            <a:normAutofit/>
          </a:bodyPr>
          <a:lstStyle/>
          <a:p>
            <a:r>
              <a:rPr lang="en-US" sz="4000" dirty="0"/>
              <a:t>Examples of DR/UB </a:t>
            </a:r>
          </a:p>
        </p:txBody>
      </p:sp>
      <p:sp>
        <p:nvSpPr>
          <p:cNvPr id="3" name="Content Placeholder 2">
            <a:extLst>
              <a:ext uri="{FF2B5EF4-FFF2-40B4-BE49-F238E27FC236}">
                <a16:creationId xmlns:a16="http://schemas.microsoft.com/office/drawing/2014/main" id="{81E8DBE8-BFCF-4B89-811F-707BED470213}"/>
              </a:ext>
            </a:extLst>
          </p:cNvPr>
          <p:cNvSpPr>
            <a:spLocks noGrp="1"/>
          </p:cNvSpPr>
          <p:nvPr>
            <p:ph sz="half" idx="1"/>
          </p:nvPr>
        </p:nvSpPr>
        <p:spPr/>
        <p:txBody>
          <a:bodyPr/>
          <a:lstStyle/>
          <a:p>
            <a:pPr marL="0" indent="0">
              <a:buNone/>
            </a:pPr>
            <a:r>
              <a:rPr lang="en-US" u="sng" dirty="0"/>
              <a:t>Traditional Medicare-  </a:t>
            </a:r>
            <a:r>
              <a:rPr lang="en-US" b="1" u="sng" dirty="0">
                <a:solidFill>
                  <a:srgbClr val="FF0000"/>
                </a:solidFill>
              </a:rPr>
              <a:t>WAIVER USED</a:t>
            </a:r>
            <a:r>
              <a:rPr lang="en-US" b="1" dirty="0">
                <a:solidFill>
                  <a:srgbClr val="FF0000"/>
                </a:solidFill>
              </a:rPr>
              <a:t>: ANY DX</a:t>
            </a:r>
          </a:p>
          <a:p>
            <a:r>
              <a:rPr lang="en-US" sz="2400" dirty="0"/>
              <a:t>Pt was transferred to SNF w/o qualifying stay.  SNF applies DR.</a:t>
            </a:r>
          </a:p>
          <a:p>
            <a:r>
              <a:rPr lang="en-US" sz="2400" dirty="0"/>
              <a:t>C9803 collection code</a:t>
            </a:r>
          </a:p>
          <a:p>
            <a:r>
              <a:rPr lang="en-US" sz="2400" dirty="0"/>
              <a:t>Mid-level signs HH</a:t>
            </a:r>
          </a:p>
          <a:p>
            <a:r>
              <a:rPr lang="en-US" sz="2400" dirty="0"/>
              <a:t>Can exceed 96 hr CAH </a:t>
            </a:r>
          </a:p>
          <a:p>
            <a:r>
              <a:rPr lang="en-US" sz="2400" dirty="0"/>
              <a:t>No order for testing required</a:t>
            </a: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63FEEFCF-E494-4551-9425-062F04F75F16}"/>
              </a:ext>
            </a:extLst>
          </p:cNvPr>
          <p:cNvSpPr>
            <a:spLocks noGrp="1"/>
          </p:cNvSpPr>
          <p:nvPr>
            <p:ph sz="half" idx="2"/>
          </p:nvPr>
        </p:nvSpPr>
        <p:spPr/>
        <p:txBody>
          <a:bodyPr/>
          <a:lstStyle/>
          <a:p>
            <a:pPr marL="0" indent="0">
              <a:buNone/>
            </a:pPr>
            <a:r>
              <a:rPr lang="en-US" u="sng" dirty="0"/>
              <a:t>Other Payers-</a:t>
            </a:r>
            <a:r>
              <a:rPr lang="en-US" b="1" u="sng" dirty="0">
                <a:solidFill>
                  <a:srgbClr val="FF0000"/>
                </a:solidFill>
              </a:rPr>
              <a:t>THEIR</a:t>
            </a:r>
            <a:r>
              <a:rPr lang="en-US" b="1" u="sng" dirty="0"/>
              <a:t> </a:t>
            </a:r>
            <a:r>
              <a:rPr lang="en-US" b="1" u="sng" dirty="0">
                <a:solidFill>
                  <a:srgbClr val="FF0000"/>
                </a:solidFill>
              </a:rPr>
              <a:t>RULES FOR USAGE</a:t>
            </a:r>
            <a:r>
              <a:rPr lang="en-US" u="sng" dirty="0">
                <a:solidFill>
                  <a:srgbClr val="FF0000"/>
                </a:solidFill>
              </a:rPr>
              <a:t>: COVID Dx</a:t>
            </a:r>
          </a:p>
          <a:p>
            <a:r>
              <a:rPr lang="en-US" sz="2400" dirty="0"/>
              <a:t>Check EVERY payer for guidance.</a:t>
            </a:r>
          </a:p>
          <a:p>
            <a:r>
              <a:rPr lang="en-US" sz="2400" u="sng" dirty="0"/>
              <a:t>Append to each outpt and inpt w</a:t>
            </a:r>
            <a:r>
              <a:rPr lang="en-US" sz="2400" dirty="0"/>
              <a:t>here COVID testing was done. </a:t>
            </a:r>
          </a:p>
          <a:p>
            <a:r>
              <a:rPr lang="en-US" sz="2400" dirty="0"/>
              <a:t>No longer ‘special handling event’ if it is an “always rule.”</a:t>
            </a:r>
          </a:p>
        </p:txBody>
      </p:sp>
      <p:sp>
        <p:nvSpPr>
          <p:cNvPr id="5" name="Slide Number Placeholder 4">
            <a:extLst>
              <a:ext uri="{FF2B5EF4-FFF2-40B4-BE49-F238E27FC236}">
                <a16:creationId xmlns:a16="http://schemas.microsoft.com/office/drawing/2014/main" id="{D60C3C1F-6A50-409C-B8FF-E8B97485F4AE}"/>
              </a:ext>
            </a:extLst>
          </p:cNvPr>
          <p:cNvSpPr>
            <a:spLocks noGrp="1"/>
          </p:cNvSpPr>
          <p:nvPr>
            <p:ph type="sldNum" sz="quarter" idx="12"/>
          </p:nvPr>
        </p:nvSpPr>
        <p:spPr/>
        <p:txBody>
          <a:bodyPr/>
          <a:lstStyle/>
          <a:p>
            <a:pPr>
              <a:defRPr/>
            </a:pPr>
            <a:fld id="{9C41DBC4-BE0E-415A-849A-B6EE5202D85B}" type="slidenum">
              <a:rPr lang="en-US" altLang="en-US" smtClean="0"/>
              <a:pPr>
                <a:defRPr/>
              </a:pPr>
              <a:t>48</a:t>
            </a:fld>
            <a:endParaRPr lang="en-US" altLang="en-US" dirty="0"/>
          </a:p>
        </p:txBody>
      </p:sp>
    </p:spTree>
    <p:extLst>
      <p:ext uri="{BB962C8B-B14F-4D97-AF65-F5344CB8AC3E}">
        <p14:creationId xmlns:p14="http://schemas.microsoft.com/office/powerpoint/2010/main" val="352076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EDF2-5033-4CC9-9A3E-0C3DE15C47F2}"/>
              </a:ext>
            </a:extLst>
          </p:cNvPr>
          <p:cNvSpPr>
            <a:spLocks noGrp="1"/>
          </p:cNvSpPr>
          <p:nvPr>
            <p:ph type="title"/>
          </p:nvPr>
        </p:nvSpPr>
        <p:spPr>
          <a:xfrm>
            <a:off x="414670" y="286603"/>
            <a:ext cx="10741010" cy="1084997"/>
          </a:xfrm>
        </p:spPr>
        <p:txBody>
          <a:bodyPr>
            <a:noAutofit/>
          </a:bodyPr>
          <a:lstStyle/>
          <a:p>
            <a:r>
              <a:rPr lang="en-US" sz="3200" dirty="0"/>
              <a:t>CMS /Traditional Medicare only– Cost Sharing  (CS)- Families First </a:t>
            </a:r>
            <a:br>
              <a:rPr lang="en-US" sz="3200" dirty="0"/>
            </a:br>
            <a:r>
              <a:rPr lang="en-US" sz="3200" dirty="0"/>
              <a:t>MLNC-SE Special Edition Waiving of Coinsurance and Deductibles</a:t>
            </a:r>
          </a:p>
        </p:txBody>
      </p:sp>
      <p:sp>
        <p:nvSpPr>
          <p:cNvPr id="3" name="Content Placeholder 2">
            <a:extLst>
              <a:ext uri="{FF2B5EF4-FFF2-40B4-BE49-F238E27FC236}">
                <a16:creationId xmlns:a16="http://schemas.microsoft.com/office/drawing/2014/main" id="{C26DCD9D-0ECE-458B-83DC-7C9EDBED998A}"/>
              </a:ext>
            </a:extLst>
          </p:cNvPr>
          <p:cNvSpPr>
            <a:spLocks noGrp="1"/>
          </p:cNvSpPr>
          <p:nvPr>
            <p:ph sz="half" idx="1"/>
          </p:nvPr>
        </p:nvSpPr>
        <p:spPr/>
        <p:txBody>
          <a:bodyPr>
            <a:normAutofit lnSpcReduction="10000"/>
          </a:bodyPr>
          <a:lstStyle/>
          <a:p>
            <a:pPr marL="0" indent="0">
              <a:buNone/>
            </a:pPr>
            <a:r>
              <a:rPr lang="en-US" dirty="0"/>
              <a:t>The Families First Coronavirus Response Act waives cost-sharing under Medicare Part B (coinsurance and deductible amts) for Medicare patients for COVID-19 </a:t>
            </a:r>
            <a:r>
              <a:rPr lang="en-US" u="sng" dirty="0"/>
              <a:t>testing-related services</a:t>
            </a:r>
            <a:r>
              <a:rPr lang="en-US" dirty="0"/>
              <a:t>. </a:t>
            </a:r>
          </a:p>
          <a:p>
            <a:pPr marL="0" indent="0">
              <a:buNone/>
            </a:pPr>
            <a:endParaRPr lang="en-US" dirty="0"/>
          </a:p>
          <a:p>
            <a:pPr marL="0" indent="0">
              <a:buNone/>
            </a:pPr>
            <a:r>
              <a:rPr lang="en-US" dirty="0"/>
              <a:t>These services are medical visits for the HCPCS evaluation and management categories described below when an outpt provider, physician, or other providers and suppliers that bill Medicare for Part B services orders or administers COVID-19 lab test, U0001, U0002 or 87635.</a:t>
            </a:r>
          </a:p>
          <a:p>
            <a:endParaRPr lang="en-US" sz="1800" dirty="0"/>
          </a:p>
          <a:p>
            <a:pPr marL="0" indent="0">
              <a:buNone/>
            </a:pPr>
            <a:endParaRPr lang="en-US" sz="1600" dirty="0"/>
          </a:p>
          <a:p>
            <a:endParaRPr lang="en-US" sz="1600" dirty="0"/>
          </a:p>
        </p:txBody>
      </p:sp>
      <p:sp>
        <p:nvSpPr>
          <p:cNvPr id="4" name="Content Placeholder 3">
            <a:extLst>
              <a:ext uri="{FF2B5EF4-FFF2-40B4-BE49-F238E27FC236}">
                <a16:creationId xmlns:a16="http://schemas.microsoft.com/office/drawing/2014/main" id="{869B424C-A57F-4C90-BED1-4DCE4F2BBC33}"/>
              </a:ext>
            </a:extLst>
          </p:cNvPr>
          <p:cNvSpPr>
            <a:spLocks noGrp="1"/>
          </p:cNvSpPr>
          <p:nvPr>
            <p:ph sz="half" idx="2"/>
          </p:nvPr>
        </p:nvSpPr>
        <p:spPr/>
        <p:txBody>
          <a:bodyPr>
            <a:normAutofit lnSpcReduction="10000"/>
          </a:bodyPr>
          <a:lstStyle/>
          <a:p>
            <a:pPr lvl="0">
              <a:buClr>
                <a:srgbClr val="8EB3C8"/>
              </a:buClr>
            </a:pPr>
            <a:r>
              <a:rPr lang="en-US" sz="1600" dirty="0">
                <a:solidFill>
                  <a:srgbClr val="003366"/>
                </a:solidFill>
              </a:rPr>
              <a:t>Beginning March 18 thru end of the PHE, that result in an order for or administration of a COVID-19 test; </a:t>
            </a:r>
          </a:p>
          <a:p>
            <a:pPr lvl="0">
              <a:buClr>
                <a:srgbClr val="8EB3C8"/>
              </a:buClr>
            </a:pPr>
            <a:endParaRPr lang="en-US" sz="1600" u="sng" dirty="0">
              <a:solidFill>
                <a:srgbClr val="003366"/>
              </a:solidFill>
            </a:endParaRPr>
          </a:p>
          <a:p>
            <a:pPr lvl="0">
              <a:buClr>
                <a:srgbClr val="8EB3C8"/>
              </a:buClr>
            </a:pPr>
            <a:r>
              <a:rPr lang="en-US" sz="1600" u="sng" dirty="0">
                <a:solidFill>
                  <a:srgbClr val="003366"/>
                </a:solidFill>
              </a:rPr>
              <a:t>Cost sharing does not apply for COVID-19 related testing services …are related to furnishing or administering such a test or the evaluation of an individual for purposes of determining the need for such a test..  E</a:t>
            </a:r>
            <a:r>
              <a:rPr lang="en-US" sz="1600" dirty="0">
                <a:solidFill>
                  <a:srgbClr val="003366"/>
                </a:solidFill>
              </a:rPr>
              <a:t>&amp;M &amp; Test only?</a:t>
            </a:r>
          </a:p>
          <a:p>
            <a:endParaRPr lang="en-US" sz="1600" dirty="0"/>
          </a:p>
          <a:p>
            <a:r>
              <a:rPr lang="en-US" sz="1600" dirty="0"/>
              <a:t>Cost sharing does not apply..are in any of the following </a:t>
            </a:r>
            <a:r>
              <a:rPr lang="en-US" sz="1600" b="1" u="sng" dirty="0"/>
              <a:t>categories of HCPCS evaluation and management codes:</a:t>
            </a:r>
          </a:p>
          <a:p>
            <a:pPr lvl="1"/>
            <a:r>
              <a:rPr lang="en-US" sz="1400" dirty="0"/>
              <a:t>Office and other outpt services</a:t>
            </a:r>
          </a:p>
          <a:p>
            <a:pPr lvl="1"/>
            <a:r>
              <a:rPr lang="en-US" sz="1400" dirty="0"/>
              <a:t>Hospital observation services. </a:t>
            </a:r>
          </a:p>
          <a:p>
            <a:pPr lvl="1"/>
            <a:r>
              <a:rPr lang="en-US" sz="1400" dirty="0"/>
              <a:t>Emergency Department services</a:t>
            </a:r>
          </a:p>
          <a:p>
            <a:pPr lvl="1"/>
            <a:r>
              <a:rPr lang="en-US" sz="1400" dirty="0"/>
              <a:t>Nursing facility services</a:t>
            </a:r>
          </a:p>
          <a:p>
            <a:pPr lvl="1"/>
            <a:r>
              <a:rPr lang="en-US" sz="1400" dirty="0"/>
              <a:t>Online digital evaluation and management services</a:t>
            </a:r>
          </a:p>
        </p:txBody>
      </p:sp>
      <p:sp>
        <p:nvSpPr>
          <p:cNvPr id="7" name="Slide Number Placeholder 6">
            <a:extLst>
              <a:ext uri="{FF2B5EF4-FFF2-40B4-BE49-F238E27FC236}">
                <a16:creationId xmlns:a16="http://schemas.microsoft.com/office/drawing/2014/main" id="{E2EA3F32-40D0-47DC-82B6-1D0EBAB84DE9}"/>
              </a:ext>
            </a:extLst>
          </p:cNvPr>
          <p:cNvSpPr>
            <a:spLocks noGrp="1"/>
          </p:cNvSpPr>
          <p:nvPr>
            <p:ph type="sldNum" sz="quarter" idx="12"/>
          </p:nvPr>
        </p:nvSpPr>
        <p:spPr/>
        <p:txBody>
          <a:bodyPr/>
          <a:lstStyle/>
          <a:p>
            <a:pPr>
              <a:defRPr/>
            </a:pPr>
            <a:fld id="{9C41DBC4-BE0E-415A-849A-B6EE5202D85B}" type="slidenum">
              <a:rPr lang="en-US" altLang="en-US">
                <a:solidFill>
                  <a:srgbClr val="003366"/>
                </a:solidFill>
                <a:latin typeface="Tahoma"/>
              </a:rPr>
              <a:pPr>
                <a:defRPr/>
              </a:pPr>
              <a:t>49</a:t>
            </a:fld>
            <a:endParaRPr lang="en-US" altLang="en-US" dirty="0">
              <a:solidFill>
                <a:srgbClr val="003366"/>
              </a:solidFill>
              <a:latin typeface="Tahoma"/>
            </a:endParaRPr>
          </a:p>
        </p:txBody>
      </p:sp>
    </p:spTree>
    <p:extLst>
      <p:ext uri="{BB962C8B-B14F-4D97-AF65-F5344CB8AC3E}">
        <p14:creationId xmlns:p14="http://schemas.microsoft.com/office/powerpoint/2010/main" val="365674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8418B2-DACE-440C-9059-7EA6DAE4F4F9}"/>
              </a:ext>
            </a:extLst>
          </p:cNvPr>
          <p:cNvSpPr>
            <a:spLocks noGrp="1"/>
          </p:cNvSpPr>
          <p:nvPr>
            <p:ph type="body" sz="quarter" idx="14"/>
          </p:nvPr>
        </p:nvSpPr>
        <p:spPr>
          <a:xfrm>
            <a:off x="694117" y="1361265"/>
            <a:ext cx="5272411" cy="540257"/>
          </a:xfrm>
        </p:spPr>
        <p:txBody>
          <a:bodyPr/>
          <a:lstStyle/>
          <a:p>
            <a:r>
              <a:rPr lang="en-US" dirty="0">
                <a:cs typeface="Calibri"/>
              </a:rPr>
              <a:t>  </a:t>
            </a:r>
            <a:endParaRPr lang="en-US" dirty="0"/>
          </a:p>
        </p:txBody>
      </p:sp>
      <p:sp>
        <p:nvSpPr>
          <p:cNvPr id="3" name="Text Placeholder 2">
            <a:extLst>
              <a:ext uri="{FF2B5EF4-FFF2-40B4-BE49-F238E27FC236}">
                <a16:creationId xmlns:a16="http://schemas.microsoft.com/office/drawing/2014/main" id="{795F239C-DD6E-40B4-A23E-112AA9836767}"/>
              </a:ext>
            </a:extLst>
          </p:cNvPr>
          <p:cNvSpPr>
            <a:spLocks noGrp="1"/>
          </p:cNvSpPr>
          <p:nvPr>
            <p:ph type="body" sz="quarter" idx="15"/>
          </p:nvPr>
        </p:nvSpPr>
        <p:spPr/>
        <p:txBody>
          <a:bodyPr/>
          <a:lstStyle/>
          <a:p>
            <a:r>
              <a:rPr lang="en-US" dirty="0"/>
              <a:t>         Reg 9   </a:t>
            </a:r>
            <a:r>
              <a:rPr lang="en-US" dirty="0">
                <a:solidFill>
                  <a:srgbClr val="FF0000"/>
                </a:solidFill>
              </a:rPr>
              <a:t>R5         </a:t>
            </a:r>
            <a:r>
              <a:rPr lang="en-US" dirty="0">
                <a:solidFill>
                  <a:schemeClr val="bg1">
                    <a:lumMod val="95000"/>
                  </a:schemeClr>
                </a:solidFill>
              </a:rPr>
              <a:t>R8     </a:t>
            </a:r>
            <a:r>
              <a:rPr lang="en-US" dirty="0">
                <a:solidFill>
                  <a:srgbClr val="FF0000"/>
                </a:solidFill>
              </a:rPr>
              <a:t>R6      </a:t>
            </a:r>
            <a:r>
              <a:rPr lang="en-US" dirty="0"/>
              <a:t>R3</a:t>
            </a:r>
          </a:p>
        </p:txBody>
      </p:sp>
      <p:sp>
        <p:nvSpPr>
          <p:cNvPr id="4" name="Content Placeholder 3">
            <a:extLst>
              <a:ext uri="{FF2B5EF4-FFF2-40B4-BE49-F238E27FC236}">
                <a16:creationId xmlns:a16="http://schemas.microsoft.com/office/drawing/2014/main" id="{14838EC8-4250-4776-8572-DCE3D1D93245}"/>
              </a:ext>
            </a:extLst>
          </p:cNvPr>
          <p:cNvSpPr>
            <a:spLocks noGrp="1"/>
          </p:cNvSpPr>
          <p:nvPr>
            <p:ph idx="1"/>
          </p:nvPr>
        </p:nvSpPr>
        <p:spPr/>
        <p:txBody>
          <a:bodyPr/>
          <a:lstStyle/>
          <a:p>
            <a:pPr marL="0" indent="0">
              <a:buNone/>
            </a:pPr>
            <a:r>
              <a:rPr lang="en-US" u="sng" dirty="0"/>
              <a:t>Who are you?</a:t>
            </a:r>
          </a:p>
          <a:p>
            <a:pPr marL="0" indent="0">
              <a:buNone/>
            </a:pPr>
            <a:r>
              <a:rPr lang="en-US" dirty="0"/>
              <a:t>CFO</a:t>
            </a:r>
          </a:p>
          <a:p>
            <a:pPr marL="0" indent="0">
              <a:buNone/>
            </a:pPr>
            <a:r>
              <a:rPr lang="en-US" dirty="0"/>
              <a:t>Rev Integrity</a:t>
            </a:r>
          </a:p>
          <a:p>
            <a:pPr marL="0" indent="0">
              <a:buNone/>
            </a:pPr>
            <a:r>
              <a:rPr lang="en-US" dirty="0"/>
              <a:t>HIM/Coding</a:t>
            </a:r>
          </a:p>
          <a:p>
            <a:pPr marL="0" indent="0">
              <a:buNone/>
            </a:pPr>
            <a:r>
              <a:rPr lang="en-US" dirty="0"/>
              <a:t>Billing/PFS/Business Office</a:t>
            </a:r>
          </a:p>
          <a:p>
            <a:pPr marL="0" indent="0">
              <a:buNone/>
            </a:pPr>
            <a:r>
              <a:rPr lang="en-US" dirty="0"/>
              <a:t>Physician/Physician Advisor</a:t>
            </a:r>
          </a:p>
          <a:p>
            <a:pPr marL="0" indent="0">
              <a:buNone/>
            </a:pPr>
            <a:r>
              <a:rPr lang="en-US" dirty="0"/>
              <a:t>RN/CM/UR/SW</a:t>
            </a:r>
          </a:p>
          <a:p>
            <a:pPr marL="0" indent="0">
              <a:buNone/>
            </a:pPr>
            <a:r>
              <a:rPr lang="en-US" dirty="0"/>
              <a:t>Vendor /supplier</a:t>
            </a:r>
          </a:p>
          <a:p>
            <a:pPr marL="0" indent="0">
              <a:buNone/>
            </a:pPr>
            <a:r>
              <a:rPr lang="en-US" dirty="0"/>
              <a:t>Legal/Compliance</a:t>
            </a:r>
          </a:p>
          <a:p>
            <a:pPr marL="0" indent="0">
              <a:buNone/>
            </a:pPr>
            <a:r>
              <a:rPr lang="en-US" dirty="0"/>
              <a:t>Instagram influencer seeking content</a:t>
            </a:r>
          </a:p>
          <a:p>
            <a:pPr marL="0" indent="0">
              <a:buNone/>
            </a:pPr>
            <a:r>
              <a:rPr lang="en-US" dirty="0"/>
              <a:t>	</a:t>
            </a:r>
          </a:p>
        </p:txBody>
      </p:sp>
      <p:sp>
        <p:nvSpPr>
          <p:cNvPr id="5" name="Content Placeholder 4">
            <a:extLst>
              <a:ext uri="{FF2B5EF4-FFF2-40B4-BE49-F238E27FC236}">
                <a16:creationId xmlns:a16="http://schemas.microsoft.com/office/drawing/2014/main" id="{CC088000-5A89-482B-97EA-B42D5D8FC0D9}"/>
              </a:ext>
            </a:extLst>
          </p:cNvPr>
          <p:cNvSpPr>
            <a:spLocks noGrp="1"/>
          </p:cNvSpPr>
          <p:nvPr>
            <p:ph idx="16"/>
          </p:nvPr>
        </p:nvSpPr>
        <p:spPr/>
        <p:txBody>
          <a:bodyPr/>
          <a:lstStyle/>
          <a:p>
            <a:pPr marL="0" indent="0">
              <a:buNone/>
            </a:pPr>
            <a:endParaRPr lang="en-US" dirty="0"/>
          </a:p>
          <a:p>
            <a:pPr marL="0" indent="0">
              <a:buNone/>
            </a:pPr>
            <a:r>
              <a:rPr lang="en-US" dirty="0"/>
              <a:t>CFO      30%     </a:t>
            </a:r>
            <a:r>
              <a:rPr lang="en-US" dirty="0">
                <a:solidFill>
                  <a:srgbClr val="FF0000"/>
                </a:solidFill>
              </a:rPr>
              <a:t>10%       </a:t>
            </a:r>
            <a:r>
              <a:rPr lang="en-US" dirty="0">
                <a:solidFill>
                  <a:schemeClr val="bg1">
                    <a:lumMod val="95000"/>
                  </a:schemeClr>
                </a:solidFill>
              </a:rPr>
              <a:t> </a:t>
            </a:r>
            <a:r>
              <a:rPr lang="en-US" dirty="0"/>
              <a:t>14%     </a:t>
            </a:r>
            <a:r>
              <a:rPr lang="en-US" dirty="0">
                <a:solidFill>
                  <a:srgbClr val="C00000"/>
                </a:solidFill>
              </a:rPr>
              <a:t>9%        </a:t>
            </a:r>
            <a:r>
              <a:rPr lang="en-US" dirty="0"/>
              <a:t>9%</a:t>
            </a:r>
          </a:p>
          <a:p>
            <a:pPr marL="0" indent="0">
              <a:buNone/>
            </a:pPr>
            <a:r>
              <a:rPr lang="en-US" dirty="0"/>
              <a:t>Rev Int  10%    </a:t>
            </a:r>
            <a:r>
              <a:rPr lang="en-US" dirty="0">
                <a:solidFill>
                  <a:srgbClr val="FF0000"/>
                </a:solidFill>
              </a:rPr>
              <a:t>31%        </a:t>
            </a:r>
            <a:r>
              <a:rPr lang="en-US" dirty="0"/>
              <a:t>19%    </a:t>
            </a:r>
            <a:r>
              <a:rPr lang="en-US" dirty="0">
                <a:solidFill>
                  <a:srgbClr val="C00000"/>
                </a:solidFill>
              </a:rPr>
              <a:t>25%      </a:t>
            </a:r>
            <a:r>
              <a:rPr lang="en-US" dirty="0"/>
              <a:t>16%</a:t>
            </a:r>
          </a:p>
          <a:p>
            <a:pPr marL="0" indent="0">
              <a:buNone/>
            </a:pPr>
            <a:r>
              <a:rPr lang="en-US" dirty="0"/>
              <a:t>HIM         8%    </a:t>
            </a:r>
            <a:r>
              <a:rPr lang="en-US" dirty="0">
                <a:solidFill>
                  <a:srgbClr val="FF0000"/>
                </a:solidFill>
              </a:rPr>
              <a:t> 5%           </a:t>
            </a:r>
            <a:r>
              <a:rPr lang="en-US" dirty="0"/>
              <a:t>4%       </a:t>
            </a:r>
            <a:r>
              <a:rPr lang="en-US" dirty="0">
                <a:solidFill>
                  <a:srgbClr val="C00000"/>
                </a:solidFill>
              </a:rPr>
              <a:t>4%        </a:t>
            </a:r>
            <a:r>
              <a:rPr lang="en-US" dirty="0"/>
              <a:t>6%</a:t>
            </a:r>
          </a:p>
          <a:p>
            <a:pPr marL="0" indent="0">
              <a:buNone/>
            </a:pPr>
            <a:r>
              <a:rPr lang="en-US" dirty="0"/>
              <a:t>Bill/PFS 22%    </a:t>
            </a:r>
            <a:r>
              <a:rPr lang="en-US" dirty="0">
                <a:solidFill>
                  <a:srgbClr val="FF0000"/>
                </a:solidFill>
              </a:rPr>
              <a:t>31%         </a:t>
            </a:r>
            <a:r>
              <a:rPr lang="en-US" dirty="0"/>
              <a:t>38%    </a:t>
            </a:r>
            <a:r>
              <a:rPr lang="en-US" dirty="0">
                <a:solidFill>
                  <a:srgbClr val="C00000"/>
                </a:solidFill>
              </a:rPr>
              <a:t>52%     </a:t>
            </a:r>
            <a:r>
              <a:rPr lang="en-US" dirty="0"/>
              <a:t>38%</a:t>
            </a:r>
          </a:p>
          <a:p>
            <a:pPr marL="0" indent="0">
              <a:buNone/>
            </a:pPr>
            <a:r>
              <a:rPr lang="en-US" dirty="0"/>
              <a:t>Phys        6%     </a:t>
            </a:r>
            <a:r>
              <a:rPr lang="en-US" dirty="0">
                <a:solidFill>
                  <a:srgbClr val="FF0000"/>
                </a:solidFill>
              </a:rPr>
              <a:t>0%             </a:t>
            </a:r>
            <a:r>
              <a:rPr lang="en-US" dirty="0"/>
              <a:t>6%                   1%</a:t>
            </a:r>
          </a:p>
          <a:p>
            <a:pPr marL="0" indent="0">
              <a:buNone/>
            </a:pPr>
            <a:r>
              <a:rPr lang="en-US" dirty="0"/>
              <a:t>RN            5%    </a:t>
            </a:r>
            <a:r>
              <a:rPr lang="en-US" dirty="0">
                <a:solidFill>
                  <a:srgbClr val="FF0000"/>
                </a:solidFill>
              </a:rPr>
              <a:t>2%             </a:t>
            </a:r>
            <a:r>
              <a:rPr lang="en-US" dirty="0"/>
              <a:t>4%                   0%</a:t>
            </a:r>
          </a:p>
          <a:p>
            <a:pPr marL="0" indent="0">
              <a:buNone/>
            </a:pPr>
            <a:r>
              <a:rPr lang="en-US" dirty="0"/>
              <a:t>Vendor   11%  </a:t>
            </a:r>
            <a:r>
              <a:rPr lang="en-US" dirty="0">
                <a:solidFill>
                  <a:srgbClr val="FF0000"/>
                </a:solidFill>
              </a:rPr>
              <a:t>14%          </a:t>
            </a:r>
            <a:r>
              <a:rPr lang="en-US" dirty="0"/>
              <a:t>10%    </a:t>
            </a:r>
            <a:r>
              <a:rPr lang="en-US" dirty="0">
                <a:solidFill>
                  <a:srgbClr val="C00000"/>
                </a:solidFill>
              </a:rPr>
              <a:t>10%     </a:t>
            </a:r>
            <a:r>
              <a:rPr lang="en-US" dirty="0"/>
              <a:t>13%</a:t>
            </a:r>
          </a:p>
          <a:p>
            <a:pPr marL="0" indent="0">
              <a:buNone/>
            </a:pPr>
            <a:r>
              <a:rPr lang="en-US" dirty="0"/>
              <a:t>Legal       8%     </a:t>
            </a:r>
            <a:r>
              <a:rPr lang="en-US" dirty="0">
                <a:solidFill>
                  <a:srgbClr val="FF0000"/>
                </a:solidFill>
              </a:rPr>
              <a:t> 7%            </a:t>
            </a:r>
            <a:r>
              <a:rPr lang="en-US" dirty="0"/>
              <a:t>6%                  15%</a:t>
            </a:r>
          </a:p>
        </p:txBody>
      </p:sp>
      <p:sp>
        <p:nvSpPr>
          <p:cNvPr id="6" name="Title 5">
            <a:extLst>
              <a:ext uri="{FF2B5EF4-FFF2-40B4-BE49-F238E27FC236}">
                <a16:creationId xmlns:a16="http://schemas.microsoft.com/office/drawing/2014/main" id="{E5927862-75E2-4233-94AC-A2005137A118}"/>
              </a:ext>
            </a:extLst>
          </p:cNvPr>
          <p:cNvSpPr>
            <a:spLocks noGrp="1"/>
          </p:cNvSpPr>
          <p:nvPr>
            <p:ph type="title"/>
          </p:nvPr>
        </p:nvSpPr>
        <p:spPr/>
        <p:txBody>
          <a:bodyPr>
            <a:normAutofit fontScale="90000"/>
          </a:bodyPr>
          <a:lstStyle/>
          <a:p>
            <a:r>
              <a:rPr lang="en-US" dirty="0"/>
              <a:t>Poll – HFMA Regions April 8-24/5,8,9.  </a:t>
            </a:r>
            <a:br>
              <a:rPr lang="en-US" dirty="0"/>
            </a:br>
            <a:r>
              <a:rPr lang="en-US" dirty="0"/>
              <a:t>May 7-8/Region 3,6</a:t>
            </a:r>
          </a:p>
        </p:txBody>
      </p:sp>
    </p:spTree>
    <p:extLst>
      <p:ext uri="{BB962C8B-B14F-4D97-AF65-F5344CB8AC3E}">
        <p14:creationId xmlns:p14="http://schemas.microsoft.com/office/powerpoint/2010/main" val="753377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BA73-54F9-435D-A4E8-2676576EADB6}"/>
              </a:ext>
            </a:extLst>
          </p:cNvPr>
          <p:cNvSpPr>
            <a:spLocks noGrp="1"/>
          </p:cNvSpPr>
          <p:nvPr>
            <p:ph type="title"/>
          </p:nvPr>
        </p:nvSpPr>
        <p:spPr>
          <a:xfrm>
            <a:off x="606056" y="203801"/>
            <a:ext cx="9540298" cy="1143000"/>
          </a:xfrm>
        </p:spPr>
        <p:txBody>
          <a:bodyPr/>
          <a:lstStyle/>
          <a:p>
            <a:r>
              <a:rPr lang="en-US" sz="4000" dirty="0"/>
              <a:t>Cost Sharing Exception- for services provided since 3-18/retro- Medicare</a:t>
            </a:r>
          </a:p>
        </p:txBody>
      </p:sp>
      <p:sp>
        <p:nvSpPr>
          <p:cNvPr id="3" name="Text Placeholder 2">
            <a:extLst>
              <a:ext uri="{FF2B5EF4-FFF2-40B4-BE49-F238E27FC236}">
                <a16:creationId xmlns:a16="http://schemas.microsoft.com/office/drawing/2014/main" id="{D6C83340-59C0-4451-8D41-BE45E67F7B3E}"/>
              </a:ext>
            </a:extLst>
          </p:cNvPr>
          <p:cNvSpPr>
            <a:spLocks noGrp="1"/>
          </p:cNvSpPr>
          <p:nvPr>
            <p:ph type="body" idx="1"/>
          </p:nvPr>
        </p:nvSpPr>
        <p:spPr/>
        <p:txBody>
          <a:bodyPr/>
          <a:lstStyle/>
          <a:p>
            <a:r>
              <a:rPr lang="en-US" u="sng" dirty="0"/>
              <a:t>CS modifier appended </a:t>
            </a:r>
          </a:p>
        </p:txBody>
      </p:sp>
      <p:sp>
        <p:nvSpPr>
          <p:cNvPr id="4" name="Content Placeholder 3">
            <a:extLst>
              <a:ext uri="{FF2B5EF4-FFF2-40B4-BE49-F238E27FC236}">
                <a16:creationId xmlns:a16="http://schemas.microsoft.com/office/drawing/2014/main" id="{1F470BE4-EF63-4DC7-8627-C476223A61BE}"/>
              </a:ext>
            </a:extLst>
          </p:cNvPr>
          <p:cNvSpPr>
            <a:spLocks noGrp="1"/>
          </p:cNvSpPr>
          <p:nvPr>
            <p:ph sz="half" idx="2"/>
          </p:nvPr>
        </p:nvSpPr>
        <p:spPr/>
        <p:txBody>
          <a:bodyPr>
            <a:normAutofit lnSpcReduction="10000"/>
          </a:bodyPr>
          <a:lstStyle/>
          <a:p>
            <a:r>
              <a:rPr lang="en-US" sz="2000" dirty="0"/>
              <a:t>Part B: attach CS modifier to the service subject to the cost-sharing waiver for COVID-19 testing and related services.</a:t>
            </a:r>
          </a:p>
          <a:p>
            <a:r>
              <a:rPr lang="en-US" sz="2000" dirty="0"/>
              <a:t>The CS modifier is for both CMS-1500 and UB-04 claims.  From the hospital perspective, CS would be used for ER E&amp;M &amp; lab test/UB. Provider, ER E&amp;M or office E&amp;M – attach CS/1500.</a:t>
            </a:r>
          </a:p>
          <a:p>
            <a:r>
              <a:rPr lang="en-US" dirty="0"/>
              <a:t>Point of clarity:  observation/762 rev code/UB. and accompanying professional E&amp;Ms.  “E&amp;M services”</a:t>
            </a:r>
          </a:p>
        </p:txBody>
      </p:sp>
      <p:sp>
        <p:nvSpPr>
          <p:cNvPr id="5" name="Text Placeholder 4">
            <a:extLst>
              <a:ext uri="{FF2B5EF4-FFF2-40B4-BE49-F238E27FC236}">
                <a16:creationId xmlns:a16="http://schemas.microsoft.com/office/drawing/2014/main" id="{91C0FC97-983C-4471-8546-3E5004B62C29}"/>
              </a:ext>
            </a:extLst>
          </p:cNvPr>
          <p:cNvSpPr>
            <a:spLocks noGrp="1"/>
          </p:cNvSpPr>
          <p:nvPr>
            <p:ph type="body" sz="quarter" idx="3"/>
          </p:nvPr>
        </p:nvSpPr>
        <p:spPr/>
        <p:txBody>
          <a:bodyPr/>
          <a:lstStyle/>
          <a:p>
            <a:r>
              <a:rPr lang="en-US" u="sng" dirty="0"/>
              <a:t>Action:</a:t>
            </a:r>
          </a:p>
        </p:txBody>
      </p:sp>
      <p:sp>
        <p:nvSpPr>
          <p:cNvPr id="6" name="Content Placeholder 5">
            <a:extLst>
              <a:ext uri="{FF2B5EF4-FFF2-40B4-BE49-F238E27FC236}">
                <a16:creationId xmlns:a16="http://schemas.microsoft.com/office/drawing/2014/main" id="{B92206CE-F9F0-4057-81D5-56C36B086AF1}"/>
              </a:ext>
            </a:extLst>
          </p:cNvPr>
          <p:cNvSpPr>
            <a:spLocks noGrp="1"/>
          </p:cNvSpPr>
          <p:nvPr>
            <p:ph sz="quarter" idx="4"/>
          </p:nvPr>
        </p:nvSpPr>
        <p:spPr/>
        <p:txBody>
          <a:bodyPr>
            <a:normAutofit fontScale="92500" lnSpcReduction="10000"/>
          </a:bodyPr>
          <a:lstStyle/>
          <a:p>
            <a:r>
              <a:rPr lang="en-US" dirty="0">
                <a:solidFill>
                  <a:srgbClr val="FF0000"/>
                </a:solidFill>
              </a:rPr>
              <a:t>Contact the MAC and request how to rebill from 3-18 and then use until the end of the PHE.</a:t>
            </a:r>
          </a:p>
          <a:p>
            <a:r>
              <a:rPr lang="en-US" dirty="0"/>
              <a:t>Claims will be paid at 100% for each service identified. </a:t>
            </a:r>
          </a:p>
          <a:p>
            <a:r>
              <a:rPr lang="en-US" u="sng" dirty="0"/>
              <a:t>HINT:</a:t>
            </a:r>
            <a:r>
              <a:rPr lang="en-US" dirty="0"/>
              <a:t>  If you have sent thru the UB with a CS on every outpt line  or   just obs with lab or some other combination – check the remittance.  It may pass edits to get out, but did it pay without a patient portion?</a:t>
            </a:r>
          </a:p>
          <a:p>
            <a:r>
              <a:rPr lang="en-US" dirty="0"/>
              <a:t>Supplemental Ins – 3/18- recoupments?</a:t>
            </a:r>
          </a:p>
          <a:p>
            <a:r>
              <a:rPr lang="en-US" dirty="0"/>
              <a:t>Pt payments – refunds </a:t>
            </a:r>
          </a:p>
        </p:txBody>
      </p:sp>
      <p:sp>
        <p:nvSpPr>
          <p:cNvPr id="9" name="Slide Number Placeholder 8">
            <a:extLst>
              <a:ext uri="{FF2B5EF4-FFF2-40B4-BE49-F238E27FC236}">
                <a16:creationId xmlns:a16="http://schemas.microsoft.com/office/drawing/2014/main" id="{4139798F-9FC1-4F8E-8F84-D73DD6BD1727}"/>
              </a:ext>
            </a:extLst>
          </p:cNvPr>
          <p:cNvSpPr>
            <a:spLocks noGrp="1"/>
          </p:cNvSpPr>
          <p:nvPr>
            <p:ph type="sldNum" sz="quarter" idx="12"/>
          </p:nvPr>
        </p:nvSpPr>
        <p:spPr/>
        <p:txBody>
          <a:bodyPr/>
          <a:lstStyle/>
          <a:p>
            <a:pPr>
              <a:defRPr/>
            </a:pPr>
            <a:fld id="{10835B03-7FA3-4D8B-B8F4-C20BD2CC12DD}" type="slidenum">
              <a:rPr lang="en-US" altLang="en-US">
                <a:solidFill>
                  <a:srgbClr val="003366"/>
                </a:solidFill>
                <a:latin typeface="Tahoma"/>
              </a:rPr>
              <a:pPr>
                <a:defRPr/>
              </a:pPr>
              <a:t>50</a:t>
            </a:fld>
            <a:endParaRPr lang="en-US" altLang="en-US" dirty="0">
              <a:solidFill>
                <a:srgbClr val="003366"/>
              </a:solidFill>
              <a:latin typeface="Tahoma"/>
            </a:endParaRPr>
          </a:p>
        </p:txBody>
      </p:sp>
    </p:spTree>
    <p:extLst>
      <p:ext uri="{BB962C8B-B14F-4D97-AF65-F5344CB8AC3E}">
        <p14:creationId xmlns:p14="http://schemas.microsoft.com/office/powerpoint/2010/main" val="40547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BE2F-2B01-4906-A96C-F7292A5C985B}"/>
              </a:ext>
            </a:extLst>
          </p:cNvPr>
          <p:cNvSpPr>
            <a:spLocks noGrp="1"/>
          </p:cNvSpPr>
          <p:nvPr>
            <p:ph type="title"/>
          </p:nvPr>
        </p:nvSpPr>
        <p:spPr>
          <a:xfrm>
            <a:off x="669851" y="275972"/>
            <a:ext cx="10542632" cy="829814"/>
          </a:xfrm>
        </p:spPr>
        <p:txBody>
          <a:bodyPr>
            <a:normAutofit fontScale="90000"/>
          </a:bodyPr>
          <a:lstStyle/>
          <a:p>
            <a:r>
              <a:rPr lang="en-US" sz="4400" dirty="0"/>
              <a:t>Examples of CS- Cost sharing waived for the patient</a:t>
            </a:r>
          </a:p>
        </p:txBody>
      </p:sp>
      <p:sp>
        <p:nvSpPr>
          <p:cNvPr id="3" name="Content Placeholder 2">
            <a:extLst>
              <a:ext uri="{FF2B5EF4-FFF2-40B4-BE49-F238E27FC236}">
                <a16:creationId xmlns:a16="http://schemas.microsoft.com/office/drawing/2014/main" id="{AD319AA9-3391-4C55-BE31-A5EDA854F086}"/>
              </a:ext>
            </a:extLst>
          </p:cNvPr>
          <p:cNvSpPr>
            <a:spLocks noGrp="1"/>
          </p:cNvSpPr>
          <p:nvPr>
            <p:ph sz="half" idx="1"/>
          </p:nvPr>
        </p:nvSpPr>
        <p:spPr/>
        <p:txBody>
          <a:bodyPr>
            <a:normAutofit/>
          </a:bodyPr>
          <a:lstStyle/>
          <a:p>
            <a:pPr marL="0" indent="0">
              <a:buNone/>
            </a:pPr>
            <a:r>
              <a:rPr lang="en-US" u="sng" dirty="0">
                <a:solidFill>
                  <a:srgbClr val="FF0000"/>
                </a:solidFill>
              </a:rPr>
              <a:t>Traditional Medicare</a:t>
            </a:r>
          </a:p>
          <a:p>
            <a:r>
              <a:rPr lang="en-US" u="sng" dirty="0"/>
              <a:t>Only </a:t>
            </a:r>
            <a:r>
              <a:rPr lang="en-US" dirty="0"/>
              <a:t>for ER &amp; office E&amp;M and lab testing. </a:t>
            </a:r>
          </a:p>
          <a:p>
            <a:r>
              <a:rPr lang="en-US" sz="2400" u="sng" dirty="0"/>
              <a:t>Clarification:  Not for any other related outpt services. </a:t>
            </a:r>
          </a:p>
          <a:p>
            <a:r>
              <a:rPr lang="en-US" sz="2400" u="sng" dirty="0"/>
              <a:t>BUT – check with your MAC as their guidance will drive the edits/payment</a:t>
            </a:r>
            <a:endParaRPr lang="en-US" sz="1400" dirty="0"/>
          </a:p>
          <a:p>
            <a:pPr marL="0" indent="0">
              <a:buNone/>
            </a:pPr>
            <a:r>
              <a:rPr lang="en-US" sz="1800" dirty="0"/>
              <a:t>EX)  Pt has Drug Adm, x-ray, CT, other lab, drugs and may be placed in obs. Pt will owe an out of pocket for all.     OR    the Obs hrs w/G code could be waived.    </a:t>
            </a:r>
          </a:p>
        </p:txBody>
      </p:sp>
      <p:sp>
        <p:nvSpPr>
          <p:cNvPr id="4" name="Content Placeholder 3">
            <a:extLst>
              <a:ext uri="{FF2B5EF4-FFF2-40B4-BE49-F238E27FC236}">
                <a16:creationId xmlns:a16="http://schemas.microsoft.com/office/drawing/2014/main" id="{5E78346B-D20D-4945-A89F-B6DADA8C3750}"/>
              </a:ext>
            </a:extLst>
          </p:cNvPr>
          <p:cNvSpPr>
            <a:spLocks noGrp="1"/>
          </p:cNvSpPr>
          <p:nvPr>
            <p:ph sz="half" idx="2"/>
          </p:nvPr>
        </p:nvSpPr>
        <p:spPr/>
        <p:txBody>
          <a:bodyPr>
            <a:normAutofit/>
          </a:bodyPr>
          <a:lstStyle/>
          <a:p>
            <a:pPr marL="0" indent="0">
              <a:buNone/>
            </a:pPr>
            <a:r>
              <a:rPr lang="en-US" u="sng" dirty="0">
                <a:solidFill>
                  <a:srgbClr val="FF0000"/>
                </a:solidFill>
              </a:rPr>
              <a:t>Other Payers</a:t>
            </a:r>
          </a:p>
          <a:p>
            <a:r>
              <a:rPr lang="en-US" dirty="0"/>
              <a:t>Payers are waiving co-insurance.</a:t>
            </a:r>
          </a:p>
          <a:p>
            <a:r>
              <a:rPr lang="en-US" sz="2400" u="sng" dirty="0"/>
              <a:t>Check their guidance but they may have more flexibility with more than just the COVID-19 test , E&amp;M and collection.</a:t>
            </a:r>
          </a:p>
          <a:p>
            <a:pPr marL="0" indent="0">
              <a:buNone/>
            </a:pPr>
            <a:endParaRPr lang="en-US" sz="1600" u="sng" dirty="0"/>
          </a:p>
          <a:p>
            <a:pPr marL="0" indent="0">
              <a:buNone/>
            </a:pPr>
            <a:r>
              <a:rPr lang="en-US" sz="1800" dirty="0"/>
              <a:t>Ex) CS to office visit, COVID-19 testing/collection codes on professional and outpt facility. Attached DR in addition for UB.  CR on the 1500 forms.</a:t>
            </a:r>
          </a:p>
          <a:p>
            <a:pPr marL="0" indent="0">
              <a:buNone/>
            </a:pPr>
            <a:endParaRPr lang="en-US" sz="2400" u="sng" dirty="0"/>
          </a:p>
        </p:txBody>
      </p:sp>
      <p:sp>
        <p:nvSpPr>
          <p:cNvPr id="5" name="Slide Number Placeholder 4">
            <a:extLst>
              <a:ext uri="{FF2B5EF4-FFF2-40B4-BE49-F238E27FC236}">
                <a16:creationId xmlns:a16="http://schemas.microsoft.com/office/drawing/2014/main" id="{01DFEAC5-7C40-4E04-914C-A6F466F36E24}"/>
              </a:ext>
            </a:extLst>
          </p:cNvPr>
          <p:cNvSpPr>
            <a:spLocks noGrp="1"/>
          </p:cNvSpPr>
          <p:nvPr>
            <p:ph type="sldNum" sz="quarter" idx="12"/>
          </p:nvPr>
        </p:nvSpPr>
        <p:spPr/>
        <p:txBody>
          <a:bodyPr/>
          <a:lstStyle/>
          <a:p>
            <a:pPr>
              <a:defRPr/>
            </a:pPr>
            <a:fld id="{9C41DBC4-BE0E-415A-849A-B6EE5202D85B}" type="slidenum">
              <a:rPr lang="en-US" altLang="en-US" smtClean="0"/>
              <a:pPr>
                <a:defRPr/>
              </a:pPr>
              <a:t>51</a:t>
            </a:fld>
            <a:endParaRPr lang="en-US" altLang="en-US" dirty="0"/>
          </a:p>
        </p:txBody>
      </p:sp>
    </p:spTree>
    <p:extLst>
      <p:ext uri="{BB962C8B-B14F-4D97-AF65-F5344CB8AC3E}">
        <p14:creationId xmlns:p14="http://schemas.microsoft.com/office/powerpoint/2010/main" val="224342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10E1-23DD-4477-B558-C167FAE8CCDF}"/>
              </a:ext>
            </a:extLst>
          </p:cNvPr>
          <p:cNvSpPr>
            <a:spLocks noGrp="1"/>
          </p:cNvSpPr>
          <p:nvPr>
            <p:ph type="title"/>
          </p:nvPr>
        </p:nvSpPr>
        <p:spPr>
          <a:xfrm>
            <a:off x="499730" y="190910"/>
            <a:ext cx="10590028" cy="787285"/>
          </a:xfrm>
        </p:spPr>
        <p:txBody>
          <a:bodyPr>
            <a:normAutofit/>
          </a:bodyPr>
          <a:lstStyle/>
          <a:p>
            <a:r>
              <a:rPr lang="en-US" sz="4000" dirty="0"/>
              <a:t>Some Payers are waiving cost-sharing for treatment </a:t>
            </a:r>
          </a:p>
        </p:txBody>
      </p:sp>
      <p:sp>
        <p:nvSpPr>
          <p:cNvPr id="3" name="Content Placeholder 2">
            <a:extLst>
              <a:ext uri="{FF2B5EF4-FFF2-40B4-BE49-F238E27FC236}">
                <a16:creationId xmlns:a16="http://schemas.microsoft.com/office/drawing/2014/main" id="{080056CE-A381-41C9-B162-2F84D72E5F69}"/>
              </a:ext>
            </a:extLst>
          </p:cNvPr>
          <p:cNvSpPr>
            <a:spLocks noGrp="1"/>
          </p:cNvSpPr>
          <p:nvPr>
            <p:ph idx="1"/>
          </p:nvPr>
        </p:nvSpPr>
        <p:spPr>
          <a:xfrm>
            <a:off x="1097280" y="1758950"/>
            <a:ext cx="9037321" cy="4724400"/>
          </a:xfrm>
        </p:spPr>
        <p:txBody>
          <a:bodyPr/>
          <a:lstStyle/>
          <a:p>
            <a:r>
              <a:rPr lang="en-US" dirty="0"/>
              <a:t>…</a:t>
            </a:r>
            <a:r>
              <a:rPr lang="en-US" sz="2400" dirty="0"/>
              <a:t>related to COVID-9 as of April 2</a:t>
            </a:r>
            <a:r>
              <a:rPr lang="en-US" sz="2400" baseline="30000" dirty="0"/>
              <a:t>nd</a:t>
            </a:r>
            <a:r>
              <a:rPr lang="en-US" sz="2400" dirty="0"/>
              <a:t>. *retro too?*</a:t>
            </a:r>
          </a:p>
          <a:p>
            <a:r>
              <a:rPr lang="en-US" sz="2400" dirty="0"/>
              <a:t>14 insurers (list is changing but requires reaching out to all your payers.) EX) BX is not BX nationwide/36 different </a:t>
            </a:r>
          </a:p>
          <a:p>
            <a:r>
              <a:rPr lang="en-US" sz="2400" dirty="0"/>
              <a:t>Does this mean- waive co-payments and deductibles:</a:t>
            </a:r>
          </a:p>
          <a:p>
            <a:pPr lvl="1"/>
            <a:r>
              <a:rPr lang="en-US" sz="2400" dirty="0"/>
              <a:t>Payer will pay 100% of fee schedule </a:t>
            </a:r>
          </a:p>
          <a:p>
            <a:pPr lvl="1"/>
            <a:r>
              <a:rPr lang="en-US" sz="2400" dirty="0"/>
              <a:t>Payer will pay 100% of the DRG</a:t>
            </a:r>
          </a:p>
          <a:p>
            <a:pPr lvl="1"/>
            <a:r>
              <a:rPr lang="en-US" sz="2400" dirty="0"/>
              <a:t>Payer will pay 100% of all outpt services.</a:t>
            </a:r>
          </a:p>
          <a:p>
            <a:pPr marL="457200" lvl="1" indent="0">
              <a:buNone/>
            </a:pPr>
            <a:r>
              <a:rPr lang="en-US" sz="2400" dirty="0"/>
              <a:t>Words matter!</a:t>
            </a:r>
          </a:p>
          <a:p>
            <a:pPr marL="457200" lvl="1" indent="0">
              <a:buNone/>
            </a:pPr>
            <a:r>
              <a:rPr lang="en-US" sz="2000" i="1" dirty="0">
                <a:solidFill>
                  <a:srgbClr val="FF0000"/>
                </a:solidFill>
              </a:rPr>
              <a:t>4-20-20- “97% of insurer respondents are waiving out-of-pocket costs for COVID-19 </a:t>
            </a:r>
            <a:r>
              <a:rPr lang="en-US" sz="2000" i="1" u="sng" dirty="0">
                <a:solidFill>
                  <a:srgbClr val="FF0000"/>
                </a:solidFill>
              </a:rPr>
              <a:t>Testing. </a:t>
            </a:r>
            <a:r>
              <a:rPr lang="en-US" sz="2000" i="1" dirty="0">
                <a:solidFill>
                  <a:srgbClr val="FF0000"/>
                </a:solidFill>
              </a:rPr>
              <a:t>ehealth</a:t>
            </a:r>
            <a:endParaRPr lang="en-US" sz="2400" dirty="0"/>
          </a:p>
        </p:txBody>
      </p:sp>
      <p:sp>
        <p:nvSpPr>
          <p:cNvPr id="6" name="Slide Number Placeholder 5">
            <a:extLst>
              <a:ext uri="{FF2B5EF4-FFF2-40B4-BE49-F238E27FC236}">
                <a16:creationId xmlns:a16="http://schemas.microsoft.com/office/drawing/2014/main" id="{B770E832-0ADF-4200-B03F-0606787C439A}"/>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52</a:t>
            </a:fld>
            <a:endParaRPr lang="en-US" altLang="en-US" dirty="0">
              <a:solidFill>
                <a:srgbClr val="003366"/>
              </a:solidFill>
              <a:latin typeface="Tahoma"/>
            </a:endParaRPr>
          </a:p>
        </p:txBody>
      </p:sp>
    </p:spTree>
    <p:extLst>
      <p:ext uri="{BB962C8B-B14F-4D97-AF65-F5344CB8AC3E}">
        <p14:creationId xmlns:p14="http://schemas.microsoft.com/office/powerpoint/2010/main" val="74564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3850-2B62-436E-AAA0-C3784B7AC73B}"/>
              </a:ext>
            </a:extLst>
          </p:cNvPr>
          <p:cNvSpPr>
            <a:spLocks noGrp="1"/>
          </p:cNvSpPr>
          <p:nvPr>
            <p:ph type="title"/>
          </p:nvPr>
        </p:nvSpPr>
        <p:spPr>
          <a:xfrm>
            <a:off x="584791" y="286604"/>
            <a:ext cx="10570889" cy="1201954"/>
          </a:xfrm>
        </p:spPr>
        <p:txBody>
          <a:bodyPr>
            <a:normAutofit/>
          </a:bodyPr>
          <a:lstStyle/>
          <a:p>
            <a:r>
              <a:rPr lang="en-US" sz="4000" dirty="0"/>
              <a:t>Create ‘always rule’ for attaching of DR and CS modifier</a:t>
            </a:r>
          </a:p>
        </p:txBody>
      </p:sp>
      <p:sp>
        <p:nvSpPr>
          <p:cNvPr id="3" name="Content Placeholder 2">
            <a:extLst>
              <a:ext uri="{FF2B5EF4-FFF2-40B4-BE49-F238E27FC236}">
                <a16:creationId xmlns:a16="http://schemas.microsoft.com/office/drawing/2014/main" id="{B021955B-FF3D-4812-BC6C-CBCB56ECDEEE}"/>
              </a:ext>
            </a:extLst>
          </p:cNvPr>
          <p:cNvSpPr>
            <a:spLocks noGrp="1"/>
          </p:cNvSpPr>
          <p:nvPr>
            <p:ph sz="half" idx="1"/>
          </p:nvPr>
        </p:nvSpPr>
        <p:spPr/>
        <p:txBody>
          <a:bodyPr>
            <a:normAutofit lnSpcReduction="10000"/>
          </a:bodyPr>
          <a:lstStyle/>
          <a:p>
            <a:r>
              <a:rPr lang="en-US" sz="2400" dirty="0"/>
              <a:t>Some hospitals are creating new access for coders to look at every Medicare claim and attach the DR and CS.</a:t>
            </a:r>
          </a:p>
          <a:p>
            <a:r>
              <a:rPr lang="en-US" sz="2400" dirty="0"/>
              <a:t>Others are looking at every payer for same intervention.</a:t>
            </a:r>
          </a:p>
          <a:p>
            <a:r>
              <a:rPr lang="en-US" sz="2400" dirty="0"/>
              <a:t>Tons of manual intervention.</a:t>
            </a:r>
          </a:p>
          <a:p>
            <a:r>
              <a:rPr lang="en-US" sz="2400" dirty="0"/>
              <a:t>Matrix of payer-specific requirements will ensure claims are processed cleanly the first time. No judgement is required.</a:t>
            </a:r>
          </a:p>
        </p:txBody>
      </p:sp>
      <p:sp>
        <p:nvSpPr>
          <p:cNvPr id="4" name="Content Placeholder 3">
            <a:extLst>
              <a:ext uri="{FF2B5EF4-FFF2-40B4-BE49-F238E27FC236}">
                <a16:creationId xmlns:a16="http://schemas.microsoft.com/office/drawing/2014/main" id="{173BEFD1-2249-4888-BB5A-0233536EC685}"/>
              </a:ext>
            </a:extLst>
          </p:cNvPr>
          <p:cNvSpPr>
            <a:spLocks noGrp="1"/>
          </p:cNvSpPr>
          <p:nvPr>
            <p:ph sz="half" idx="2"/>
          </p:nvPr>
        </p:nvSpPr>
        <p:spPr/>
        <p:txBody>
          <a:bodyPr>
            <a:normAutofit lnSpcReduction="10000"/>
          </a:bodyPr>
          <a:lstStyle/>
          <a:p>
            <a:pPr marL="0" indent="0">
              <a:buNone/>
            </a:pPr>
            <a:r>
              <a:rPr lang="en-US" sz="2400" b="1" dirty="0">
                <a:solidFill>
                  <a:srgbClr val="FF0000"/>
                </a:solidFill>
              </a:rPr>
              <a:t>IDEA:</a:t>
            </a:r>
          </a:p>
          <a:p>
            <a:r>
              <a:rPr lang="en-US" sz="2000" u="sng" dirty="0"/>
              <a:t>Traditional Medicare </a:t>
            </a:r>
            <a:r>
              <a:rPr lang="en-US" sz="2000" dirty="0"/>
              <a:t>- CS:  Every claim with COVID lab, E&amp;M, collection fee = auto attach CS to individual lines. (1500 &amp; UB)</a:t>
            </a:r>
          </a:p>
          <a:p>
            <a:r>
              <a:rPr lang="en-US" sz="2000" u="sng" dirty="0"/>
              <a:t>Other payers </a:t>
            </a:r>
            <a:r>
              <a:rPr lang="en-US" sz="2000" dirty="0"/>
              <a:t>– DR – if they confirm they want it on ALL COVID claims– then have it auto populate/PFS   (If bill type 131, COVID-19 dx is present, auto insert DR on UB)</a:t>
            </a:r>
          </a:p>
          <a:p>
            <a:r>
              <a:rPr lang="en-US" sz="2000" u="sng" dirty="0"/>
              <a:t>Other payers </a:t>
            </a:r>
            <a:r>
              <a:rPr lang="en-US" sz="2000" dirty="0"/>
              <a:t>– CS – if they confirm what outpt services that are waiving co-payment, auto populate/PFS  (and if they want CS on certain line items, build into the ‘if’ statement.)</a:t>
            </a:r>
          </a:p>
        </p:txBody>
      </p:sp>
      <p:sp>
        <p:nvSpPr>
          <p:cNvPr id="5" name="Slide Number Placeholder 4">
            <a:extLst>
              <a:ext uri="{FF2B5EF4-FFF2-40B4-BE49-F238E27FC236}">
                <a16:creationId xmlns:a16="http://schemas.microsoft.com/office/drawing/2014/main" id="{44A6A634-52D1-4E0D-9BA6-7B779BECE806}"/>
              </a:ext>
            </a:extLst>
          </p:cNvPr>
          <p:cNvSpPr>
            <a:spLocks noGrp="1"/>
          </p:cNvSpPr>
          <p:nvPr>
            <p:ph type="sldNum" sz="quarter" idx="12"/>
          </p:nvPr>
        </p:nvSpPr>
        <p:spPr/>
        <p:txBody>
          <a:bodyPr/>
          <a:lstStyle/>
          <a:p>
            <a:pPr>
              <a:defRPr/>
            </a:pPr>
            <a:fld id="{9C41DBC4-BE0E-415A-849A-B6EE5202D85B}" type="slidenum">
              <a:rPr lang="en-US" altLang="en-US" smtClean="0"/>
              <a:pPr>
                <a:defRPr/>
              </a:pPr>
              <a:t>53</a:t>
            </a:fld>
            <a:endParaRPr lang="en-US" altLang="en-US" dirty="0"/>
          </a:p>
        </p:txBody>
      </p:sp>
    </p:spTree>
    <p:extLst>
      <p:ext uri="{BB962C8B-B14F-4D97-AF65-F5344CB8AC3E}">
        <p14:creationId xmlns:p14="http://schemas.microsoft.com/office/powerpoint/2010/main" val="272758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6087-8BFA-45C2-BDFD-4A3A8D32B89E}"/>
              </a:ext>
            </a:extLst>
          </p:cNvPr>
          <p:cNvSpPr>
            <a:spLocks noGrp="1"/>
          </p:cNvSpPr>
          <p:nvPr>
            <p:ph type="title"/>
          </p:nvPr>
        </p:nvSpPr>
        <p:spPr>
          <a:xfrm>
            <a:off x="447472" y="286604"/>
            <a:ext cx="10708208" cy="797918"/>
          </a:xfrm>
        </p:spPr>
        <p:txBody>
          <a:bodyPr>
            <a:normAutofit/>
          </a:bodyPr>
          <a:lstStyle/>
          <a:p>
            <a:r>
              <a:rPr lang="en-US" sz="4000" dirty="0"/>
              <a:t>CS: Example of how to operationalize</a:t>
            </a:r>
          </a:p>
        </p:txBody>
      </p:sp>
      <p:sp>
        <p:nvSpPr>
          <p:cNvPr id="3" name="Content Placeholder 2">
            <a:extLst>
              <a:ext uri="{FF2B5EF4-FFF2-40B4-BE49-F238E27FC236}">
                <a16:creationId xmlns:a16="http://schemas.microsoft.com/office/drawing/2014/main" id="{C18FF348-194C-4CFF-AD9D-2165CB909BE7}"/>
              </a:ext>
            </a:extLst>
          </p:cNvPr>
          <p:cNvSpPr>
            <a:spLocks noGrp="1"/>
          </p:cNvSpPr>
          <p:nvPr>
            <p:ph idx="1"/>
          </p:nvPr>
        </p:nvSpPr>
        <p:spPr>
          <a:xfrm>
            <a:off x="447472" y="1845734"/>
            <a:ext cx="10708208" cy="4272964"/>
          </a:xfrm>
        </p:spPr>
        <p:txBody>
          <a:bodyPr>
            <a:normAutofit lnSpcReduction="10000"/>
          </a:bodyPr>
          <a:lstStyle/>
          <a:p>
            <a:r>
              <a:rPr lang="en-US" sz="2800" dirty="0"/>
              <a:t>Traditional Medicare only</a:t>
            </a:r>
          </a:p>
          <a:p>
            <a:r>
              <a:rPr lang="en-US" sz="2800" dirty="0"/>
              <a:t>Outpt claims only  (Inc pro and facility)</a:t>
            </a:r>
          </a:p>
          <a:p>
            <a:pPr marL="0" indent="0">
              <a:buNone/>
            </a:pPr>
            <a:r>
              <a:rPr lang="en-US" sz="2800" u="sng" dirty="0"/>
              <a:t>Daily report:  Suspend accounts with the following/PFS system</a:t>
            </a:r>
          </a:p>
          <a:p>
            <a:pPr>
              <a:buFont typeface="+mj-lt"/>
              <a:buAutoNum type="arabicPeriod"/>
            </a:pPr>
            <a:r>
              <a:rPr lang="en-US" dirty="0">
                <a:solidFill>
                  <a:srgbClr val="FF0000"/>
                </a:solidFill>
              </a:rPr>
              <a:t>Traditional Medicare as primary payer</a:t>
            </a:r>
          </a:p>
          <a:p>
            <a:pPr>
              <a:buFont typeface="+mj-lt"/>
              <a:buAutoNum type="arabicPeriod"/>
            </a:pPr>
            <a:r>
              <a:rPr lang="en-US" dirty="0">
                <a:solidFill>
                  <a:srgbClr val="FF0000"/>
                </a:solidFill>
              </a:rPr>
              <a:t>Bill type 131/ outpt    or   851/CAH outpt</a:t>
            </a:r>
          </a:p>
          <a:p>
            <a:pPr>
              <a:buFont typeface="+mj-lt"/>
              <a:buAutoNum type="arabicPeriod"/>
            </a:pPr>
            <a:r>
              <a:rPr lang="en-US" dirty="0">
                <a:solidFill>
                  <a:srgbClr val="FF0000"/>
                </a:solidFill>
              </a:rPr>
              <a:t>Search for the new lab codes:  8  or U      or    use one of the COVID-19 dx.</a:t>
            </a:r>
          </a:p>
          <a:p>
            <a:pPr>
              <a:buFont typeface="+mj-lt"/>
              <a:buAutoNum type="arabicPeriod"/>
            </a:pPr>
            <a:r>
              <a:rPr lang="en-US" dirty="0">
                <a:solidFill>
                  <a:srgbClr val="FF0000"/>
                </a:solidFill>
              </a:rPr>
              <a:t>ER claim with lab tests &amp; new C code for collection.  Attach CS to only the lines allowed by Medicare.  *What about other payers?*</a:t>
            </a:r>
          </a:p>
          <a:p>
            <a:pPr>
              <a:buFont typeface="+mj-lt"/>
              <a:buAutoNum type="arabicPeriod"/>
            </a:pPr>
            <a:r>
              <a:rPr lang="en-US" dirty="0">
                <a:solidFill>
                  <a:srgbClr val="FF0000"/>
                </a:solidFill>
              </a:rPr>
              <a:t>OR   Have an ‘always rule” built into the claim’s submission scrubber:  if 1, 2, 3 are present – auto attach CS to E&amp;M &amp; lab charges.</a:t>
            </a:r>
          </a:p>
        </p:txBody>
      </p:sp>
      <p:sp>
        <p:nvSpPr>
          <p:cNvPr id="6" name="Slide Number Placeholder 5">
            <a:extLst>
              <a:ext uri="{FF2B5EF4-FFF2-40B4-BE49-F238E27FC236}">
                <a16:creationId xmlns:a16="http://schemas.microsoft.com/office/drawing/2014/main" id="{F0068A2E-51B3-40D1-A833-CEB418FA52EC}"/>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54</a:t>
            </a:fld>
            <a:endParaRPr lang="en-US" altLang="en-US" dirty="0">
              <a:solidFill>
                <a:srgbClr val="003366"/>
              </a:solidFill>
              <a:latin typeface="Tahoma"/>
            </a:endParaRPr>
          </a:p>
        </p:txBody>
      </p:sp>
    </p:spTree>
    <p:extLst>
      <p:ext uri="{BB962C8B-B14F-4D97-AF65-F5344CB8AC3E}">
        <p14:creationId xmlns:p14="http://schemas.microsoft.com/office/powerpoint/2010/main" val="41381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1CC3-389F-466E-A494-6E9815CF00E3}"/>
              </a:ext>
            </a:extLst>
          </p:cNvPr>
          <p:cNvSpPr>
            <a:spLocks noGrp="1"/>
          </p:cNvSpPr>
          <p:nvPr>
            <p:ph type="title"/>
          </p:nvPr>
        </p:nvSpPr>
        <p:spPr>
          <a:xfrm>
            <a:off x="671209" y="286604"/>
            <a:ext cx="10484471" cy="723490"/>
          </a:xfrm>
        </p:spPr>
        <p:txBody>
          <a:bodyPr>
            <a:normAutofit/>
          </a:bodyPr>
          <a:lstStyle/>
          <a:p>
            <a:r>
              <a:rPr lang="en-US" sz="4000" dirty="0"/>
              <a:t>How do we get the Condition Code on the claims ?</a:t>
            </a:r>
          </a:p>
        </p:txBody>
      </p:sp>
      <p:sp>
        <p:nvSpPr>
          <p:cNvPr id="3" name="Content Placeholder 2">
            <a:extLst>
              <a:ext uri="{FF2B5EF4-FFF2-40B4-BE49-F238E27FC236}">
                <a16:creationId xmlns:a16="http://schemas.microsoft.com/office/drawing/2014/main" id="{095C9282-97AD-445F-A1E2-241B58FFD18F}"/>
              </a:ext>
            </a:extLst>
          </p:cNvPr>
          <p:cNvSpPr>
            <a:spLocks noGrp="1"/>
          </p:cNvSpPr>
          <p:nvPr>
            <p:ph idx="1"/>
          </p:nvPr>
        </p:nvSpPr>
        <p:spPr>
          <a:xfrm>
            <a:off x="671209" y="1845734"/>
            <a:ext cx="10484471" cy="4156232"/>
          </a:xfrm>
        </p:spPr>
        <p:txBody>
          <a:bodyPr>
            <a:normAutofit fontScale="92500" lnSpcReduction="10000"/>
          </a:bodyPr>
          <a:lstStyle/>
          <a:p>
            <a:r>
              <a:rPr lang="en-US" sz="2800" dirty="0"/>
              <a:t>WOW!  The attaching of the powerful DR condition code will ‘tell’ the non-Traditional Medicare payers: </a:t>
            </a:r>
          </a:p>
          <a:p>
            <a:pPr marL="0" indent="0">
              <a:buNone/>
            </a:pPr>
            <a:endParaRPr lang="en-US" sz="2800" i="1" dirty="0">
              <a:solidFill>
                <a:srgbClr val="FF0000"/>
              </a:solidFill>
            </a:endParaRPr>
          </a:p>
          <a:p>
            <a:pPr marL="0" indent="0">
              <a:buNone/>
            </a:pPr>
            <a:r>
              <a:rPr lang="en-US" sz="2400" i="1" dirty="0">
                <a:solidFill>
                  <a:srgbClr val="FF0000"/>
                </a:solidFill>
              </a:rPr>
              <a:t>This inpt claim is medically necessary and here is the DR CC to clarify same with the date…“United is using MCG but the pt didn’t meet MCG but it an appropriate inpt due to COVID-19”  Will United accept DR CC and pay without record request?  No prior auth either.  (Post payment requests/downgrades?)</a:t>
            </a:r>
          </a:p>
          <a:p>
            <a:pPr marL="0" indent="0">
              <a:buNone/>
            </a:pPr>
            <a:endParaRPr lang="en-US" sz="2400" i="1" dirty="0">
              <a:solidFill>
                <a:srgbClr val="FF0000"/>
              </a:solidFill>
            </a:endParaRPr>
          </a:p>
          <a:p>
            <a:r>
              <a:rPr lang="en-US" dirty="0"/>
              <a:t>Challenges – Many centralized PFS.  Many reduced staffing. Many UR/Care mgrs are doing direct pt care.  </a:t>
            </a:r>
          </a:p>
          <a:p>
            <a:r>
              <a:rPr lang="en-US" dirty="0"/>
              <a:t>It must be present –inpt, obs, outpt… or expect potential payer post-discharge audit</a:t>
            </a:r>
          </a:p>
          <a:p>
            <a:r>
              <a:rPr lang="en-US" dirty="0"/>
              <a:t>Remember, the 2MN rule still applies for Traditional Medicare.</a:t>
            </a:r>
          </a:p>
        </p:txBody>
      </p:sp>
      <p:sp>
        <p:nvSpPr>
          <p:cNvPr id="6" name="Slide Number Placeholder 5">
            <a:extLst>
              <a:ext uri="{FF2B5EF4-FFF2-40B4-BE49-F238E27FC236}">
                <a16:creationId xmlns:a16="http://schemas.microsoft.com/office/drawing/2014/main" id="{82E97DD8-4CCA-44E8-949F-B77709309A0D}"/>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55</a:t>
            </a:fld>
            <a:endParaRPr lang="en-US" altLang="en-US" dirty="0">
              <a:solidFill>
                <a:srgbClr val="003366"/>
              </a:solidFill>
              <a:latin typeface="Tahoma"/>
            </a:endParaRPr>
          </a:p>
        </p:txBody>
      </p:sp>
    </p:spTree>
    <p:extLst>
      <p:ext uri="{BB962C8B-B14F-4D97-AF65-F5344CB8AC3E}">
        <p14:creationId xmlns:p14="http://schemas.microsoft.com/office/powerpoint/2010/main" val="175937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F6CA-BCCD-4EDC-9626-C237F938FB5B}"/>
              </a:ext>
            </a:extLst>
          </p:cNvPr>
          <p:cNvSpPr>
            <a:spLocks noGrp="1"/>
          </p:cNvSpPr>
          <p:nvPr>
            <p:ph type="title"/>
          </p:nvPr>
        </p:nvSpPr>
        <p:spPr>
          <a:xfrm>
            <a:off x="1063256" y="286604"/>
            <a:ext cx="10092424" cy="766020"/>
          </a:xfrm>
        </p:spPr>
        <p:txBody>
          <a:bodyPr>
            <a:normAutofit/>
          </a:bodyPr>
          <a:lstStyle/>
          <a:p>
            <a:pPr>
              <a:defRPr/>
            </a:pPr>
            <a:r>
              <a:rPr lang="en-US" sz="4000" dirty="0"/>
              <a:t>New ICD-10-CM Code</a:t>
            </a:r>
          </a:p>
        </p:txBody>
      </p:sp>
      <p:sp>
        <p:nvSpPr>
          <p:cNvPr id="3" name="Content Placeholder 2">
            <a:extLst>
              <a:ext uri="{FF2B5EF4-FFF2-40B4-BE49-F238E27FC236}">
                <a16:creationId xmlns:a16="http://schemas.microsoft.com/office/drawing/2014/main" id="{FD89C4C1-268A-4066-949C-A459A34F9043}"/>
              </a:ext>
            </a:extLst>
          </p:cNvPr>
          <p:cNvSpPr>
            <a:spLocks noGrp="1"/>
          </p:cNvSpPr>
          <p:nvPr>
            <p:ph idx="1"/>
          </p:nvPr>
        </p:nvSpPr>
        <p:spPr>
          <a:xfrm>
            <a:off x="428017" y="1828800"/>
            <a:ext cx="10727663" cy="4572000"/>
          </a:xfrm>
        </p:spPr>
        <p:txBody>
          <a:bodyPr>
            <a:normAutofit/>
          </a:bodyPr>
          <a:lstStyle/>
          <a:p>
            <a:pPr>
              <a:defRPr/>
            </a:pPr>
            <a:r>
              <a:rPr lang="en-US" sz="1800" dirty="0"/>
              <a:t>The new ICD-10-CM diagnosis code (U07.1) for COVID-19 is </a:t>
            </a:r>
            <a:r>
              <a:rPr lang="en-US" sz="1800" dirty="0">
                <a:solidFill>
                  <a:srgbClr val="FF0000"/>
                </a:solidFill>
              </a:rPr>
              <a:t>live</a:t>
            </a:r>
            <a:r>
              <a:rPr lang="en-US" sz="1800" dirty="0"/>
              <a:t> </a:t>
            </a:r>
            <a:r>
              <a:rPr lang="en-US" sz="1800" dirty="0">
                <a:solidFill>
                  <a:srgbClr val="FF0000"/>
                </a:solidFill>
              </a:rPr>
              <a:t>April 1, 2020 </a:t>
            </a:r>
            <a:r>
              <a:rPr lang="en-US" sz="1800" dirty="0"/>
              <a:t>rather than October 1</a:t>
            </a:r>
            <a:r>
              <a:rPr lang="en-US" sz="1800" baseline="30000" dirty="0"/>
              <a:t>st</a:t>
            </a:r>
            <a:r>
              <a:rPr lang="en-US" sz="1800" dirty="0"/>
              <a:t>. </a:t>
            </a:r>
          </a:p>
          <a:p>
            <a:pPr>
              <a:defRPr/>
            </a:pPr>
            <a:r>
              <a:rPr lang="en-US" sz="1800" dirty="0"/>
              <a:t>It is intended as a </a:t>
            </a:r>
            <a:r>
              <a:rPr lang="en-US" sz="1800" b="1" dirty="0"/>
              <a:t>principal/first-listed code</a:t>
            </a:r>
            <a:r>
              <a:rPr lang="en-US" sz="1800" dirty="0"/>
              <a:t>, unless a newborn or OB patient (or progression to sepsis – per Official Guidelines effective 4/01/20)</a:t>
            </a:r>
          </a:p>
          <a:p>
            <a:pPr marL="0" indent="0">
              <a:buNone/>
              <a:defRPr/>
            </a:pPr>
            <a:endParaRPr lang="en-US" sz="1100" dirty="0"/>
          </a:p>
          <a:p>
            <a:pPr marL="0" indent="0">
              <a:buNone/>
              <a:defRPr/>
            </a:pPr>
            <a:r>
              <a:rPr lang="en-US" sz="1800" dirty="0"/>
              <a:t>New Code      U07.1 (COVID-19)</a:t>
            </a:r>
          </a:p>
          <a:p>
            <a:pPr marL="0" indent="0">
              <a:buNone/>
              <a:defRPr/>
            </a:pPr>
            <a:r>
              <a:rPr lang="en-US" sz="1800" dirty="0"/>
              <a:t>Add               Use additional code to identify pneumonia or other manifestations</a:t>
            </a:r>
          </a:p>
          <a:p>
            <a:pPr marL="0" indent="0">
              <a:buNone/>
              <a:defRPr/>
            </a:pPr>
            <a:r>
              <a:rPr lang="en-US" sz="1800" dirty="0"/>
              <a:t>Add               Excludes1:  Coronavirus infection, unspecified site (B34.2)</a:t>
            </a:r>
          </a:p>
          <a:p>
            <a:pPr marL="0" indent="0">
              <a:buNone/>
              <a:defRPr/>
            </a:pPr>
            <a:r>
              <a:rPr lang="en-US" sz="1800" dirty="0"/>
              <a:t>Add	    Coronavirus as the cause of diseases classified to other chapters       (B97.2-)</a:t>
            </a:r>
          </a:p>
          <a:p>
            <a:pPr marL="0" indent="0">
              <a:buNone/>
              <a:defRPr/>
            </a:pPr>
            <a:r>
              <a:rPr lang="en-US" sz="1800" dirty="0"/>
              <a:t>Add               Severe acute respiratory syndrome (SARS), unspecified (J12.81)</a:t>
            </a:r>
          </a:p>
          <a:p>
            <a:pPr marL="0" indent="0">
              <a:buNone/>
              <a:defRPr/>
            </a:pPr>
            <a:endParaRPr lang="en-US" sz="1400" dirty="0"/>
          </a:p>
          <a:p>
            <a:pPr>
              <a:defRPr/>
            </a:pPr>
            <a:r>
              <a:rPr lang="en-US" sz="1400" dirty="0">
                <a:hlinkClick r:id="rId2"/>
              </a:rPr>
              <a:t>https://journal.ahima.org/ahima-and-aha-faq-on-icd-10-cm-coding-for-covid-19</a:t>
            </a:r>
            <a:endParaRPr lang="en-US" sz="1400" dirty="0"/>
          </a:p>
          <a:p>
            <a:pPr marL="0">
              <a:spcBef>
                <a:spcPts val="0"/>
              </a:spcBef>
              <a:spcAft>
                <a:spcPts val="0"/>
              </a:spcAft>
            </a:pPr>
            <a:r>
              <a:rPr lang="en-US" sz="1400" dirty="0"/>
              <a:t>Thanks, Karen </a:t>
            </a:r>
            <a:r>
              <a:rPr lang="en-US" sz="1400" dirty="0">
                <a:solidFill>
                  <a:srgbClr val="000000"/>
                </a:solidFill>
                <a:effectLst/>
                <a:latin typeface="Arial" panose="020B0604020202020204" pitchFamily="34" charset="0"/>
                <a:ea typeface="Times New Roman" panose="02020603050405020304" pitchFamily="18" charset="0"/>
              </a:rPr>
              <a:t>Kvarfordt, RHIA, CCS-P, CCDS </a:t>
            </a:r>
            <a:r>
              <a:rPr lang="en-US" sz="1400" dirty="0">
                <a:effectLst/>
                <a:latin typeface="Calibri" panose="020F0502020204030204" pitchFamily="34" charset="0"/>
                <a:ea typeface="Times New Roman" panose="02020603050405020304" pitchFamily="18" charset="0"/>
              </a:rPr>
              <a:t>  </a:t>
            </a:r>
            <a:r>
              <a:rPr lang="en-US" sz="1400" dirty="0">
                <a:solidFill>
                  <a:srgbClr val="000000"/>
                </a:solidFill>
                <a:effectLst/>
                <a:latin typeface="Arial" panose="020B0604020202020204" pitchFamily="34" charset="0"/>
                <a:ea typeface="Times New Roman" panose="02020603050405020304" pitchFamily="18" charset="0"/>
              </a:rPr>
              <a:t>AHIMA Approved ICD-10-CM/PCS Trainer.</a:t>
            </a:r>
            <a:endParaRPr lang="en-US" sz="1600" dirty="0"/>
          </a:p>
          <a:p>
            <a:pPr marL="0" indent="0">
              <a:buNone/>
              <a:defRPr/>
            </a:pPr>
            <a:endParaRPr lang="en-US" sz="1600" dirty="0"/>
          </a:p>
        </p:txBody>
      </p:sp>
      <p:sp>
        <p:nvSpPr>
          <p:cNvPr id="4" name="Slide Number Placeholder 3">
            <a:extLst>
              <a:ext uri="{FF2B5EF4-FFF2-40B4-BE49-F238E27FC236}">
                <a16:creationId xmlns:a16="http://schemas.microsoft.com/office/drawing/2014/main" id="{6C788702-C78A-4F60-8208-64FDE36830A2}"/>
              </a:ext>
            </a:extLst>
          </p:cNvPr>
          <p:cNvSpPr>
            <a:spLocks noGrp="1"/>
          </p:cNvSpPr>
          <p:nvPr>
            <p:ph type="sldNum" sz="quarter" idx="12"/>
          </p:nvPr>
        </p:nvSpPr>
        <p:spPr/>
        <p:txBody>
          <a:bodyPr/>
          <a:lstStyle/>
          <a:p>
            <a:pPr>
              <a:defRPr/>
            </a:pPr>
            <a:fld id="{698ACF98-C0C6-4B3A-AD8E-00D3D460225D}" type="slidenum">
              <a:rPr lang="en-US" altLang="en-US">
                <a:solidFill>
                  <a:srgbClr val="003366"/>
                </a:solidFill>
                <a:latin typeface="Tahoma"/>
              </a:rPr>
              <a:pPr>
                <a:defRPr/>
              </a:pPr>
              <a:t>56</a:t>
            </a:fld>
            <a:endParaRPr lang="en-US" altLang="en-US" dirty="0">
              <a:solidFill>
                <a:srgbClr val="003366"/>
              </a:solidFill>
              <a:latin typeface="Tahoma"/>
            </a:endParaRPr>
          </a:p>
        </p:txBody>
      </p:sp>
    </p:spTree>
    <p:extLst>
      <p:ext uri="{BB962C8B-B14F-4D97-AF65-F5344CB8AC3E}">
        <p14:creationId xmlns:p14="http://schemas.microsoft.com/office/powerpoint/2010/main" val="340949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A979B3-A176-41F0-96C0-05067017B690}"/>
              </a:ext>
            </a:extLst>
          </p:cNvPr>
          <p:cNvSpPr>
            <a:spLocks noGrp="1"/>
          </p:cNvSpPr>
          <p:nvPr>
            <p:ph type="sldNum" sz="quarter" idx="12"/>
          </p:nvPr>
        </p:nvSpPr>
        <p:spPr/>
        <p:txBody>
          <a:bodyPr/>
          <a:lstStyle/>
          <a:p>
            <a:pPr>
              <a:defRPr/>
            </a:pPr>
            <a:fld id="{698ACF98-C0C6-4B3A-AD8E-00D3D460225D}" type="slidenum">
              <a:rPr lang="en-US" altLang="en-US">
                <a:solidFill>
                  <a:srgbClr val="003366"/>
                </a:solidFill>
                <a:latin typeface="Tahoma"/>
              </a:rPr>
              <a:pPr>
                <a:defRPr/>
              </a:pPr>
              <a:t>57</a:t>
            </a:fld>
            <a:endParaRPr lang="en-US" altLang="en-US" dirty="0">
              <a:solidFill>
                <a:srgbClr val="003366"/>
              </a:solidFill>
              <a:latin typeface="Tahoma"/>
            </a:endParaRPr>
          </a:p>
        </p:txBody>
      </p:sp>
      <p:pic>
        <p:nvPicPr>
          <p:cNvPr id="6147" name="Content Placeholder 5" descr="A screenshot of a newspaper&#10;&#10;Description automatically generated">
            <a:extLst>
              <a:ext uri="{FF2B5EF4-FFF2-40B4-BE49-F238E27FC236}">
                <a16:creationId xmlns:a16="http://schemas.microsoft.com/office/drawing/2014/main" id="{9FC3F605-B4F6-4B61-8EB4-01EC2C65D778}"/>
              </a:ext>
            </a:extLst>
          </p:cNvPr>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a:xfrm>
            <a:off x="3101051" y="0"/>
            <a:ext cx="6324600" cy="6318250"/>
          </a:xfrm>
        </p:spPr>
      </p:pic>
    </p:spTree>
    <p:extLst>
      <p:ext uri="{BB962C8B-B14F-4D97-AF65-F5344CB8AC3E}">
        <p14:creationId xmlns:p14="http://schemas.microsoft.com/office/powerpoint/2010/main" val="389095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BE0D-ED9F-480C-99AE-7AF65361AA3F}"/>
              </a:ext>
            </a:extLst>
          </p:cNvPr>
          <p:cNvSpPr>
            <a:spLocks noGrp="1"/>
          </p:cNvSpPr>
          <p:nvPr>
            <p:ph type="title"/>
          </p:nvPr>
        </p:nvSpPr>
        <p:spPr>
          <a:xfrm>
            <a:off x="798653" y="152400"/>
            <a:ext cx="10232020" cy="1066800"/>
          </a:xfrm>
        </p:spPr>
        <p:txBody>
          <a:bodyPr>
            <a:normAutofit fontScale="90000"/>
          </a:bodyPr>
          <a:lstStyle/>
          <a:p>
            <a:pPr>
              <a:defRPr/>
            </a:pPr>
            <a:r>
              <a:rPr lang="en-US" sz="4000" dirty="0"/>
              <a:t>MS-DRGs Effective April 1, 2020</a:t>
            </a:r>
            <a:br>
              <a:rPr lang="en-US" sz="4000" dirty="0"/>
            </a:br>
            <a:r>
              <a:rPr lang="en-US" sz="4000" dirty="0"/>
              <a:t>Proposed for 2021:  Add COVID-19 as a MCC</a:t>
            </a:r>
          </a:p>
        </p:txBody>
      </p:sp>
      <p:sp>
        <p:nvSpPr>
          <p:cNvPr id="3" name="Content Placeholder 2">
            <a:extLst>
              <a:ext uri="{FF2B5EF4-FFF2-40B4-BE49-F238E27FC236}">
                <a16:creationId xmlns:a16="http://schemas.microsoft.com/office/drawing/2014/main" id="{5547F7D9-06D7-48C4-9BB4-A3788F533DB3}"/>
              </a:ext>
            </a:extLst>
          </p:cNvPr>
          <p:cNvSpPr>
            <a:spLocks noGrp="1"/>
          </p:cNvSpPr>
          <p:nvPr>
            <p:ph idx="1"/>
          </p:nvPr>
        </p:nvSpPr>
        <p:spPr>
          <a:xfrm>
            <a:off x="1752600" y="1828800"/>
            <a:ext cx="8763000" cy="4572000"/>
          </a:xfrm>
        </p:spPr>
        <p:txBody>
          <a:bodyPr/>
          <a:lstStyle/>
          <a:p>
            <a:pPr>
              <a:defRPr/>
            </a:pPr>
            <a:r>
              <a:rPr lang="en-US" sz="2800" dirty="0"/>
              <a:t>ICD-10 MS-DRG Grouper assigns each case into an MS-DRG based on the reported diagnosis and procedure codes and demographic information (age, sex and discharge status).</a:t>
            </a:r>
          </a:p>
          <a:p>
            <a:pPr>
              <a:defRPr/>
            </a:pPr>
            <a:r>
              <a:rPr lang="en-US" sz="2800" dirty="0"/>
              <a:t>Assignment of the new ICD-10-CM diagnosis code of U07.1 (COVID-19) is as follows:</a:t>
            </a:r>
          </a:p>
          <a:p>
            <a:pPr>
              <a:defRPr/>
            </a:pPr>
            <a:endParaRPr lang="en-US" dirty="0"/>
          </a:p>
        </p:txBody>
      </p:sp>
      <p:graphicFrame>
        <p:nvGraphicFramePr>
          <p:cNvPr id="5" name="Table 5">
            <a:extLst>
              <a:ext uri="{FF2B5EF4-FFF2-40B4-BE49-F238E27FC236}">
                <a16:creationId xmlns:a16="http://schemas.microsoft.com/office/drawing/2014/main" id="{76F6C0B8-A5A8-44D0-BF66-D0B6F83F254E}"/>
              </a:ext>
            </a:extLst>
          </p:cNvPr>
          <p:cNvGraphicFramePr>
            <a:graphicFrameLocks noGrp="1"/>
          </p:cNvGraphicFramePr>
          <p:nvPr>
            <p:extLst>
              <p:ext uri="{D42A27DB-BD31-4B8C-83A1-F6EECF244321}">
                <p14:modId xmlns:p14="http://schemas.microsoft.com/office/powerpoint/2010/main" val="532317400"/>
              </p:ext>
            </p:extLst>
          </p:nvPr>
        </p:nvGraphicFramePr>
        <p:xfrm>
          <a:off x="1752600" y="4114800"/>
          <a:ext cx="8381998" cy="19050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506070">
                  <a:extLst>
                    <a:ext uri="{9D8B030D-6E8A-4147-A177-3AD203B41FA5}">
                      <a16:colId xmlns:a16="http://schemas.microsoft.com/office/drawing/2014/main" val="20001"/>
                    </a:ext>
                  </a:extLst>
                </a:gridCol>
                <a:gridCol w="1758576">
                  <a:extLst>
                    <a:ext uri="{9D8B030D-6E8A-4147-A177-3AD203B41FA5}">
                      <a16:colId xmlns:a16="http://schemas.microsoft.com/office/drawing/2014/main" val="20002"/>
                    </a:ext>
                  </a:extLst>
                </a:gridCol>
                <a:gridCol w="1758576">
                  <a:extLst>
                    <a:ext uri="{9D8B030D-6E8A-4147-A177-3AD203B41FA5}">
                      <a16:colId xmlns:a16="http://schemas.microsoft.com/office/drawing/2014/main" val="20003"/>
                    </a:ext>
                  </a:extLst>
                </a:gridCol>
                <a:gridCol w="1758576">
                  <a:extLst>
                    <a:ext uri="{9D8B030D-6E8A-4147-A177-3AD203B41FA5}">
                      <a16:colId xmlns:a16="http://schemas.microsoft.com/office/drawing/2014/main" val="20004"/>
                    </a:ext>
                  </a:extLst>
                </a:gridCol>
              </a:tblGrid>
              <a:tr h="762000">
                <a:tc>
                  <a:txBody>
                    <a:bodyPr/>
                    <a:lstStyle/>
                    <a:p>
                      <a:pPr algn="ctr"/>
                      <a:r>
                        <a:rPr lang="en-US" sz="1600" b="0" dirty="0">
                          <a:effectLst>
                            <a:outerShdw blurRad="38100" dist="38100" dir="2700000" algn="tl">
                              <a:srgbClr val="000000">
                                <a:alpha val="43137"/>
                              </a:srgbClr>
                            </a:outerShdw>
                          </a:effectLst>
                        </a:rPr>
                        <a:t>ICD-10-CM Diagnosis Code</a:t>
                      </a:r>
                    </a:p>
                  </a:txBody>
                  <a:tcPr/>
                </a:tc>
                <a:tc>
                  <a:txBody>
                    <a:bodyPr/>
                    <a:lstStyle/>
                    <a:p>
                      <a:pPr algn="ctr"/>
                      <a:r>
                        <a:rPr lang="en-US" sz="1600" b="0" dirty="0">
                          <a:effectLst>
                            <a:outerShdw blurRad="38100" dist="38100" dir="2700000" algn="tl">
                              <a:srgbClr val="000000">
                                <a:alpha val="43137"/>
                              </a:srgbClr>
                            </a:outerShdw>
                          </a:effectLst>
                        </a:rPr>
                        <a:t>Description</a:t>
                      </a:r>
                    </a:p>
                  </a:txBody>
                  <a:tcPr/>
                </a:tc>
                <a:tc>
                  <a:txBody>
                    <a:bodyPr/>
                    <a:lstStyle/>
                    <a:p>
                      <a:pPr algn="ctr"/>
                      <a:r>
                        <a:rPr lang="en-US" sz="1600" b="0" dirty="0">
                          <a:effectLst>
                            <a:outerShdw blurRad="38100" dist="38100" dir="2700000" algn="tl">
                              <a:srgbClr val="000000">
                                <a:alpha val="43137"/>
                              </a:srgbClr>
                            </a:outerShdw>
                          </a:effectLst>
                        </a:rPr>
                        <a:t>CC/MCC</a:t>
                      </a:r>
                    </a:p>
                  </a:txBody>
                  <a:tcPr/>
                </a:tc>
                <a:tc>
                  <a:txBody>
                    <a:bodyPr/>
                    <a:lstStyle/>
                    <a:p>
                      <a:pPr algn="ctr"/>
                      <a:r>
                        <a:rPr lang="en-US" sz="1600" b="0" dirty="0">
                          <a:effectLst>
                            <a:outerShdw blurRad="38100" dist="38100" dir="2700000" algn="tl">
                              <a:srgbClr val="000000">
                                <a:alpha val="43137"/>
                              </a:srgbClr>
                            </a:outerShdw>
                          </a:effectLst>
                        </a:rPr>
                        <a:t>MDC</a:t>
                      </a:r>
                    </a:p>
                  </a:txBody>
                  <a:tcPr/>
                </a:tc>
                <a:tc>
                  <a:txBody>
                    <a:bodyPr/>
                    <a:lstStyle/>
                    <a:p>
                      <a:pPr algn="ctr"/>
                      <a:r>
                        <a:rPr lang="en-US" sz="1600" b="0" dirty="0">
                          <a:effectLst>
                            <a:outerShdw blurRad="38100" dist="38100" dir="2700000" algn="tl">
                              <a:srgbClr val="000000">
                                <a:alpha val="43137"/>
                              </a:srgbClr>
                            </a:outerShdw>
                          </a:effectLst>
                        </a:rPr>
                        <a:t>MS-DRG</a:t>
                      </a:r>
                    </a:p>
                  </a:txBody>
                  <a:tcPr/>
                </a:tc>
                <a:extLst>
                  <a:ext uri="{0D108BD9-81ED-4DB2-BD59-A6C34878D82A}">
                    <a16:rowId xmlns:a16="http://schemas.microsoft.com/office/drawing/2014/main" val="10000"/>
                  </a:ext>
                </a:extLst>
              </a:tr>
              <a:tr h="1143000">
                <a:tc>
                  <a:txBody>
                    <a:bodyPr/>
                    <a:lstStyle/>
                    <a:p>
                      <a:pPr algn="ctr"/>
                      <a:r>
                        <a:rPr lang="en-US" dirty="0"/>
                        <a:t>U07.1</a:t>
                      </a:r>
                    </a:p>
                  </a:txBody>
                  <a:tcPr/>
                </a:tc>
                <a:tc>
                  <a:txBody>
                    <a:bodyPr/>
                    <a:lstStyle/>
                    <a:p>
                      <a:pPr algn="ctr"/>
                      <a:r>
                        <a:rPr lang="en-US" dirty="0"/>
                        <a:t>COVID-19</a:t>
                      </a:r>
                    </a:p>
                  </a:txBody>
                  <a:tcPr/>
                </a:tc>
                <a:tc>
                  <a:txBody>
                    <a:bodyPr/>
                    <a:lstStyle/>
                    <a:p>
                      <a:pPr algn="ctr"/>
                      <a:r>
                        <a:rPr lang="en-US" dirty="0"/>
                        <a:t>MCC</a:t>
                      </a:r>
                    </a:p>
                  </a:txBody>
                  <a:tcPr/>
                </a:tc>
                <a:tc>
                  <a:txBody>
                    <a:bodyPr/>
                    <a:lstStyle/>
                    <a:p>
                      <a:pPr algn="ctr"/>
                      <a:r>
                        <a:rPr lang="en-US" dirty="0"/>
                        <a:t>04</a:t>
                      </a:r>
                    </a:p>
                    <a:p>
                      <a:pPr algn="ctr"/>
                      <a:r>
                        <a:rPr lang="en-US" dirty="0"/>
                        <a:t>15</a:t>
                      </a:r>
                    </a:p>
                    <a:p>
                      <a:pPr algn="ctr"/>
                      <a:r>
                        <a:rPr lang="en-US" dirty="0"/>
                        <a:t>25</a:t>
                      </a:r>
                    </a:p>
                  </a:txBody>
                  <a:tcPr/>
                </a:tc>
                <a:tc>
                  <a:txBody>
                    <a:bodyPr/>
                    <a:lstStyle/>
                    <a:p>
                      <a:pPr algn="ctr"/>
                      <a:r>
                        <a:rPr lang="en-US" dirty="0"/>
                        <a:t>177, 178, 179</a:t>
                      </a:r>
                    </a:p>
                    <a:p>
                      <a:pPr algn="l"/>
                      <a:r>
                        <a:rPr lang="en-US" dirty="0"/>
                        <a:t> 791, 793</a:t>
                      </a:r>
                    </a:p>
                    <a:p>
                      <a:pPr algn="ctr"/>
                      <a:r>
                        <a:rPr lang="en-US" dirty="0"/>
                        <a:t>974, 975, 976</a:t>
                      </a:r>
                    </a:p>
                  </a:txBody>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57ED65BB-7384-4263-A4BB-944740979DED}"/>
              </a:ext>
            </a:extLst>
          </p:cNvPr>
          <p:cNvSpPr>
            <a:spLocks noGrp="1"/>
          </p:cNvSpPr>
          <p:nvPr>
            <p:ph type="sldNum" sz="quarter" idx="12"/>
          </p:nvPr>
        </p:nvSpPr>
        <p:spPr/>
        <p:txBody>
          <a:bodyPr/>
          <a:lstStyle/>
          <a:p>
            <a:fld id="{401CF334-2D5C-4859-84A6-CA7E6E43FAEB}" type="slidenum">
              <a:rPr lang="en-US" smtClean="0"/>
              <a:t>58</a:t>
            </a:fld>
            <a:endParaRPr lang="en-US" dirty="0"/>
          </a:p>
        </p:txBody>
      </p:sp>
    </p:spTree>
    <p:extLst>
      <p:ext uri="{BB962C8B-B14F-4D97-AF65-F5344CB8AC3E}">
        <p14:creationId xmlns:p14="http://schemas.microsoft.com/office/powerpoint/2010/main" val="281878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2650-D710-4C26-A710-2F0493775D7F}"/>
              </a:ext>
            </a:extLst>
          </p:cNvPr>
          <p:cNvSpPr>
            <a:spLocks noGrp="1"/>
          </p:cNvSpPr>
          <p:nvPr>
            <p:ph type="title"/>
          </p:nvPr>
        </p:nvSpPr>
        <p:spPr>
          <a:xfrm>
            <a:off x="671209" y="275030"/>
            <a:ext cx="10058400" cy="755118"/>
          </a:xfrm>
        </p:spPr>
        <p:txBody>
          <a:bodyPr>
            <a:normAutofit/>
          </a:bodyPr>
          <a:lstStyle/>
          <a:p>
            <a:r>
              <a:rPr lang="en-US" sz="4000" dirty="0"/>
              <a:t>Remember bill types and place of service codes</a:t>
            </a:r>
          </a:p>
        </p:txBody>
      </p:sp>
      <p:sp>
        <p:nvSpPr>
          <p:cNvPr id="3" name="Content Placeholder 2">
            <a:extLst>
              <a:ext uri="{FF2B5EF4-FFF2-40B4-BE49-F238E27FC236}">
                <a16:creationId xmlns:a16="http://schemas.microsoft.com/office/drawing/2014/main" id="{3FB97AF6-C454-49D7-B99A-EA50C67C32F3}"/>
              </a:ext>
            </a:extLst>
          </p:cNvPr>
          <p:cNvSpPr>
            <a:spLocks noGrp="1"/>
          </p:cNvSpPr>
          <p:nvPr>
            <p:ph idx="1"/>
          </p:nvPr>
        </p:nvSpPr>
        <p:spPr>
          <a:xfrm>
            <a:off x="671209" y="1814759"/>
            <a:ext cx="9443937" cy="4927600"/>
          </a:xfrm>
        </p:spPr>
        <p:txBody>
          <a:bodyPr/>
          <a:lstStyle/>
          <a:p>
            <a:r>
              <a:rPr lang="en-US" sz="2400" u="sng" dirty="0">
                <a:effectLst/>
              </a:rPr>
              <a:t>Telehealth:  </a:t>
            </a:r>
            <a:r>
              <a:rPr lang="en-US" sz="2400" dirty="0"/>
              <a:t>POS/1500 19 &amp; 22/hospital-based/provider-based.  There is a reduced payment for the same E&amp;M code than if it was done as private Physician office.  Billing the facility code=full like-independent provider payment. BUT PAYER SPECIFIC RULES.  Ask. </a:t>
            </a:r>
          </a:p>
          <a:p>
            <a:r>
              <a:rPr lang="en-US" sz="2400" u="sng" dirty="0"/>
              <a:t>Bill type 131/outpt hospital</a:t>
            </a:r>
            <a:r>
              <a:rPr lang="en-US" sz="2400" dirty="0"/>
              <a:t>: done for any location for testing &amp; treatment.  (MLNC SE 4-7-20)</a:t>
            </a:r>
          </a:p>
          <a:p>
            <a:r>
              <a:rPr lang="en-US" sz="2400" u="sng" dirty="0"/>
              <a:t>Bill type 111/inpt hospital</a:t>
            </a:r>
            <a:r>
              <a:rPr lang="en-US" sz="2400" dirty="0"/>
              <a:t>:  done for any location that has temporarily been assigned for inpt care.   </a:t>
            </a:r>
          </a:p>
          <a:p>
            <a:r>
              <a:rPr lang="en-US" sz="2400" dirty="0"/>
              <a:t>Develop relationships with other non-hospital providers, locations, etc.  </a:t>
            </a:r>
          </a:p>
          <a:p>
            <a:r>
              <a:rPr lang="en-US" sz="2400" dirty="0"/>
              <a:t>Do payers need CR or DR to process correctly?  All payers accepting?</a:t>
            </a:r>
            <a:endParaRPr lang="en-US" dirty="0"/>
          </a:p>
        </p:txBody>
      </p:sp>
      <p:sp>
        <p:nvSpPr>
          <p:cNvPr id="6" name="Slide Number Placeholder 5">
            <a:extLst>
              <a:ext uri="{FF2B5EF4-FFF2-40B4-BE49-F238E27FC236}">
                <a16:creationId xmlns:a16="http://schemas.microsoft.com/office/drawing/2014/main" id="{0E4D9B3E-8506-4316-B1BA-7DCB19714F97}"/>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59</a:t>
            </a:fld>
            <a:endParaRPr lang="en-US" altLang="en-US" dirty="0">
              <a:solidFill>
                <a:srgbClr val="003366"/>
              </a:solidFill>
              <a:latin typeface="Tahoma"/>
            </a:endParaRPr>
          </a:p>
        </p:txBody>
      </p:sp>
    </p:spTree>
    <p:extLst>
      <p:ext uri="{BB962C8B-B14F-4D97-AF65-F5344CB8AC3E}">
        <p14:creationId xmlns:p14="http://schemas.microsoft.com/office/powerpoint/2010/main" val="26860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876EB-F7A5-4CFD-9F01-F9774681534D}"/>
              </a:ext>
            </a:extLst>
          </p:cNvPr>
          <p:cNvSpPr>
            <a:spLocks noGrp="1"/>
          </p:cNvSpPr>
          <p:nvPr>
            <p:ph type="body" sz="quarter" idx="14"/>
          </p:nvPr>
        </p:nvSpPr>
        <p:spPr/>
        <p:txBody>
          <a:bodyPr/>
          <a:lstStyle/>
          <a:p>
            <a:r>
              <a:rPr lang="en-US" dirty="0">
                <a:cs typeface="Calibri"/>
              </a:rPr>
              <a:t>   </a:t>
            </a:r>
          </a:p>
        </p:txBody>
      </p:sp>
      <p:sp>
        <p:nvSpPr>
          <p:cNvPr id="3" name="Text Placeholder 2">
            <a:extLst>
              <a:ext uri="{FF2B5EF4-FFF2-40B4-BE49-F238E27FC236}">
                <a16:creationId xmlns:a16="http://schemas.microsoft.com/office/drawing/2014/main" id="{8AF9E106-1CF4-40D7-ADC0-C583AB8083AA}"/>
              </a:ext>
            </a:extLst>
          </p:cNvPr>
          <p:cNvSpPr>
            <a:spLocks noGrp="1"/>
          </p:cNvSpPr>
          <p:nvPr>
            <p:ph type="body" sz="quarter" idx="15"/>
          </p:nvPr>
        </p:nvSpPr>
        <p:spPr/>
        <p:txBody>
          <a:bodyPr>
            <a:normAutofit/>
          </a:bodyPr>
          <a:lstStyle/>
          <a:p>
            <a:r>
              <a:rPr lang="en-US" dirty="0"/>
              <a:t>             R9        </a:t>
            </a:r>
            <a:r>
              <a:rPr lang="en-US" dirty="0">
                <a:solidFill>
                  <a:srgbClr val="FF0000"/>
                </a:solidFill>
              </a:rPr>
              <a:t>R5        </a:t>
            </a:r>
            <a:r>
              <a:rPr lang="en-US" dirty="0"/>
              <a:t>R8     </a:t>
            </a:r>
            <a:r>
              <a:rPr lang="en-US" dirty="0">
                <a:solidFill>
                  <a:srgbClr val="C00000"/>
                </a:solidFill>
              </a:rPr>
              <a:t>  R6     </a:t>
            </a:r>
            <a:r>
              <a:rPr lang="en-US" dirty="0"/>
              <a:t> R3</a:t>
            </a:r>
          </a:p>
        </p:txBody>
      </p:sp>
      <p:sp>
        <p:nvSpPr>
          <p:cNvPr id="4" name="Content Placeholder 3">
            <a:extLst>
              <a:ext uri="{FF2B5EF4-FFF2-40B4-BE49-F238E27FC236}">
                <a16:creationId xmlns:a16="http://schemas.microsoft.com/office/drawing/2014/main" id="{9A08CD03-9B0E-4727-9759-1E73060A8F1C}"/>
              </a:ext>
            </a:extLst>
          </p:cNvPr>
          <p:cNvSpPr>
            <a:spLocks noGrp="1"/>
          </p:cNvSpPr>
          <p:nvPr>
            <p:ph idx="1"/>
          </p:nvPr>
        </p:nvSpPr>
        <p:spPr/>
        <p:txBody>
          <a:bodyPr/>
          <a:lstStyle/>
          <a:p>
            <a:pPr marL="0" indent="0">
              <a:buNone/>
            </a:pPr>
            <a:r>
              <a:rPr lang="en-US" u="sng" dirty="0"/>
              <a:t>What’s happening in your facility with COVID-19?</a:t>
            </a:r>
          </a:p>
          <a:p>
            <a:pPr marL="0" indent="0">
              <a:buNone/>
            </a:pPr>
            <a:r>
              <a:rPr lang="en-US" dirty="0"/>
              <a:t>No cases, not screening at all</a:t>
            </a:r>
          </a:p>
          <a:p>
            <a:pPr marL="0" indent="0">
              <a:buNone/>
            </a:pPr>
            <a:r>
              <a:rPr lang="en-US" dirty="0"/>
              <a:t>No cases, screening at all entrances</a:t>
            </a:r>
          </a:p>
          <a:p>
            <a:pPr marL="0" indent="0">
              <a:buNone/>
            </a:pPr>
            <a:r>
              <a:rPr lang="en-US" dirty="0"/>
              <a:t>Few cases, handling volume well</a:t>
            </a:r>
          </a:p>
          <a:p>
            <a:pPr marL="0" indent="0">
              <a:buNone/>
            </a:pPr>
            <a:r>
              <a:rPr lang="en-US" dirty="0"/>
              <a:t>Seeing increase in cases</a:t>
            </a:r>
          </a:p>
          <a:p>
            <a:pPr marL="0" indent="0">
              <a:buNone/>
            </a:pPr>
            <a:r>
              <a:rPr lang="en-US" dirty="0"/>
              <a:t>Increasing testing – more rapid turnaround</a:t>
            </a:r>
          </a:p>
          <a:p>
            <a:pPr marL="0" indent="0">
              <a:buNone/>
            </a:pPr>
            <a:r>
              <a:rPr lang="en-US" dirty="0"/>
              <a:t>Many cases, handling volume well</a:t>
            </a:r>
          </a:p>
          <a:p>
            <a:pPr marL="0" indent="0">
              <a:buNone/>
            </a:pPr>
            <a:r>
              <a:rPr lang="en-US" dirty="0"/>
              <a:t>Many cases, near breaking point</a:t>
            </a:r>
          </a:p>
          <a:p>
            <a:pPr marL="0" indent="0">
              <a:buNone/>
            </a:pPr>
            <a:r>
              <a:rPr lang="en-US" dirty="0"/>
              <a:t>Sent help fast!</a:t>
            </a:r>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08654128-D4BD-444A-83D7-6190185AA8F2}"/>
              </a:ext>
            </a:extLst>
          </p:cNvPr>
          <p:cNvSpPr>
            <a:spLocks noGrp="1"/>
          </p:cNvSpPr>
          <p:nvPr>
            <p:ph idx="16"/>
          </p:nvPr>
        </p:nvSpPr>
        <p:spPr/>
        <p:txBody>
          <a:bodyPr/>
          <a:lstStyle/>
          <a:p>
            <a:pPr marL="0" indent="0">
              <a:buNone/>
            </a:pPr>
            <a:endParaRPr lang="en-US" dirty="0"/>
          </a:p>
          <a:p>
            <a:pPr marL="0" indent="0">
              <a:buNone/>
            </a:pPr>
            <a:r>
              <a:rPr lang="en-US" dirty="0"/>
              <a:t>No          5%          </a:t>
            </a:r>
            <a:r>
              <a:rPr lang="en-US" dirty="0">
                <a:solidFill>
                  <a:srgbClr val="FF0000"/>
                </a:solidFill>
              </a:rPr>
              <a:t>8%         </a:t>
            </a:r>
            <a:r>
              <a:rPr lang="en-US" dirty="0"/>
              <a:t>2%          </a:t>
            </a:r>
            <a:r>
              <a:rPr lang="en-US" dirty="0">
                <a:solidFill>
                  <a:srgbClr val="C00000"/>
                </a:solidFill>
              </a:rPr>
              <a:t>7%       </a:t>
            </a:r>
            <a:r>
              <a:rPr lang="en-US" dirty="0"/>
              <a:t>2%</a:t>
            </a:r>
            <a:r>
              <a:rPr lang="en-US" dirty="0">
                <a:solidFill>
                  <a:srgbClr val="C00000"/>
                </a:solidFill>
              </a:rPr>
              <a:t>  </a:t>
            </a:r>
            <a:endParaRPr lang="en-US" dirty="0"/>
          </a:p>
          <a:p>
            <a:pPr marL="0" indent="0">
              <a:buNone/>
            </a:pPr>
            <a:r>
              <a:rPr lang="en-US" dirty="0"/>
              <a:t>W/</a:t>
            </a:r>
            <a:r>
              <a:rPr lang="en-US" dirty="0" err="1"/>
              <a:t>sc</a:t>
            </a:r>
            <a:r>
              <a:rPr lang="en-US" dirty="0"/>
              <a:t>      11%       </a:t>
            </a:r>
            <a:r>
              <a:rPr lang="en-US" dirty="0">
                <a:solidFill>
                  <a:srgbClr val="C00000"/>
                </a:solidFill>
              </a:rPr>
              <a:t>1</a:t>
            </a:r>
            <a:r>
              <a:rPr lang="en-US" dirty="0">
                <a:solidFill>
                  <a:srgbClr val="FF0000"/>
                </a:solidFill>
              </a:rPr>
              <a:t>1%      </a:t>
            </a:r>
            <a:r>
              <a:rPr lang="en-US" dirty="0"/>
              <a:t>24%                      3%</a:t>
            </a:r>
          </a:p>
          <a:p>
            <a:pPr marL="0" indent="0">
              <a:buNone/>
            </a:pPr>
            <a:r>
              <a:rPr lang="en-US" dirty="0"/>
              <a:t>Few        38%       </a:t>
            </a:r>
            <a:r>
              <a:rPr lang="en-US" dirty="0">
                <a:solidFill>
                  <a:srgbClr val="FF0000"/>
                </a:solidFill>
              </a:rPr>
              <a:t>30%      </a:t>
            </a:r>
            <a:r>
              <a:rPr lang="en-US" dirty="0"/>
              <a:t>40%       </a:t>
            </a:r>
            <a:r>
              <a:rPr lang="en-US" dirty="0">
                <a:solidFill>
                  <a:srgbClr val="C00000"/>
                </a:solidFill>
              </a:rPr>
              <a:t>38%     </a:t>
            </a:r>
            <a:r>
              <a:rPr lang="en-US" dirty="0"/>
              <a:t>18%</a:t>
            </a:r>
          </a:p>
          <a:p>
            <a:pPr marL="0" indent="0">
              <a:buNone/>
            </a:pPr>
            <a:r>
              <a:rPr lang="en-US" dirty="0"/>
              <a:t>See </a:t>
            </a:r>
            <a:r>
              <a:rPr lang="en-US" dirty="0" err="1"/>
              <a:t>inc</a:t>
            </a:r>
            <a:r>
              <a:rPr lang="en-US" dirty="0"/>
              <a:t>    19%     </a:t>
            </a:r>
            <a:r>
              <a:rPr lang="en-US" dirty="0">
                <a:solidFill>
                  <a:srgbClr val="FF0000"/>
                </a:solidFill>
              </a:rPr>
              <a:t>17%      </a:t>
            </a:r>
            <a:r>
              <a:rPr lang="en-US" dirty="0"/>
              <a:t>16%                    10%</a:t>
            </a:r>
          </a:p>
          <a:p>
            <a:pPr marL="0" indent="0">
              <a:buNone/>
            </a:pPr>
            <a:r>
              <a:rPr lang="en-US" dirty="0" err="1"/>
              <a:t>Incr</a:t>
            </a:r>
            <a:r>
              <a:rPr lang="en-US" dirty="0"/>
              <a:t> test    8%      </a:t>
            </a:r>
            <a:r>
              <a:rPr lang="en-US" dirty="0">
                <a:solidFill>
                  <a:srgbClr val="FF0000"/>
                </a:solidFill>
              </a:rPr>
              <a:t>11%       </a:t>
            </a:r>
            <a:r>
              <a:rPr lang="en-US" dirty="0"/>
              <a:t>6%         </a:t>
            </a:r>
            <a:r>
              <a:rPr lang="en-US" dirty="0">
                <a:solidFill>
                  <a:srgbClr val="C00000"/>
                </a:solidFill>
              </a:rPr>
              <a:t>13%      </a:t>
            </a:r>
            <a:r>
              <a:rPr lang="en-US" dirty="0"/>
              <a:t>8%</a:t>
            </a:r>
          </a:p>
          <a:p>
            <a:pPr marL="0" indent="0">
              <a:buNone/>
            </a:pPr>
            <a:r>
              <a:rPr lang="en-US" dirty="0"/>
              <a:t>Many/w  18%      </a:t>
            </a:r>
            <a:r>
              <a:rPr lang="en-US" dirty="0">
                <a:solidFill>
                  <a:srgbClr val="C00000"/>
                </a:solidFill>
              </a:rPr>
              <a:t>21%      </a:t>
            </a:r>
            <a:r>
              <a:rPr lang="en-US" dirty="0"/>
              <a:t>11%  </a:t>
            </a:r>
            <a:r>
              <a:rPr lang="en-US" dirty="0">
                <a:solidFill>
                  <a:srgbClr val="C00000"/>
                </a:solidFill>
              </a:rPr>
              <a:t>      38%    </a:t>
            </a:r>
            <a:r>
              <a:rPr lang="en-US" dirty="0"/>
              <a:t>54%</a:t>
            </a:r>
          </a:p>
          <a:p>
            <a:pPr marL="0" indent="0">
              <a:buNone/>
            </a:pPr>
            <a:r>
              <a:rPr lang="en-US" dirty="0"/>
              <a:t>Many/near 2%     </a:t>
            </a:r>
            <a:r>
              <a:rPr lang="en-US" dirty="0">
                <a:solidFill>
                  <a:srgbClr val="FF0000"/>
                </a:solidFill>
              </a:rPr>
              <a:t> 2%        </a:t>
            </a:r>
            <a:r>
              <a:rPr lang="en-US" dirty="0"/>
              <a:t>1%          </a:t>
            </a:r>
            <a:r>
              <a:rPr lang="en-US" dirty="0">
                <a:solidFill>
                  <a:srgbClr val="C00000"/>
                </a:solidFill>
              </a:rPr>
              <a:t>3%     </a:t>
            </a:r>
            <a:r>
              <a:rPr lang="en-US" dirty="0"/>
              <a:t>5%</a:t>
            </a:r>
          </a:p>
          <a:p>
            <a:pPr marL="0" indent="0">
              <a:buNone/>
            </a:pPr>
            <a:r>
              <a:rPr lang="en-US" dirty="0"/>
              <a:t>Sent help    0%      </a:t>
            </a:r>
            <a:r>
              <a:rPr lang="en-US" dirty="0">
                <a:solidFill>
                  <a:srgbClr val="C00000"/>
                </a:solidFill>
              </a:rPr>
              <a:t>0%         </a:t>
            </a:r>
            <a:r>
              <a:rPr lang="en-US" dirty="0"/>
              <a:t>0%                   0%</a:t>
            </a:r>
          </a:p>
          <a:p>
            <a:pPr marL="0" indent="0">
              <a:buNone/>
            </a:pPr>
            <a:endParaRPr lang="en-US" dirty="0"/>
          </a:p>
        </p:txBody>
      </p:sp>
      <p:sp>
        <p:nvSpPr>
          <p:cNvPr id="6" name="Title 5">
            <a:extLst>
              <a:ext uri="{FF2B5EF4-FFF2-40B4-BE49-F238E27FC236}">
                <a16:creationId xmlns:a16="http://schemas.microsoft.com/office/drawing/2014/main" id="{CD6C28C9-2B4A-43EA-9B02-AA7A420D6CE3}"/>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2245493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CF3E-72B7-404D-A843-642AA1B6363C}"/>
              </a:ext>
            </a:extLst>
          </p:cNvPr>
          <p:cNvSpPr>
            <a:spLocks noGrp="1"/>
          </p:cNvSpPr>
          <p:nvPr>
            <p:ph type="title"/>
          </p:nvPr>
        </p:nvSpPr>
        <p:spPr>
          <a:xfrm>
            <a:off x="740780" y="286604"/>
            <a:ext cx="10414900" cy="755118"/>
          </a:xfrm>
        </p:spPr>
        <p:txBody>
          <a:bodyPr>
            <a:normAutofit/>
          </a:bodyPr>
          <a:lstStyle/>
          <a:p>
            <a:r>
              <a:rPr lang="en-US" sz="4000" dirty="0"/>
              <a:t>Claim Submission Alerts</a:t>
            </a:r>
          </a:p>
        </p:txBody>
      </p:sp>
      <p:sp>
        <p:nvSpPr>
          <p:cNvPr id="3" name="Content Placeholder 2">
            <a:extLst>
              <a:ext uri="{FF2B5EF4-FFF2-40B4-BE49-F238E27FC236}">
                <a16:creationId xmlns:a16="http://schemas.microsoft.com/office/drawing/2014/main" id="{6A502F0C-978A-468D-BB29-3F987D6E8DC5}"/>
              </a:ext>
            </a:extLst>
          </p:cNvPr>
          <p:cNvSpPr>
            <a:spLocks noGrp="1"/>
          </p:cNvSpPr>
          <p:nvPr>
            <p:ph idx="1"/>
          </p:nvPr>
        </p:nvSpPr>
        <p:spPr>
          <a:xfrm>
            <a:off x="1097280" y="1781174"/>
            <a:ext cx="9037320" cy="4619625"/>
          </a:xfrm>
        </p:spPr>
        <p:txBody>
          <a:bodyPr/>
          <a:lstStyle/>
          <a:p>
            <a:r>
              <a:rPr lang="en-US" sz="2400" u="sng" dirty="0"/>
              <a:t>Prior authorization waived</a:t>
            </a:r>
            <a:r>
              <a:rPr lang="en-US" sz="2400" dirty="0"/>
              <a:t>.  Payer specific for non-Traditional Medicare.  ASK and log in all replies, payer specific. </a:t>
            </a:r>
            <a:r>
              <a:rPr lang="en-US" sz="2400" dirty="0">
                <a:solidFill>
                  <a:srgbClr val="C00000"/>
                </a:solidFill>
              </a:rPr>
              <a:t>“Only in high demand areas?” (EX:Cigna/DE)    Watch for new ‘guidelines’…</a:t>
            </a:r>
          </a:p>
          <a:p>
            <a:r>
              <a:rPr lang="en-US" sz="2400" u="sng" dirty="0"/>
              <a:t>Utilization management waived </a:t>
            </a:r>
            <a:r>
              <a:rPr lang="en-US" sz="2400" dirty="0"/>
              <a:t>…ONLY if the hospital needs to/CMS guidance.   WOW!  Document well why these type of ‘waivers’ were used.  EX) The 2 MN rule still applies/Traditional Medicare. But no CC 44 required.   But does that mean the commercial/MA plans will accept the facilities ‘definition’ of inpt?  Medically necessary …means today?  </a:t>
            </a:r>
          </a:p>
          <a:p>
            <a:r>
              <a:rPr lang="en-US" sz="2400" u="sng" dirty="0"/>
              <a:t>Telehealth</a:t>
            </a:r>
            <a:r>
              <a:rPr lang="en-US" sz="2400" dirty="0"/>
              <a:t>.  Possible rejections due to new CPT code, E&amp;M codes, etc.  Are all payers accepting CMS’s guidelines?  New codes/phone only?</a:t>
            </a:r>
          </a:p>
          <a:p>
            <a:r>
              <a:rPr lang="en-US" sz="2400" dirty="0">
                <a:solidFill>
                  <a:srgbClr val="FF0000"/>
                </a:solidFill>
              </a:rPr>
              <a:t>(PS:  Who will decide, payer specific:  MD face to face vs telehealth? New prior authorization process?)  </a:t>
            </a:r>
          </a:p>
        </p:txBody>
      </p:sp>
      <p:sp>
        <p:nvSpPr>
          <p:cNvPr id="6" name="Slide Number Placeholder 5">
            <a:extLst>
              <a:ext uri="{FF2B5EF4-FFF2-40B4-BE49-F238E27FC236}">
                <a16:creationId xmlns:a16="http://schemas.microsoft.com/office/drawing/2014/main" id="{548ECB2B-9D22-4C15-8F03-7832EB863BEE}"/>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60</a:t>
            </a:fld>
            <a:endParaRPr lang="en-US" altLang="en-US" dirty="0">
              <a:solidFill>
                <a:srgbClr val="003366"/>
              </a:solidFill>
              <a:latin typeface="Tahoma"/>
            </a:endParaRPr>
          </a:p>
        </p:txBody>
      </p:sp>
    </p:spTree>
    <p:extLst>
      <p:ext uri="{BB962C8B-B14F-4D97-AF65-F5344CB8AC3E}">
        <p14:creationId xmlns:p14="http://schemas.microsoft.com/office/powerpoint/2010/main" val="132217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A7FC-DB7B-464C-8280-B42DB9B0A6D1}"/>
              </a:ext>
            </a:extLst>
          </p:cNvPr>
          <p:cNvSpPr>
            <a:spLocks noGrp="1"/>
          </p:cNvSpPr>
          <p:nvPr>
            <p:ph type="title"/>
          </p:nvPr>
        </p:nvSpPr>
        <p:spPr>
          <a:xfrm>
            <a:off x="763929" y="286603"/>
            <a:ext cx="10590836" cy="1450757"/>
          </a:xfrm>
        </p:spPr>
        <p:txBody>
          <a:bodyPr>
            <a:normAutofit/>
          </a:bodyPr>
          <a:lstStyle/>
          <a:p>
            <a:r>
              <a:rPr lang="en-US" sz="4000" dirty="0"/>
              <a:t>Payers accepting new Telehealth Codes  </a:t>
            </a:r>
            <a:br>
              <a:rPr lang="en-US" sz="3600" dirty="0"/>
            </a:br>
            <a:r>
              <a:rPr lang="en-US" sz="2400" dirty="0">
                <a:solidFill>
                  <a:srgbClr val="FF0000"/>
                </a:solidFill>
              </a:rPr>
              <a:t>“</a:t>
            </a:r>
            <a:r>
              <a:rPr lang="en-US" sz="2400" i="1" dirty="0">
                <a:solidFill>
                  <a:srgbClr val="FF0000"/>
                </a:solidFill>
              </a:rPr>
              <a:t>22%  healthcare provided by phone; 13% by video too.” </a:t>
            </a:r>
            <a:r>
              <a:rPr lang="en-US" sz="1800" i="1" dirty="0" err="1">
                <a:solidFill>
                  <a:srgbClr val="FF0000"/>
                </a:solidFill>
              </a:rPr>
              <a:t>Axios</a:t>
            </a:r>
            <a:r>
              <a:rPr lang="en-US" sz="1800" i="1" dirty="0">
                <a:solidFill>
                  <a:srgbClr val="FF0000"/>
                </a:solidFill>
              </a:rPr>
              <a:t> Ipsos Index 4-20-20 </a:t>
            </a:r>
            <a:br>
              <a:rPr lang="en-US" sz="2400" i="1" dirty="0">
                <a:solidFill>
                  <a:srgbClr val="FF0000"/>
                </a:solidFill>
              </a:rPr>
            </a:br>
            <a:r>
              <a:rPr lang="en-US" sz="1800" i="1" dirty="0">
                <a:solidFill>
                  <a:srgbClr val="FF0000"/>
                </a:solidFill>
              </a:rPr>
              <a:t>*Each payer establishes their own guidelines…100s*          88% of new users would use telehealth again. PwC survey.</a:t>
            </a:r>
            <a:endParaRPr lang="en-US" sz="2800" i="1" dirty="0">
              <a:solidFill>
                <a:srgbClr val="FF0000"/>
              </a:solidFill>
            </a:endParaRPr>
          </a:p>
        </p:txBody>
      </p:sp>
      <p:sp>
        <p:nvSpPr>
          <p:cNvPr id="3" name="Content Placeholder 2">
            <a:extLst>
              <a:ext uri="{FF2B5EF4-FFF2-40B4-BE49-F238E27FC236}">
                <a16:creationId xmlns:a16="http://schemas.microsoft.com/office/drawing/2014/main" id="{486B067D-8C04-4833-BD91-B763D6FC13BB}"/>
              </a:ext>
            </a:extLst>
          </p:cNvPr>
          <p:cNvSpPr>
            <a:spLocks noGrp="1"/>
          </p:cNvSpPr>
          <p:nvPr>
            <p:ph idx="1"/>
          </p:nvPr>
        </p:nvSpPr>
        <p:spPr>
          <a:xfrm>
            <a:off x="1097280" y="1845734"/>
            <a:ext cx="10058400" cy="4412826"/>
          </a:xfrm>
        </p:spPr>
        <p:txBody>
          <a:bodyPr>
            <a:normAutofit fontScale="77500" lnSpcReduction="20000"/>
          </a:bodyPr>
          <a:lstStyle/>
          <a:p>
            <a:r>
              <a:rPr lang="en-US" sz="2400" u="sng" dirty="0"/>
              <a:t>Aetna</a:t>
            </a:r>
            <a:r>
              <a:rPr lang="en-US" sz="2400" dirty="0"/>
              <a:t> waived cost sharing thru June 4 on 27 covered telehealth visits for </a:t>
            </a:r>
            <a:r>
              <a:rPr lang="en-US" sz="2400" u="sng" dirty="0"/>
              <a:t>in-network</a:t>
            </a:r>
            <a:r>
              <a:rPr lang="en-US" sz="2400" dirty="0"/>
              <a:t> providers thru Teledoc.  27 covered visits and their codes.</a:t>
            </a:r>
          </a:p>
          <a:p>
            <a:r>
              <a:rPr lang="en-US" sz="2400" u="sng" dirty="0"/>
              <a:t>Cigna</a:t>
            </a:r>
            <a:r>
              <a:rPr lang="en-US" sz="2400" dirty="0"/>
              <a:t> will allow to bill </a:t>
            </a:r>
            <a:r>
              <a:rPr lang="en-US" sz="2400" u="sng" dirty="0"/>
              <a:t>standard in-person visits </a:t>
            </a:r>
            <a:r>
              <a:rPr lang="en-US" sz="2400" dirty="0"/>
              <a:t>for all telehealth visits thru May 31</a:t>
            </a:r>
            <a:r>
              <a:rPr lang="en-US" sz="2400" baseline="30000" dirty="0"/>
              <a:t>st</a:t>
            </a:r>
            <a:r>
              <a:rPr lang="en-US" sz="2400" dirty="0"/>
              <a:t>.  28 covered </a:t>
            </a:r>
          </a:p>
          <a:p>
            <a:r>
              <a:rPr lang="en-US" sz="2400" u="sng" dirty="0"/>
              <a:t>United Healthcare </a:t>
            </a:r>
            <a:r>
              <a:rPr lang="en-US" sz="2400" dirty="0"/>
              <a:t>will reimburse claims for telehealth services for services dates from March 18 thru June 18</a:t>
            </a:r>
            <a:r>
              <a:rPr lang="en-US" sz="2400" baseline="30000" dirty="0"/>
              <a:t>th</a:t>
            </a:r>
            <a:r>
              <a:rPr lang="en-US" sz="2400" dirty="0"/>
              <a:t>.  48 covered</a:t>
            </a:r>
          </a:p>
          <a:p>
            <a:r>
              <a:rPr lang="en-US" sz="2400" u="sng" dirty="0"/>
              <a:t>Humana</a:t>
            </a:r>
            <a:r>
              <a:rPr lang="en-US" sz="2400" dirty="0"/>
              <a:t> will reimburse services delivered via telehealth thru the duration of the PHE.  150+ covered.  </a:t>
            </a:r>
          </a:p>
          <a:p>
            <a:r>
              <a:rPr lang="en-US" sz="2400" u="sng" dirty="0"/>
              <a:t>BCBs of TN:</a:t>
            </a:r>
            <a:r>
              <a:rPr lang="en-US" sz="2400" dirty="0"/>
              <a:t>  has covered telehealth/no cost until 6-30.  Then will continue to cover virtual services for in-network services with a cost sharing component.  (PT/OT/ST, MD, behavior health) 5-14-20    (36 indept BCBS plans national + Federal BC)</a:t>
            </a:r>
          </a:p>
          <a:p>
            <a:r>
              <a:rPr lang="en-US" sz="2400" u="sng" dirty="0"/>
              <a:t>Tricare for Life</a:t>
            </a:r>
            <a:r>
              <a:rPr lang="en-US" sz="2400" dirty="0"/>
              <a:t>:  Telehealth services don’t include audio-only conferencing, phone calls or texting.  Provider liability.  (3-24-20)  UPDATE:  5-19   Will now cover audio only, no OOP </a:t>
            </a:r>
            <a:r>
              <a:rPr lang="en-US" sz="2400"/>
              <a:t>for telehealth.</a:t>
            </a:r>
            <a:endParaRPr lang="en-US" sz="2400" dirty="0"/>
          </a:p>
          <a:p>
            <a:r>
              <a:rPr lang="en-US" sz="2400" u="sng" dirty="0" err="1"/>
              <a:t>Premera</a:t>
            </a:r>
            <a:r>
              <a:rPr lang="en-US" sz="2400" u="sng" dirty="0"/>
              <a:t> BC/</a:t>
            </a:r>
            <a:r>
              <a:rPr lang="en-US" sz="2400" u="sng" dirty="0" err="1"/>
              <a:t>Premera</a:t>
            </a:r>
            <a:r>
              <a:rPr lang="en-US" sz="2400" u="sng" dirty="0"/>
              <a:t> Now</a:t>
            </a:r>
            <a:r>
              <a:rPr lang="en-US" sz="2400" dirty="0"/>
              <a:t> – offers access to virtual providers at any time with $0 copayment for Washington state employees.  Start of the visit, an automated asst gathers info on the </a:t>
            </a:r>
            <a:r>
              <a:rPr lang="en-US" sz="2400" dirty="0" err="1"/>
              <a:t>pt’s</a:t>
            </a:r>
            <a:r>
              <a:rPr lang="en-US" sz="2400" dirty="0"/>
              <a:t> symptoms and collects photos, if needed.  A physician then reviews the case and provides dx and treatment over in-app text messaging.  (5-20-20)</a:t>
            </a:r>
          </a:p>
        </p:txBody>
      </p:sp>
      <p:sp>
        <p:nvSpPr>
          <p:cNvPr id="6" name="Slide Number Placeholder 5">
            <a:extLst>
              <a:ext uri="{FF2B5EF4-FFF2-40B4-BE49-F238E27FC236}">
                <a16:creationId xmlns:a16="http://schemas.microsoft.com/office/drawing/2014/main" id="{2009FBC8-2937-4A33-B452-ED7FDE95168C}"/>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61</a:t>
            </a:fld>
            <a:endParaRPr lang="en-US" altLang="en-US" dirty="0">
              <a:solidFill>
                <a:srgbClr val="003366"/>
              </a:solidFill>
              <a:latin typeface="Tahoma"/>
            </a:endParaRPr>
          </a:p>
        </p:txBody>
      </p:sp>
    </p:spTree>
    <p:extLst>
      <p:ext uri="{BB962C8B-B14F-4D97-AF65-F5344CB8AC3E}">
        <p14:creationId xmlns:p14="http://schemas.microsoft.com/office/powerpoint/2010/main" val="371935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0EFF-BF6B-4FBB-BC59-25DB4E30E376}"/>
              </a:ext>
            </a:extLst>
          </p:cNvPr>
          <p:cNvSpPr>
            <a:spLocks noGrp="1"/>
          </p:cNvSpPr>
          <p:nvPr>
            <p:ph type="title"/>
          </p:nvPr>
        </p:nvSpPr>
        <p:spPr>
          <a:xfrm>
            <a:off x="447471" y="286603"/>
            <a:ext cx="10972799" cy="1450757"/>
          </a:xfrm>
        </p:spPr>
        <p:txBody>
          <a:bodyPr>
            <a:normAutofit fontScale="90000"/>
          </a:bodyPr>
          <a:lstStyle/>
          <a:p>
            <a:r>
              <a:rPr lang="en-US" sz="3600" dirty="0"/>
              <a:t>CARES ACT Relief Fund:</a:t>
            </a:r>
            <a:br>
              <a:rPr lang="en-US" sz="3600" dirty="0"/>
            </a:br>
            <a:r>
              <a:rPr lang="en-US" sz="3600" dirty="0">
                <a:solidFill>
                  <a:srgbClr val="FF0000"/>
                </a:solidFill>
              </a:rPr>
              <a:t>HHS Language Points to Ban on Surprise Billing During Pandemic  </a:t>
            </a:r>
            <a:br>
              <a:rPr lang="en-US" sz="3600" dirty="0"/>
            </a:br>
            <a:r>
              <a:rPr lang="en-US" sz="3600" dirty="0"/>
              <a:t>4-21-20</a:t>
            </a:r>
          </a:p>
        </p:txBody>
      </p:sp>
      <p:sp>
        <p:nvSpPr>
          <p:cNvPr id="3" name="Content Placeholder 2">
            <a:extLst>
              <a:ext uri="{FF2B5EF4-FFF2-40B4-BE49-F238E27FC236}">
                <a16:creationId xmlns:a16="http://schemas.microsoft.com/office/drawing/2014/main" id="{B3742E22-28BD-4DFA-8A04-BA754427B68E}"/>
              </a:ext>
            </a:extLst>
          </p:cNvPr>
          <p:cNvSpPr>
            <a:spLocks noGrp="1"/>
          </p:cNvSpPr>
          <p:nvPr>
            <p:ph idx="1"/>
          </p:nvPr>
        </p:nvSpPr>
        <p:spPr>
          <a:xfrm>
            <a:off x="447472" y="1845734"/>
            <a:ext cx="10972800" cy="4107594"/>
          </a:xfrm>
        </p:spPr>
        <p:txBody>
          <a:bodyPr>
            <a:normAutofit lnSpcReduction="10000"/>
          </a:bodyPr>
          <a:lstStyle/>
          <a:p>
            <a:r>
              <a:rPr lang="en-US" dirty="0"/>
              <a:t>Fed officials said if hospitals and other providers take emergency funds, they will be barred from sending balance bills to COVID-19 patients. However, the broad terms HHS uses to describe has some interpreting as a ban on surprise billing.</a:t>
            </a:r>
          </a:p>
          <a:p>
            <a:pPr marL="0">
              <a:lnSpc>
                <a:spcPct val="130000"/>
              </a:lnSpc>
              <a:spcBef>
                <a:spcPts val="0"/>
              </a:spcBef>
              <a:spcAft>
                <a:spcPts val="1560"/>
              </a:spcAft>
            </a:pPr>
            <a:r>
              <a:rPr lang="en-US" dirty="0"/>
              <a:t>“HHS broadly views every pt as a possible case of COVID-19.”  When hospitals received the first wave of funding, they had to sign a form saying that “</a:t>
            </a:r>
            <a:r>
              <a:rPr lang="en-US" b="1" dirty="0"/>
              <a:t>for all care for a possible or actual case of COVID-19—the provider wouldn’t charge more out of pocket if the patient’s insurance plan was out of network, a practice known as surprise billing.” </a:t>
            </a:r>
            <a:r>
              <a:rPr lang="en-US" dirty="0">
                <a:solidFill>
                  <a:srgbClr val="3DA3A3"/>
                </a:solidFill>
                <a:effectLst/>
                <a:latin typeface="Trebuchet MS" panose="020B0603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www.cms.gov/files/document/summary-covid-19-emergency-declaration-waivers.pdf</a:t>
            </a:r>
            <a:r>
              <a:rPr lang="en-US" dirty="0">
                <a:solidFill>
                  <a:srgbClr val="3DA3A3"/>
                </a:solidFill>
                <a:effectLst/>
                <a:latin typeface="Calibri" panose="020F0502020204030204" pitchFamily="34" charset="0"/>
                <a:ea typeface="Calibri" panose="020F0502020204030204" pitchFamily="34" charset="0"/>
              </a:rPr>
              <a:t>.  </a:t>
            </a:r>
            <a:r>
              <a:rPr lang="en-US" sz="1800" dirty="0"/>
              <a:t>Such a step would represent a huge change for the industry as Congress to this point has been unable to come together on a nationwide solution to balance billing. (Becker/Kaiser Health)</a:t>
            </a:r>
          </a:p>
          <a:p>
            <a:r>
              <a:rPr lang="en-US" sz="2800" dirty="0">
                <a:solidFill>
                  <a:srgbClr val="FF0000"/>
                </a:solidFill>
              </a:rPr>
              <a:t>WOW!  ARE PAYERS ENFORCING OUT OF NETWORK PENALITIES??  Provider paying in-network rate during PHE?</a:t>
            </a:r>
          </a:p>
        </p:txBody>
      </p:sp>
      <p:sp>
        <p:nvSpPr>
          <p:cNvPr id="4" name="Slide Number Placeholder 3">
            <a:extLst>
              <a:ext uri="{FF2B5EF4-FFF2-40B4-BE49-F238E27FC236}">
                <a16:creationId xmlns:a16="http://schemas.microsoft.com/office/drawing/2014/main" id="{FE1CD46B-2FD0-4CF1-B326-FBE41FF0E50B}"/>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62</a:t>
            </a:fld>
            <a:endParaRPr lang="en-US" altLang="en-US" dirty="0">
              <a:solidFill>
                <a:srgbClr val="003366"/>
              </a:solidFill>
              <a:latin typeface="Tahoma"/>
            </a:endParaRPr>
          </a:p>
        </p:txBody>
      </p:sp>
    </p:spTree>
    <p:extLst>
      <p:ext uri="{BB962C8B-B14F-4D97-AF65-F5344CB8AC3E}">
        <p14:creationId xmlns:p14="http://schemas.microsoft.com/office/powerpoint/2010/main" val="409027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23BC-A476-4A8D-B7F2-DE4BE29B334E}"/>
              </a:ext>
            </a:extLst>
          </p:cNvPr>
          <p:cNvSpPr>
            <a:spLocks noGrp="1"/>
          </p:cNvSpPr>
          <p:nvPr>
            <p:ph type="title"/>
          </p:nvPr>
        </p:nvSpPr>
        <p:spPr>
          <a:xfrm>
            <a:off x="625033" y="286603"/>
            <a:ext cx="10530647" cy="702303"/>
          </a:xfrm>
        </p:spPr>
        <p:txBody>
          <a:bodyPr>
            <a:normAutofit/>
          </a:bodyPr>
          <a:lstStyle/>
          <a:p>
            <a:r>
              <a:rPr lang="en-US" sz="4000" dirty="0"/>
              <a:t>CARES/Provider Relief Fund on Uninsured</a:t>
            </a:r>
          </a:p>
        </p:txBody>
      </p:sp>
      <p:sp>
        <p:nvSpPr>
          <p:cNvPr id="3" name="Content Placeholder 2">
            <a:extLst>
              <a:ext uri="{FF2B5EF4-FFF2-40B4-BE49-F238E27FC236}">
                <a16:creationId xmlns:a16="http://schemas.microsoft.com/office/drawing/2014/main" id="{5D74C1C5-961A-49A5-9D01-9A723EBE7950}"/>
              </a:ext>
            </a:extLst>
          </p:cNvPr>
          <p:cNvSpPr>
            <a:spLocks noGrp="1"/>
          </p:cNvSpPr>
          <p:nvPr>
            <p:ph idx="1"/>
          </p:nvPr>
        </p:nvSpPr>
        <p:spPr/>
        <p:txBody>
          <a:bodyPr>
            <a:normAutofit/>
          </a:bodyPr>
          <a:lstStyle/>
          <a:p>
            <a:r>
              <a:rPr kumimoji="0" lang="en-US" sz="2400" kern="1200" dirty="0">
                <a:solidFill>
                  <a:srgbClr val="2D2D29"/>
                </a:solidFill>
                <a:effectLst/>
                <a:latin typeface="Trebuchet MS" panose="020B0603020202020204" pitchFamily="34" charset="0"/>
                <a:ea typeface="Calibri" panose="020F0502020204030204" pitchFamily="34" charset="0"/>
                <a:cs typeface="Calibri" panose="020F0502020204030204" pitchFamily="34" charset="0"/>
              </a:rPr>
              <a:t>Providers who conducted COVID testing or provided treatment for uninsured individuals on or after Feb 4, 2020, can electronically request claims and generally be paid at the Medicare rate, </a:t>
            </a:r>
            <a:r>
              <a:rPr kumimoji="0" lang="en-US" sz="2400" kern="1200" dirty="0">
                <a:solidFill>
                  <a:srgbClr val="FF0000"/>
                </a:solidFill>
                <a:effectLst/>
                <a:latin typeface="Trebuchet MS" panose="020B0603020202020204" pitchFamily="34" charset="0"/>
                <a:ea typeface="Calibri" panose="020F0502020204030204" pitchFamily="34" charset="0"/>
                <a:cs typeface="Calibri" panose="020F0502020204030204" pitchFamily="34" charset="0"/>
              </a:rPr>
              <a:t>SUBJECT TO AVAILABLE FUNDING</a:t>
            </a:r>
            <a:r>
              <a:rPr kumimoji="0" lang="en-US" sz="2400" kern="1200" dirty="0">
                <a:solidFill>
                  <a:srgbClr val="2D2D29"/>
                </a:solidFill>
                <a:effectLst/>
                <a:latin typeface="Trebuchet MS" panose="020B0603020202020204" pitchFamily="34" charset="0"/>
                <a:ea typeface="Calibri" panose="020F0502020204030204" pitchFamily="34" charset="0"/>
                <a:cs typeface="Calibri" panose="020F0502020204030204" pitchFamily="34" charset="0"/>
              </a:rPr>
              <a:t>. WOW! </a:t>
            </a:r>
          </a:p>
          <a:p>
            <a:r>
              <a:rPr kumimoji="0" lang="en-US" sz="2400" kern="1200" dirty="0">
                <a:solidFill>
                  <a:srgbClr val="2D2D29"/>
                </a:solidFill>
                <a:effectLst/>
                <a:latin typeface="Trebuchet MS" panose="020B0603020202020204" pitchFamily="34" charset="0"/>
                <a:ea typeface="Calibri" panose="020F0502020204030204" pitchFamily="34" charset="0"/>
                <a:cs typeface="Calibri" panose="020F0502020204030204" pitchFamily="34" charset="0"/>
              </a:rPr>
              <a:t>There are detailed steps so do this NOW. </a:t>
            </a:r>
            <a:r>
              <a:rPr kumimoji="0" lang="en-US" u="sng" kern="1200" dirty="0">
                <a:solidFill>
                  <a:srgbClr val="2D2D29"/>
                </a:solidFill>
                <a:effectLst/>
                <a:latin typeface="Trebuchet MS" panose="020B060302020202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https://coviduninsuredclaim.linkhealth.com/</a:t>
            </a:r>
            <a:r>
              <a:rPr kumimoji="0" lang="en-US" kern="1200" dirty="0">
                <a:solidFill>
                  <a:srgbClr val="2D2D29"/>
                </a:solidFill>
                <a:effectLst/>
                <a:latin typeface="Trebuchet MS" panose="020B0603020202020204" pitchFamily="34" charset="0"/>
                <a:ea typeface="Calibri" panose="020F0502020204030204" pitchFamily="34" charset="0"/>
                <a:cs typeface="Calibri" panose="020F0502020204030204" pitchFamily="34" charset="0"/>
              </a:rPr>
              <a:t> </a:t>
            </a:r>
            <a:r>
              <a:rPr kumimoji="0" lang="en-US" sz="2400" kern="1200" dirty="0">
                <a:solidFill>
                  <a:srgbClr val="2D2D29"/>
                </a:solidFill>
                <a:effectLst/>
                <a:latin typeface="Trebuchet MS" panose="020B0603020202020204" pitchFamily="34" charset="0"/>
                <a:ea typeface="Calibri" panose="020F0502020204030204" pitchFamily="34" charset="0"/>
                <a:cs typeface="Calibri" panose="020F0502020204030204" pitchFamily="34" charset="0"/>
              </a:rPr>
              <a:t>United Healthcare is administering the portal.  (Think Optum/owned by United.) </a:t>
            </a:r>
            <a:endParaRPr lang="en-US" sz="2400" dirty="0"/>
          </a:p>
        </p:txBody>
      </p:sp>
      <p:sp>
        <p:nvSpPr>
          <p:cNvPr id="4" name="Slide Number Placeholder 3">
            <a:extLst>
              <a:ext uri="{FF2B5EF4-FFF2-40B4-BE49-F238E27FC236}">
                <a16:creationId xmlns:a16="http://schemas.microsoft.com/office/drawing/2014/main" id="{68C158A7-B07E-47F1-B8F2-A3615DECE5D3}"/>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63</a:t>
            </a:fld>
            <a:endParaRPr lang="en-US" altLang="en-US" dirty="0">
              <a:solidFill>
                <a:srgbClr val="003366"/>
              </a:solidFill>
              <a:latin typeface="Tahoma"/>
            </a:endParaRPr>
          </a:p>
        </p:txBody>
      </p:sp>
    </p:spTree>
    <p:extLst>
      <p:ext uri="{BB962C8B-B14F-4D97-AF65-F5344CB8AC3E}">
        <p14:creationId xmlns:p14="http://schemas.microsoft.com/office/powerpoint/2010/main" val="10050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943F-ED9D-4A52-856A-78F6089AFA21}"/>
              </a:ext>
            </a:extLst>
          </p:cNvPr>
          <p:cNvSpPr>
            <a:spLocks noGrp="1"/>
          </p:cNvSpPr>
          <p:nvPr>
            <p:ph type="title"/>
          </p:nvPr>
        </p:nvSpPr>
        <p:spPr>
          <a:xfrm>
            <a:off x="437745" y="286603"/>
            <a:ext cx="10717935" cy="598615"/>
          </a:xfrm>
        </p:spPr>
        <p:txBody>
          <a:bodyPr>
            <a:normAutofit fontScale="90000"/>
          </a:bodyPr>
          <a:lstStyle/>
          <a:p>
            <a:r>
              <a:rPr lang="en-US" sz="4000" dirty="0"/>
              <a:t>Crazy Coding For Payment under HRSA/Uninsured</a:t>
            </a:r>
          </a:p>
        </p:txBody>
      </p:sp>
      <p:sp>
        <p:nvSpPr>
          <p:cNvPr id="3" name="Content Placeholder 2">
            <a:extLst>
              <a:ext uri="{FF2B5EF4-FFF2-40B4-BE49-F238E27FC236}">
                <a16:creationId xmlns:a16="http://schemas.microsoft.com/office/drawing/2014/main" id="{A41FA23E-A422-4781-87CF-4BAD3A9C78FF}"/>
              </a:ext>
            </a:extLst>
          </p:cNvPr>
          <p:cNvSpPr>
            <a:spLocks noGrp="1"/>
          </p:cNvSpPr>
          <p:nvPr>
            <p:ph idx="1"/>
          </p:nvPr>
        </p:nvSpPr>
        <p:spPr>
          <a:xfrm>
            <a:off x="437745" y="1845733"/>
            <a:ext cx="11128442" cy="4127049"/>
          </a:xfrm>
        </p:spPr>
        <p:txBody>
          <a:bodyPr>
            <a:normAutofit fontScale="92500"/>
          </a:bodyPr>
          <a:lstStyle/>
          <a:p>
            <a:r>
              <a:rPr lang="en-US" sz="2400" b="1" dirty="0"/>
              <a:t>CMS states that COVID-19 Dx must be in the primary position…for payment.  (FAQ under HRSA)</a:t>
            </a:r>
          </a:p>
          <a:p>
            <a:r>
              <a:rPr lang="en-US" sz="2400" b="1" dirty="0"/>
              <a:t>Period… regardless of coding clinic rules.</a:t>
            </a:r>
          </a:p>
          <a:p>
            <a:r>
              <a:rPr lang="en-US" sz="2400" dirty="0"/>
              <a:t>It is uncommon to do a coding review of uninsured accounts – now is the time to start.</a:t>
            </a:r>
          </a:p>
          <a:p>
            <a:r>
              <a:rPr lang="en-US" sz="2400" dirty="0"/>
              <a:t>The new ICD-10 codes must be in the primary/1</a:t>
            </a:r>
            <a:r>
              <a:rPr lang="en-US" sz="2400" baseline="30000" dirty="0"/>
              <a:t>st</a:t>
            </a:r>
            <a:r>
              <a:rPr lang="en-US" sz="2400" dirty="0"/>
              <a:t> position on the claims.</a:t>
            </a:r>
          </a:p>
          <a:p>
            <a:r>
              <a:rPr lang="en-US" sz="2400" u="sng" dirty="0"/>
              <a:t>Run a report prior to submitting any claims. Does sequencing need to be re-evaluated?</a:t>
            </a:r>
          </a:p>
          <a:p>
            <a:r>
              <a:rPr lang="en-US" sz="2400" dirty="0"/>
              <a:t>Document well why decisions were made as post-PHE audits are likely.  </a:t>
            </a:r>
          </a:p>
          <a:p>
            <a:r>
              <a:rPr lang="en-US" sz="2400" dirty="0"/>
              <a:t>Other payers –if the pt becomes eligible for ACA Special Enrollment/insurance or Medicaid -send refund.</a:t>
            </a:r>
          </a:p>
          <a:p>
            <a:r>
              <a:rPr lang="en-US" sz="2400" dirty="0"/>
              <a:t>Partner with all providers to share status if it changes.</a:t>
            </a:r>
          </a:p>
        </p:txBody>
      </p:sp>
      <p:sp>
        <p:nvSpPr>
          <p:cNvPr id="4" name="Slide Number Placeholder 3">
            <a:extLst>
              <a:ext uri="{FF2B5EF4-FFF2-40B4-BE49-F238E27FC236}">
                <a16:creationId xmlns:a16="http://schemas.microsoft.com/office/drawing/2014/main" id="{4018751D-5A71-43A6-93DE-E22D18523147}"/>
              </a:ext>
            </a:extLst>
          </p:cNvPr>
          <p:cNvSpPr>
            <a:spLocks noGrp="1"/>
          </p:cNvSpPr>
          <p:nvPr>
            <p:ph type="sldNum" sz="quarter" idx="12"/>
          </p:nvPr>
        </p:nvSpPr>
        <p:spPr/>
        <p:txBody>
          <a:bodyPr/>
          <a:lstStyle/>
          <a:p>
            <a:pPr>
              <a:defRPr/>
            </a:pPr>
            <a:fld id="{976938AA-A2B7-4146-9CB7-3985EAC433C5}" type="slidenum">
              <a:rPr lang="en-US" altLang="en-US" smtClean="0"/>
              <a:pPr>
                <a:defRPr/>
              </a:pPr>
              <a:t>64</a:t>
            </a:fld>
            <a:endParaRPr lang="en-US" altLang="en-US" dirty="0"/>
          </a:p>
        </p:txBody>
      </p:sp>
    </p:spTree>
    <p:extLst>
      <p:ext uri="{BB962C8B-B14F-4D97-AF65-F5344CB8AC3E}">
        <p14:creationId xmlns:p14="http://schemas.microsoft.com/office/powerpoint/2010/main" val="81534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F81D-F0BB-4B6E-B2A0-17E25E7E19E4}"/>
              </a:ext>
            </a:extLst>
          </p:cNvPr>
          <p:cNvSpPr>
            <a:spLocks noGrp="1"/>
          </p:cNvSpPr>
          <p:nvPr>
            <p:ph type="title"/>
          </p:nvPr>
        </p:nvSpPr>
        <p:spPr>
          <a:xfrm>
            <a:off x="282103" y="101030"/>
            <a:ext cx="9852497" cy="1066800"/>
          </a:xfrm>
        </p:spPr>
        <p:txBody>
          <a:bodyPr>
            <a:normAutofit/>
          </a:bodyPr>
          <a:lstStyle/>
          <a:p>
            <a:r>
              <a:rPr lang="en-US" sz="4000" dirty="0"/>
              <a:t>The Patient Power of ACA</a:t>
            </a:r>
          </a:p>
        </p:txBody>
      </p:sp>
      <p:sp>
        <p:nvSpPr>
          <p:cNvPr id="3" name="Content Placeholder 2">
            <a:extLst>
              <a:ext uri="{FF2B5EF4-FFF2-40B4-BE49-F238E27FC236}">
                <a16:creationId xmlns:a16="http://schemas.microsoft.com/office/drawing/2014/main" id="{721E37CF-3846-4B56-AC2D-C7DFAC7AFC29}"/>
              </a:ext>
            </a:extLst>
          </p:cNvPr>
          <p:cNvSpPr>
            <a:spLocks noGrp="1"/>
          </p:cNvSpPr>
          <p:nvPr>
            <p:ph idx="1"/>
          </p:nvPr>
        </p:nvSpPr>
        <p:spPr>
          <a:xfrm>
            <a:off x="282103" y="1417835"/>
            <a:ext cx="10554510" cy="5034337"/>
          </a:xfrm>
        </p:spPr>
        <p:txBody>
          <a:bodyPr>
            <a:normAutofit lnSpcReduction="10000"/>
          </a:bodyPr>
          <a:lstStyle/>
          <a:p>
            <a:r>
              <a:rPr lang="en-US" sz="2800" u="sng" dirty="0"/>
              <a:t>Affordable Care Act/ACA/Obamacare</a:t>
            </a:r>
            <a:r>
              <a:rPr lang="en-US" sz="2800" dirty="0"/>
              <a:t>:</a:t>
            </a:r>
          </a:p>
          <a:p>
            <a:pPr marL="0" indent="0">
              <a:buNone/>
            </a:pPr>
            <a:r>
              <a:rPr lang="en-US" sz="2400" dirty="0"/>
              <a:t>Use the Marketplace/Exchange option, the public can get insurance thru the ‘special enrollment period.’  It allows for enrollment outside the normal enrollment period  Nov 1-Dec 16</a:t>
            </a:r>
            <a:r>
              <a:rPr lang="en-US" sz="2400" baseline="30000" dirty="0"/>
              <a:t>th</a:t>
            </a:r>
            <a:r>
              <a:rPr lang="en-US" sz="2400" dirty="0"/>
              <a:t> yearly..  Loosing job/insurance qualifies.  But not just ‘need insurance.’  </a:t>
            </a:r>
            <a:r>
              <a:rPr lang="en-US" sz="2400" b="1" dirty="0">
                <a:solidFill>
                  <a:srgbClr val="FF0000"/>
                </a:solidFill>
              </a:rPr>
              <a:t>SPECIAL ENROLLMENT PERIOD.</a:t>
            </a:r>
          </a:p>
          <a:p>
            <a:r>
              <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Lower monthly premiums thru ‘estimated tax-credit” toward your monthly insurance premium. Lower-out-of-pocket costs – based on the household income you may qualify for cost-sharing reductions.  This will reduce the coinsurance, copays, and deductibles you pay.</a:t>
            </a:r>
          </a:p>
          <a:p>
            <a:r>
              <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Insurance Plans would be paying for newly unemployed employees under Special Enrollment /Life Event exception  Check your state’s Marketplace webpage.</a:t>
            </a:r>
          </a:p>
          <a:p>
            <a:pPr lvl="0">
              <a:buClr>
                <a:srgbClr val="8EB3C8"/>
              </a:buClr>
            </a:pPr>
            <a:r>
              <a:rPr lang="en-US" dirty="0">
                <a:solidFill>
                  <a:srgbClr val="003366"/>
                </a:solidFill>
              </a:rPr>
              <a:t>CARES RELIEF FUND pays for uninsured patients rather than open up </a:t>
            </a:r>
            <a:r>
              <a:rPr lang="en-US" u="sng" dirty="0">
                <a:solidFill>
                  <a:srgbClr val="003366"/>
                </a:solidFill>
              </a:rPr>
              <a:t>general enrollment </a:t>
            </a:r>
            <a:r>
              <a:rPr lang="en-US" dirty="0">
                <a:solidFill>
                  <a:srgbClr val="003366"/>
                </a:solidFill>
              </a:rPr>
              <a:t>for ACA again.  (30M uninsured. Kaiser Family Foundation estimated costs could reach $42B) Sign up thru United’s portal.  Medicare rate..  5-1-20</a:t>
            </a:r>
          </a:p>
          <a:p>
            <a:pPr marL="0" indent="0">
              <a:buNone/>
            </a:pPr>
            <a:endParaRPr lang="en-US" sz="1800" dirty="0"/>
          </a:p>
        </p:txBody>
      </p:sp>
      <p:sp>
        <p:nvSpPr>
          <p:cNvPr id="6" name="Slide Number Placeholder 5">
            <a:extLst>
              <a:ext uri="{FF2B5EF4-FFF2-40B4-BE49-F238E27FC236}">
                <a16:creationId xmlns:a16="http://schemas.microsoft.com/office/drawing/2014/main" id="{A8367988-9F76-4D60-B9F4-A9D8A67609B3}"/>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65</a:t>
            </a:fld>
            <a:endParaRPr lang="en-US" altLang="en-US" dirty="0">
              <a:solidFill>
                <a:srgbClr val="003366"/>
              </a:solidFill>
              <a:latin typeface="Tahoma"/>
            </a:endParaRPr>
          </a:p>
        </p:txBody>
      </p:sp>
    </p:spTree>
    <p:extLst>
      <p:ext uri="{BB962C8B-B14F-4D97-AF65-F5344CB8AC3E}">
        <p14:creationId xmlns:p14="http://schemas.microsoft.com/office/powerpoint/2010/main" val="180797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6DD5-A214-447E-9F81-DE1DC0E88DA1}"/>
              </a:ext>
            </a:extLst>
          </p:cNvPr>
          <p:cNvSpPr>
            <a:spLocks noGrp="1"/>
          </p:cNvSpPr>
          <p:nvPr>
            <p:ph type="title"/>
          </p:nvPr>
        </p:nvSpPr>
        <p:spPr>
          <a:xfrm>
            <a:off x="312516" y="286604"/>
            <a:ext cx="10843164" cy="923072"/>
          </a:xfrm>
        </p:spPr>
        <p:txBody>
          <a:bodyPr>
            <a:normAutofit/>
          </a:bodyPr>
          <a:lstStyle/>
          <a:p>
            <a:r>
              <a:rPr lang="en-US" sz="4000" dirty="0"/>
              <a:t>More challenges</a:t>
            </a:r>
          </a:p>
        </p:txBody>
      </p:sp>
      <p:sp>
        <p:nvSpPr>
          <p:cNvPr id="3" name="Content Placeholder 2">
            <a:extLst>
              <a:ext uri="{FF2B5EF4-FFF2-40B4-BE49-F238E27FC236}">
                <a16:creationId xmlns:a16="http://schemas.microsoft.com/office/drawing/2014/main" id="{FB0533D9-B13B-407E-B74B-CCEC1BBB4A19}"/>
              </a:ext>
            </a:extLst>
          </p:cNvPr>
          <p:cNvSpPr>
            <a:spLocks noGrp="1"/>
          </p:cNvSpPr>
          <p:nvPr>
            <p:ph idx="1"/>
          </p:nvPr>
        </p:nvSpPr>
        <p:spPr>
          <a:xfrm>
            <a:off x="398834" y="1676400"/>
            <a:ext cx="9735766" cy="4724400"/>
          </a:xfrm>
        </p:spPr>
        <p:txBody>
          <a:bodyPr>
            <a:normAutofit lnSpcReduction="10000"/>
          </a:bodyPr>
          <a:lstStyle/>
          <a:p>
            <a:pPr lvl="0">
              <a:buClr>
                <a:srgbClr val="8EB3C8"/>
              </a:buClr>
            </a:pPr>
            <a:r>
              <a:rPr lang="en-US" sz="2400" b="1" u="sng" dirty="0">
                <a:solidFill>
                  <a:srgbClr val="003366"/>
                </a:solidFill>
              </a:rPr>
              <a:t>Delays in transfers to SNF:</a:t>
            </a:r>
            <a:endParaRPr lang="en-US" sz="1600" b="1" u="sng" dirty="0">
              <a:solidFill>
                <a:srgbClr val="003366"/>
              </a:solidFill>
            </a:endParaRPr>
          </a:p>
          <a:p>
            <a:pPr marL="0" indent="0">
              <a:buClr>
                <a:srgbClr val="8EB3C8"/>
              </a:buClr>
              <a:buNone/>
            </a:pPr>
            <a:r>
              <a:rPr lang="en-US" sz="2400" dirty="0">
                <a:solidFill>
                  <a:srgbClr val="003366"/>
                </a:solidFill>
              </a:rPr>
              <a:t>Immediately alert the payer – especially Medicare Advantage plans who are paid a per-member-per month to MANAGE the patient’s care. They need to do intervention to help with placement. And ‘nicely’ demand a per-day additional payment while pending transfer.  There are no additional funds for DRGs – for most cases. (outlier/exception) CAHs- usually receive a per day payment vs DRG. </a:t>
            </a:r>
          </a:p>
          <a:p>
            <a:pPr>
              <a:buClr>
                <a:srgbClr val="8EB3C8"/>
              </a:buClr>
            </a:pPr>
            <a:r>
              <a:rPr lang="en-US" sz="2400" b="1" u="sng" dirty="0">
                <a:solidFill>
                  <a:srgbClr val="003366"/>
                </a:solidFill>
                <a:effectLst/>
              </a:rPr>
              <a:t>Allowing physicians licensed in one state to provide care across state lines.  (4-1-20</a:t>
            </a:r>
            <a:r>
              <a:rPr lang="en-US" sz="2400" b="1" dirty="0">
                <a:solidFill>
                  <a:srgbClr val="003366"/>
                </a:solidFill>
                <a:effectLst/>
              </a:rPr>
              <a:t>) </a:t>
            </a:r>
            <a:r>
              <a:rPr lang="en-US" sz="2400" dirty="0">
                <a:solidFill>
                  <a:srgbClr val="003366"/>
                </a:solidFill>
                <a:effectLst/>
              </a:rPr>
              <a:t> </a:t>
            </a:r>
          </a:p>
          <a:p>
            <a:pPr marL="0" indent="0">
              <a:buClr>
                <a:srgbClr val="8EB3C8"/>
              </a:buClr>
              <a:buNone/>
            </a:pPr>
            <a:r>
              <a:rPr lang="en-US" sz="2400" dirty="0">
                <a:solidFill>
                  <a:srgbClr val="003366"/>
                </a:solidFill>
                <a:effectLst/>
              </a:rPr>
              <a:t>Need to have a way to get this provider’s payer-identifier number on the claims.  Add to the hospital’s dictionary and ‘get privileges.’ Each payer has their own ‘signing’ up process.  How will this be expedited to allow claims to be paid ‘the first time?” </a:t>
            </a:r>
            <a:r>
              <a:rPr lang="en-US" dirty="0">
                <a:solidFill>
                  <a:srgbClr val="FF0000"/>
                </a:solidFill>
                <a:effectLst/>
              </a:rPr>
              <a:t>  May 6- MAC can do temporary enrollments.  CHECK!</a:t>
            </a:r>
          </a:p>
          <a:p>
            <a:pPr marL="0" indent="0">
              <a:buClr>
                <a:srgbClr val="8EB3C8"/>
              </a:buClr>
              <a:buNone/>
            </a:pPr>
            <a:endParaRPr lang="en-US" sz="1800" b="1" dirty="0">
              <a:solidFill>
                <a:srgbClr val="003366"/>
              </a:solidFill>
              <a:effectLst/>
            </a:endParaRPr>
          </a:p>
          <a:p>
            <a:endParaRPr lang="en-US" dirty="0"/>
          </a:p>
        </p:txBody>
      </p:sp>
      <p:sp>
        <p:nvSpPr>
          <p:cNvPr id="6" name="Slide Number Placeholder 5">
            <a:extLst>
              <a:ext uri="{FF2B5EF4-FFF2-40B4-BE49-F238E27FC236}">
                <a16:creationId xmlns:a16="http://schemas.microsoft.com/office/drawing/2014/main" id="{45A7B48E-0220-4E96-834E-7A4A4FDF7A41}"/>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66</a:t>
            </a:fld>
            <a:endParaRPr lang="en-US" altLang="en-US" dirty="0">
              <a:solidFill>
                <a:srgbClr val="003366"/>
              </a:solidFill>
              <a:latin typeface="Tahoma"/>
            </a:endParaRPr>
          </a:p>
        </p:txBody>
      </p:sp>
    </p:spTree>
    <p:extLst>
      <p:ext uri="{BB962C8B-B14F-4D97-AF65-F5344CB8AC3E}">
        <p14:creationId xmlns:p14="http://schemas.microsoft.com/office/powerpoint/2010/main" val="55384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1F2EE-21AC-45F2-99F2-87733227065C}"/>
              </a:ext>
            </a:extLst>
          </p:cNvPr>
          <p:cNvSpPr>
            <a:spLocks noGrp="1"/>
          </p:cNvSpPr>
          <p:nvPr>
            <p:ph type="title"/>
          </p:nvPr>
        </p:nvSpPr>
        <p:spPr>
          <a:xfrm>
            <a:off x="116732" y="286603"/>
            <a:ext cx="11038948" cy="1450757"/>
          </a:xfrm>
        </p:spPr>
        <p:txBody>
          <a:bodyPr>
            <a:normAutofit/>
          </a:bodyPr>
          <a:lstStyle/>
          <a:p>
            <a:r>
              <a:rPr lang="en-US" sz="4000" dirty="0"/>
              <a:t>Hot – </a:t>
            </a:r>
            <a:r>
              <a:rPr lang="en-US" sz="4000" b="1" u="sng" dirty="0"/>
              <a:t>Acute Hospitals can have Swing Beds  </a:t>
            </a:r>
            <a:r>
              <a:rPr lang="en-US" sz="4000" dirty="0"/>
              <a:t>(Waiver, when necessary) -DR</a:t>
            </a:r>
          </a:p>
        </p:txBody>
      </p:sp>
      <p:sp>
        <p:nvSpPr>
          <p:cNvPr id="3" name="Content Placeholder 2">
            <a:extLst>
              <a:ext uri="{FF2B5EF4-FFF2-40B4-BE49-F238E27FC236}">
                <a16:creationId xmlns:a16="http://schemas.microsoft.com/office/drawing/2014/main" id="{E0FFDC14-8C19-4711-ABF3-6C982E219E3A}"/>
              </a:ext>
            </a:extLst>
          </p:cNvPr>
          <p:cNvSpPr>
            <a:spLocks noGrp="1"/>
          </p:cNvSpPr>
          <p:nvPr>
            <p:ph sz="half" idx="1"/>
          </p:nvPr>
        </p:nvSpPr>
        <p:spPr>
          <a:xfrm>
            <a:off x="116732" y="1751332"/>
            <a:ext cx="5856051" cy="4212166"/>
          </a:xfrm>
        </p:spPr>
        <p:txBody>
          <a:bodyPr>
            <a:noAutofit/>
          </a:bodyPr>
          <a:lstStyle/>
          <a:p>
            <a:r>
              <a:rPr lang="en-US" sz="1900" u="sng" dirty="0"/>
              <a:t>May 11</a:t>
            </a:r>
            <a:r>
              <a:rPr lang="en-US" sz="1900" u="sng" baseline="30000" dirty="0"/>
              <a:t>th</a:t>
            </a:r>
            <a:r>
              <a:rPr lang="en-US" sz="1900" u="sng" dirty="0"/>
              <a:t>, CMS released a new waiver allowing all acute care hospitals to use their beds for ‘swing bed services’ when necessary</a:t>
            </a:r>
            <a:r>
              <a:rPr lang="en-US" sz="1900" dirty="0"/>
              <a:t>.  (Similar to what Critical Access Hospitals do)</a:t>
            </a:r>
          </a:p>
          <a:p>
            <a:pPr marL="457200" indent="-457200">
              <a:buFont typeface="+mj-lt"/>
              <a:buAutoNum type="arabicPeriod"/>
            </a:pPr>
            <a:r>
              <a:rPr lang="en-US" sz="1900" dirty="0"/>
              <a:t>Allowed when cannot find an accepting SNF in their area.</a:t>
            </a:r>
          </a:p>
          <a:p>
            <a:pPr marL="457200" indent="-457200">
              <a:buFont typeface="+mj-lt"/>
              <a:buAutoNum type="arabicPeriod"/>
            </a:pPr>
            <a:r>
              <a:rPr lang="en-US" sz="1900" dirty="0"/>
              <a:t>Must make a good faith effort to find an alternative facility.</a:t>
            </a:r>
          </a:p>
          <a:p>
            <a:pPr marL="457200" indent="-457200">
              <a:buFont typeface="+mj-lt"/>
              <a:buAutoNum type="arabicPeriod"/>
            </a:pPr>
            <a:r>
              <a:rPr lang="en-US" sz="1900" dirty="0"/>
              <a:t>Must have a plan to d/c the pt when a SNF bed becomes available or the PHE ends</a:t>
            </a:r>
          </a:p>
          <a:p>
            <a:pPr marL="457200" indent="-457200">
              <a:buFont typeface="+mj-lt"/>
              <a:buAutoNum type="arabicPeriod"/>
            </a:pPr>
            <a:r>
              <a:rPr lang="en-US" sz="1900" dirty="0"/>
              <a:t>Must meet the applicable conditions of participation for SNF</a:t>
            </a:r>
          </a:p>
          <a:p>
            <a:pPr marL="457200" indent="-457200">
              <a:buFont typeface="+mj-lt"/>
              <a:buAutoNum type="arabicPeriod"/>
            </a:pPr>
            <a:r>
              <a:rPr lang="en-US" sz="1900" dirty="0"/>
              <a:t>Must meet 42 CFR 409.313 – level of care requirement.</a:t>
            </a:r>
          </a:p>
        </p:txBody>
      </p:sp>
      <p:sp>
        <p:nvSpPr>
          <p:cNvPr id="4" name="Content Placeholder 3">
            <a:extLst>
              <a:ext uri="{FF2B5EF4-FFF2-40B4-BE49-F238E27FC236}">
                <a16:creationId xmlns:a16="http://schemas.microsoft.com/office/drawing/2014/main" id="{B47F235D-9D99-4FBD-9809-9245A1FFAA33}"/>
              </a:ext>
            </a:extLst>
          </p:cNvPr>
          <p:cNvSpPr>
            <a:spLocks noGrp="1"/>
          </p:cNvSpPr>
          <p:nvPr>
            <p:ph sz="half" idx="2"/>
          </p:nvPr>
        </p:nvSpPr>
        <p:spPr>
          <a:xfrm>
            <a:off x="6217919" y="1845735"/>
            <a:ext cx="5640097" cy="4341056"/>
          </a:xfrm>
        </p:spPr>
        <p:txBody>
          <a:bodyPr>
            <a:normAutofit fontScale="92500" lnSpcReduction="10000"/>
          </a:bodyPr>
          <a:lstStyle/>
          <a:p>
            <a:r>
              <a:rPr lang="en-US" u="sng" dirty="0"/>
              <a:t>May 12, CMS released updated guidanc</a:t>
            </a:r>
            <a:r>
              <a:rPr lang="en-US" dirty="0"/>
              <a:t>e.</a:t>
            </a:r>
          </a:p>
          <a:p>
            <a:r>
              <a:rPr lang="en-US" dirty="0"/>
              <a:t>“</a:t>
            </a:r>
            <a:r>
              <a:rPr lang="en-US" i="1" dirty="0"/>
              <a:t>Expanded ability for hospitals to offer long-term care services (swing beds) level of care criteria as set forth at 42 CFR 409.31 (new since 4-30 release.)   </a:t>
            </a:r>
          </a:p>
          <a:p>
            <a:r>
              <a:rPr lang="en-US" i="1" dirty="0"/>
              <a:t>Under section 1135 (b) (1) of the Act, CMS is </a:t>
            </a:r>
            <a:r>
              <a:rPr lang="en-US" i="1" u="sng" dirty="0"/>
              <a:t>waiving</a:t>
            </a:r>
            <a:r>
              <a:rPr lang="en-US" i="1" dirty="0"/>
              <a:t> the requirement at 42 CFR 482.58:  “Special requirements </a:t>
            </a:r>
            <a:r>
              <a:rPr lang="en-US" i="1" u="sng" dirty="0"/>
              <a:t>for hospital providers </a:t>
            </a:r>
            <a:r>
              <a:rPr lang="en-US" i="1" dirty="0"/>
              <a:t>of  long-term care subsections (a) (1) -4- “</a:t>
            </a:r>
            <a:r>
              <a:rPr lang="en-US" i="1" u="sng" dirty="0"/>
              <a:t>Eligibility</a:t>
            </a:r>
            <a:r>
              <a:rPr lang="en-US" i="1" dirty="0"/>
              <a:t>”.</a:t>
            </a:r>
          </a:p>
          <a:p>
            <a:pPr marL="457200" indent="-457200">
              <a:buFont typeface="+mj-lt"/>
              <a:buAutoNum type="arabicPeriod"/>
            </a:pPr>
            <a:r>
              <a:rPr lang="en-US" dirty="0"/>
              <a:t>Must provide skilled care according to skilled nursing facility requirements.</a:t>
            </a:r>
          </a:p>
          <a:p>
            <a:pPr marL="457200" indent="-457200">
              <a:buFont typeface="+mj-lt"/>
              <a:buAutoNum type="arabicPeriod"/>
            </a:pPr>
            <a:r>
              <a:rPr lang="en-US" dirty="0"/>
              <a:t>Must meet specific conditions for LOC</a:t>
            </a:r>
          </a:p>
          <a:p>
            <a:pPr marL="0" indent="0">
              <a:buNone/>
            </a:pPr>
            <a:r>
              <a:rPr lang="en-US" u="sng" dirty="0"/>
              <a:t>Concerns</a:t>
            </a:r>
            <a:r>
              <a:rPr lang="en-US" dirty="0"/>
              <a:t>:  LTC with no skilled need/just returning home/Medicaid is payer.   State facility licensing for SNF.  Check and coordinate with your MAC – how to bill, etc.</a:t>
            </a:r>
          </a:p>
        </p:txBody>
      </p:sp>
      <p:sp>
        <p:nvSpPr>
          <p:cNvPr id="5" name="Slide Number Placeholder 4">
            <a:extLst>
              <a:ext uri="{FF2B5EF4-FFF2-40B4-BE49-F238E27FC236}">
                <a16:creationId xmlns:a16="http://schemas.microsoft.com/office/drawing/2014/main" id="{2FE2371F-288C-4288-9F18-F0C28884E017}"/>
              </a:ext>
            </a:extLst>
          </p:cNvPr>
          <p:cNvSpPr>
            <a:spLocks noGrp="1"/>
          </p:cNvSpPr>
          <p:nvPr>
            <p:ph type="sldNum" sz="quarter" idx="12"/>
          </p:nvPr>
        </p:nvSpPr>
        <p:spPr/>
        <p:txBody>
          <a:bodyPr/>
          <a:lstStyle/>
          <a:p>
            <a:fld id="{401CF334-2D5C-4859-84A6-CA7E6E43FAEB}" type="slidenum">
              <a:rPr lang="en-US" smtClean="0"/>
              <a:t>67</a:t>
            </a:fld>
            <a:endParaRPr lang="en-US" dirty="0"/>
          </a:p>
        </p:txBody>
      </p:sp>
    </p:spTree>
    <p:extLst>
      <p:ext uri="{BB962C8B-B14F-4D97-AF65-F5344CB8AC3E}">
        <p14:creationId xmlns:p14="http://schemas.microsoft.com/office/powerpoint/2010/main" val="31356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15AD-1C2E-45E7-9C9D-D490BB46BD6D}"/>
              </a:ext>
            </a:extLst>
          </p:cNvPr>
          <p:cNvSpPr>
            <a:spLocks noGrp="1"/>
          </p:cNvSpPr>
          <p:nvPr>
            <p:ph type="title"/>
          </p:nvPr>
        </p:nvSpPr>
        <p:spPr>
          <a:xfrm>
            <a:off x="233464" y="286603"/>
            <a:ext cx="10922216" cy="1179133"/>
          </a:xfrm>
        </p:spPr>
        <p:txBody>
          <a:bodyPr/>
          <a:lstStyle/>
          <a:p>
            <a:r>
              <a:rPr lang="en-US" sz="4000" dirty="0"/>
              <a:t>Payer and Cash Flow</a:t>
            </a:r>
            <a:br>
              <a:rPr lang="en-US" dirty="0"/>
            </a:br>
            <a:r>
              <a:rPr lang="en-US" sz="3200" dirty="0"/>
              <a:t>“</a:t>
            </a:r>
            <a:r>
              <a:rPr lang="en-US" sz="2800" dirty="0">
                <a:solidFill>
                  <a:srgbClr val="7030A0"/>
                </a:solidFill>
              </a:rPr>
              <a:t>Sen Aide:  Hospitals are flush with cash now</a:t>
            </a:r>
            <a:r>
              <a:rPr lang="en-US" sz="2800" dirty="0"/>
              <a:t>”</a:t>
            </a:r>
          </a:p>
        </p:txBody>
      </p:sp>
      <p:sp>
        <p:nvSpPr>
          <p:cNvPr id="4" name="Content Placeholder 3">
            <a:extLst>
              <a:ext uri="{FF2B5EF4-FFF2-40B4-BE49-F238E27FC236}">
                <a16:creationId xmlns:a16="http://schemas.microsoft.com/office/drawing/2014/main" id="{E01E6DFC-EAC4-48D6-9642-5F7E3D2FBD47}"/>
              </a:ext>
            </a:extLst>
          </p:cNvPr>
          <p:cNvSpPr>
            <a:spLocks noGrp="1"/>
          </p:cNvSpPr>
          <p:nvPr>
            <p:ph sz="half" idx="2"/>
          </p:nvPr>
        </p:nvSpPr>
        <p:spPr>
          <a:xfrm>
            <a:off x="233464" y="1887166"/>
            <a:ext cx="5801576" cy="4073368"/>
          </a:xfrm>
        </p:spPr>
        <p:txBody>
          <a:bodyPr>
            <a:normAutofit/>
          </a:bodyPr>
          <a:lstStyle/>
          <a:p>
            <a:r>
              <a:rPr lang="en-US" dirty="0"/>
              <a:t>41% of rural hospitals with negative operating margins.  85% are considered primary care healthcare shortage areas.   97% of country is rural = 19% of population.</a:t>
            </a:r>
          </a:p>
          <a:p>
            <a:r>
              <a:rPr lang="en-US" dirty="0"/>
              <a:t>“Hospitals shed 135,000 jobs in April while losing an estimated $51B.  3% of workforce”  HFMA Daily  5-12-20</a:t>
            </a:r>
          </a:p>
          <a:p>
            <a:r>
              <a:rPr lang="en-US" dirty="0"/>
              <a:t>“University of Rochester/NY and Strong Memorial furlough 3400 jobs; 19% of their work force.”  5-12</a:t>
            </a:r>
          </a:p>
          <a:p>
            <a:r>
              <a:rPr lang="en-US" dirty="0"/>
              <a:t>“Ballad Health to furlough 1300, expects cash flow drop of $150M”-TN</a:t>
            </a:r>
          </a:p>
          <a:p>
            <a:r>
              <a:rPr lang="en-US" dirty="0"/>
              <a:t>CNN:  80% of rural counties have COVID  4-21-20</a:t>
            </a:r>
          </a:p>
        </p:txBody>
      </p:sp>
      <p:sp>
        <p:nvSpPr>
          <p:cNvPr id="6" name="Content Placeholder 5">
            <a:extLst>
              <a:ext uri="{FF2B5EF4-FFF2-40B4-BE49-F238E27FC236}">
                <a16:creationId xmlns:a16="http://schemas.microsoft.com/office/drawing/2014/main" id="{31562044-034B-46CE-AA30-439792C2E626}"/>
              </a:ext>
            </a:extLst>
          </p:cNvPr>
          <p:cNvSpPr>
            <a:spLocks noGrp="1"/>
          </p:cNvSpPr>
          <p:nvPr>
            <p:ph sz="quarter" idx="4"/>
          </p:nvPr>
        </p:nvSpPr>
        <p:spPr>
          <a:xfrm>
            <a:off x="6217920" y="1964987"/>
            <a:ext cx="5727646" cy="3995547"/>
          </a:xfrm>
        </p:spPr>
        <p:txBody>
          <a:bodyPr>
            <a:normAutofit lnSpcReduction="10000"/>
          </a:bodyPr>
          <a:lstStyle/>
          <a:p>
            <a:r>
              <a:rPr lang="en-US" sz="2400" dirty="0"/>
              <a:t>“UnitedHealth fast-tracts $2B in payments to providers.”   Humana states same.  4-20</a:t>
            </a:r>
          </a:p>
          <a:p>
            <a:r>
              <a:rPr lang="en-US" sz="2400" dirty="0"/>
              <a:t>Accelerated payments/CMS</a:t>
            </a:r>
          </a:p>
          <a:p>
            <a:r>
              <a:rPr lang="en-US" sz="2400" dirty="0">
                <a:solidFill>
                  <a:srgbClr val="FF0000"/>
                </a:solidFill>
              </a:rPr>
              <a:t>What is the recoupment/repayment plan?</a:t>
            </a:r>
          </a:p>
          <a:p>
            <a:r>
              <a:rPr lang="en-US" sz="2400" dirty="0"/>
              <a:t>“$30B in CARES funding to be distributed to hospitals this week/no strings attached, CMS.”   *****</a:t>
            </a:r>
          </a:p>
          <a:p>
            <a:r>
              <a:rPr lang="en-US" sz="2400" dirty="0"/>
              <a:t>State of New Mexico Dept of Ins:  Letter to all payers</a:t>
            </a:r>
          </a:p>
          <a:p>
            <a:r>
              <a:rPr lang="en-US" sz="2400" dirty="0"/>
              <a:t>Health system outlines</a:t>
            </a:r>
          </a:p>
        </p:txBody>
      </p:sp>
      <p:sp>
        <p:nvSpPr>
          <p:cNvPr id="9" name="Slide Number Placeholder 8">
            <a:extLst>
              <a:ext uri="{FF2B5EF4-FFF2-40B4-BE49-F238E27FC236}">
                <a16:creationId xmlns:a16="http://schemas.microsoft.com/office/drawing/2014/main" id="{4373FC9B-ECF8-432C-A864-1367C0D60326}"/>
              </a:ext>
            </a:extLst>
          </p:cNvPr>
          <p:cNvSpPr>
            <a:spLocks noGrp="1"/>
          </p:cNvSpPr>
          <p:nvPr>
            <p:ph type="sldNum" sz="quarter" idx="12"/>
          </p:nvPr>
        </p:nvSpPr>
        <p:spPr/>
        <p:txBody>
          <a:bodyPr/>
          <a:lstStyle/>
          <a:p>
            <a:pPr>
              <a:defRPr/>
            </a:pPr>
            <a:fld id="{10835B03-7FA3-4D8B-B8F4-C20BD2CC12DD}" type="slidenum">
              <a:rPr lang="en-US" altLang="en-US">
                <a:solidFill>
                  <a:srgbClr val="003366"/>
                </a:solidFill>
                <a:latin typeface="Tahoma"/>
              </a:rPr>
              <a:pPr>
                <a:defRPr/>
              </a:pPr>
              <a:t>68</a:t>
            </a:fld>
            <a:endParaRPr lang="en-US" altLang="en-US" dirty="0">
              <a:solidFill>
                <a:srgbClr val="003366"/>
              </a:solidFill>
              <a:latin typeface="Tahoma"/>
            </a:endParaRPr>
          </a:p>
        </p:txBody>
      </p:sp>
    </p:spTree>
    <p:extLst>
      <p:ext uri="{BB962C8B-B14F-4D97-AF65-F5344CB8AC3E}">
        <p14:creationId xmlns:p14="http://schemas.microsoft.com/office/powerpoint/2010/main" val="3227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7D9B-E6FA-444A-A1BA-A474E5B68310}"/>
              </a:ext>
            </a:extLst>
          </p:cNvPr>
          <p:cNvSpPr>
            <a:spLocks noGrp="1"/>
          </p:cNvSpPr>
          <p:nvPr>
            <p:ph type="title"/>
          </p:nvPr>
        </p:nvSpPr>
        <p:spPr>
          <a:xfrm>
            <a:off x="214008" y="286604"/>
            <a:ext cx="10941672" cy="980222"/>
          </a:xfrm>
        </p:spPr>
        <p:txBody>
          <a:bodyPr>
            <a:normAutofit/>
          </a:bodyPr>
          <a:lstStyle/>
          <a:p>
            <a:r>
              <a:rPr lang="en-US" sz="4000" dirty="0"/>
              <a:t>Audits, Audits, Audits</a:t>
            </a:r>
          </a:p>
        </p:txBody>
      </p:sp>
      <p:sp>
        <p:nvSpPr>
          <p:cNvPr id="3" name="Content Placeholder 2">
            <a:extLst>
              <a:ext uri="{FF2B5EF4-FFF2-40B4-BE49-F238E27FC236}">
                <a16:creationId xmlns:a16="http://schemas.microsoft.com/office/drawing/2014/main" id="{C8E625A2-8F5B-4C2B-8887-DF5F0518E267}"/>
              </a:ext>
            </a:extLst>
          </p:cNvPr>
          <p:cNvSpPr>
            <a:spLocks noGrp="1"/>
          </p:cNvSpPr>
          <p:nvPr>
            <p:ph idx="1"/>
          </p:nvPr>
        </p:nvSpPr>
        <p:spPr>
          <a:xfrm>
            <a:off x="214008" y="1857374"/>
            <a:ext cx="10807429" cy="4543425"/>
          </a:xfrm>
        </p:spPr>
        <p:txBody>
          <a:bodyPr>
            <a:normAutofit fontScale="92500"/>
          </a:bodyPr>
          <a:lstStyle/>
          <a:p>
            <a:r>
              <a:rPr lang="en-US" sz="2400" dirty="0"/>
              <a:t>Some fear of post-discharge auditing.  </a:t>
            </a:r>
            <a:r>
              <a:rPr lang="en-US" sz="2400" u="sng" dirty="0"/>
              <a:t>What will EACH payer decide are ‘medically necessary admits?</a:t>
            </a:r>
            <a:r>
              <a:rPr lang="en-US" sz="2400" dirty="0"/>
              <a:t>”   What if the pt is admitted for ‘rule-out’ COVID-19 with symptoms and at risk health indicators –and then rules out?  DOCUMENT all concerns as this patient story is significant. </a:t>
            </a:r>
          </a:p>
          <a:p>
            <a:r>
              <a:rPr lang="en-US" sz="1800" i="1" dirty="0">
                <a:solidFill>
                  <a:srgbClr val="FF0000"/>
                </a:solidFill>
              </a:rPr>
              <a:t>EX) Humana –”Although medical record claim reviews are suspended, we may request medical records retrospectively once the suspense if lifted.” 4-20</a:t>
            </a:r>
          </a:p>
          <a:p>
            <a:r>
              <a:rPr lang="en-US" sz="2400" dirty="0"/>
              <a:t>CMS directs the suspension of Traditional Medicare audits.  But the question – what if the records have been requested? What if the records have been sent but no ruling yet? </a:t>
            </a:r>
          </a:p>
          <a:p>
            <a:pPr marL="0" indent="0">
              <a:buNone/>
            </a:pPr>
            <a:r>
              <a:rPr lang="en-US" sz="2400" dirty="0"/>
              <a:t>     </a:t>
            </a:r>
            <a:r>
              <a:rPr lang="en-US" dirty="0"/>
              <a:t>EX) replies from Missouri provider when querying their multiple auditing groups:</a:t>
            </a:r>
          </a:p>
          <a:p>
            <a:pPr marL="0" indent="0">
              <a:buNone/>
            </a:pPr>
            <a:r>
              <a:rPr lang="en-US" dirty="0"/>
              <a:t>	</a:t>
            </a:r>
            <a:r>
              <a:rPr lang="en-US" i="1" dirty="0"/>
              <a:t>SMRC:  Yes, submit records requested prior to suspension.</a:t>
            </a:r>
          </a:p>
          <a:p>
            <a:pPr marL="0" indent="0">
              <a:buNone/>
            </a:pPr>
            <a:r>
              <a:rPr lang="en-US" i="1" dirty="0"/>
              <a:t>	CERT:  If already have ready to send, send. If not, that is ok.</a:t>
            </a:r>
          </a:p>
          <a:p>
            <a:pPr marL="0" indent="0">
              <a:buNone/>
            </a:pPr>
            <a:r>
              <a:rPr lang="en-US" i="1" dirty="0"/>
              <a:t>	Medicaid RAC:  Business as usual. No suspension in audit activities.</a:t>
            </a:r>
          </a:p>
          <a:p>
            <a:pPr marL="0" indent="0">
              <a:buNone/>
            </a:pPr>
            <a:endParaRPr lang="en-US" sz="2000" dirty="0"/>
          </a:p>
        </p:txBody>
      </p:sp>
      <p:sp>
        <p:nvSpPr>
          <p:cNvPr id="6" name="Slide Number Placeholder 5">
            <a:extLst>
              <a:ext uri="{FF2B5EF4-FFF2-40B4-BE49-F238E27FC236}">
                <a16:creationId xmlns:a16="http://schemas.microsoft.com/office/drawing/2014/main" id="{41232C75-4EF1-41BA-A301-974C5828AAFE}"/>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69</a:t>
            </a:fld>
            <a:endParaRPr lang="en-US" altLang="en-US" dirty="0">
              <a:solidFill>
                <a:srgbClr val="003366"/>
              </a:solidFill>
              <a:latin typeface="Tahoma"/>
            </a:endParaRPr>
          </a:p>
        </p:txBody>
      </p:sp>
    </p:spTree>
    <p:extLst>
      <p:ext uri="{BB962C8B-B14F-4D97-AF65-F5344CB8AC3E}">
        <p14:creationId xmlns:p14="http://schemas.microsoft.com/office/powerpoint/2010/main" val="20642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2B44D-8FE1-4424-A195-1522FD72C6C7}"/>
              </a:ext>
            </a:extLst>
          </p:cNvPr>
          <p:cNvSpPr>
            <a:spLocks noGrp="1"/>
          </p:cNvSpPr>
          <p:nvPr>
            <p:ph type="body" sz="quarter" idx="14"/>
          </p:nvPr>
        </p:nvSpPr>
        <p:spPr/>
        <p:txBody>
          <a:bodyPr/>
          <a:lstStyle/>
          <a:p>
            <a:r>
              <a:rPr lang="en-US" dirty="0"/>
              <a:t>REVENUE CYCLE IMPACTS</a:t>
            </a:r>
          </a:p>
        </p:txBody>
      </p:sp>
      <p:sp>
        <p:nvSpPr>
          <p:cNvPr id="3" name="Text Placeholder 2">
            <a:extLst>
              <a:ext uri="{FF2B5EF4-FFF2-40B4-BE49-F238E27FC236}">
                <a16:creationId xmlns:a16="http://schemas.microsoft.com/office/drawing/2014/main" id="{DD5DE2E4-F339-4A21-856F-6682A390A75B}"/>
              </a:ext>
            </a:extLst>
          </p:cNvPr>
          <p:cNvSpPr>
            <a:spLocks noGrp="1"/>
          </p:cNvSpPr>
          <p:nvPr>
            <p:ph type="body" sz="quarter" idx="15"/>
          </p:nvPr>
        </p:nvSpPr>
        <p:spPr/>
        <p:txBody>
          <a:bodyPr>
            <a:normAutofit/>
          </a:bodyPr>
          <a:lstStyle/>
          <a:p>
            <a:r>
              <a:rPr lang="en-US" dirty="0"/>
              <a:t>       R9         </a:t>
            </a:r>
            <a:r>
              <a:rPr lang="en-US" dirty="0">
                <a:solidFill>
                  <a:srgbClr val="FF0000"/>
                </a:solidFill>
              </a:rPr>
              <a:t>R5      </a:t>
            </a:r>
            <a:r>
              <a:rPr lang="en-US" dirty="0"/>
              <a:t>R8     </a:t>
            </a:r>
            <a:r>
              <a:rPr lang="en-US" dirty="0">
                <a:solidFill>
                  <a:srgbClr val="C00000"/>
                </a:solidFill>
              </a:rPr>
              <a:t>R6   </a:t>
            </a:r>
            <a:r>
              <a:rPr lang="en-US" dirty="0"/>
              <a:t>R3</a:t>
            </a:r>
          </a:p>
        </p:txBody>
      </p:sp>
      <p:sp>
        <p:nvSpPr>
          <p:cNvPr id="4" name="Content Placeholder 3">
            <a:extLst>
              <a:ext uri="{FF2B5EF4-FFF2-40B4-BE49-F238E27FC236}">
                <a16:creationId xmlns:a16="http://schemas.microsoft.com/office/drawing/2014/main" id="{5271C256-FF05-4C83-A1B0-E23AD65A714B}"/>
              </a:ext>
            </a:extLst>
          </p:cNvPr>
          <p:cNvSpPr>
            <a:spLocks noGrp="1"/>
          </p:cNvSpPr>
          <p:nvPr>
            <p:ph idx="1"/>
          </p:nvPr>
        </p:nvSpPr>
        <p:spPr/>
        <p:txBody>
          <a:bodyPr/>
          <a:lstStyle/>
          <a:p>
            <a:pPr marL="0" indent="0">
              <a:buNone/>
            </a:pPr>
            <a:endParaRPr lang="en-US" dirty="0"/>
          </a:p>
          <a:p>
            <a:pPr marL="0" indent="0">
              <a:buNone/>
            </a:pPr>
            <a:r>
              <a:rPr lang="en-US" u="sng" dirty="0"/>
              <a:t>Have you had to cut hours with coders?</a:t>
            </a:r>
          </a:p>
          <a:p>
            <a:pPr marL="0" indent="0">
              <a:buNone/>
            </a:pPr>
            <a:r>
              <a:rPr lang="en-US" dirty="0"/>
              <a:t>Yes</a:t>
            </a:r>
          </a:p>
          <a:p>
            <a:pPr marL="0" indent="0">
              <a:buNone/>
            </a:pPr>
            <a:endParaRPr lang="en-US" dirty="0"/>
          </a:p>
          <a:p>
            <a:pPr marL="0" indent="0">
              <a:buNone/>
            </a:pPr>
            <a:r>
              <a:rPr lang="en-US" dirty="0"/>
              <a:t>No</a:t>
            </a:r>
          </a:p>
          <a:p>
            <a:pPr marL="0" indent="0">
              <a:buNone/>
            </a:pPr>
            <a:endParaRPr lang="en-US" dirty="0"/>
          </a:p>
        </p:txBody>
      </p:sp>
      <p:sp>
        <p:nvSpPr>
          <p:cNvPr id="5" name="Content Placeholder 4">
            <a:extLst>
              <a:ext uri="{FF2B5EF4-FFF2-40B4-BE49-F238E27FC236}">
                <a16:creationId xmlns:a16="http://schemas.microsoft.com/office/drawing/2014/main" id="{7FE35E3B-27DF-4E48-A0B7-B36DAAA6114C}"/>
              </a:ext>
            </a:extLst>
          </p:cNvPr>
          <p:cNvSpPr>
            <a:spLocks noGrp="1"/>
          </p:cNvSpPr>
          <p:nvPr>
            <p:ph idx="16"/>
          </p:nvPr>
        </p:nvSpPr>
        <p:spPr/>
        <p:txBody>
          <a:bodyPr/>
          <a:lstStyle/>
          <a:p>
            <a:pPr marL="0" indent="0">
              <a:buNone/>
            </a:pPr>
            <a:endParaRPr lang="en-US" dirty="0"/>
          </a:p>
          <a:p>
            <a:pPr marL="0" indent="0">
              <a:buNone/>
            </a:pPr>
            <a:endParaRPr lang="en-US" dirty="0"/>
          </a:p>
          <a:p>
            <a:pPr marL="0" indent="0">
              <a:buNone/>
            </a:pPr>
            <a:r>
              <a:rPr lang="en-US" dirty="0"/>
              <a:t>Yes  40%    </a:t>
            </a:r>
            <a:r>
              <a:rPr lang="en-US" dirty="0">
                <a:solidFill>
                  <a:srgbClr val="FF0000"/>
                </a:solidFill>
              </a:rPr>
              <a:t>27%       </a:t>
            </a:r>
            <a:r>
              <a:rPr lang="en-US" dirty="0"/>
              <a:t>69%      </a:t>
            </a:r>
            <a:r>
              <a:rPr lang="en-US" dirty="0">
                <a:solidFill>
                  <a:srgbClr val="C00000"/>
                </a:solidFill>
              </a:rPr>
              <a:t>63%    </a:t>
            </a:r>
            <a:r>
              <a:rPr lang="en-US" dirty="0"/>
              <a:t>46%</a:t>
            </a:r>
            <a:endParaRPr lang="en-US" dirty="0">
              <a:solidFill>
                <a:srgbClr val="C00000"/>
              </a:solidFill>
            </a:endParaRPr>
          </a:p>
          <a:p>
            <a:pPr marL="0" indent="0">
              <a:buNone/>
            </a:pPr>
            <a:endParaRPr lang="en-US" dirty="0"/>
          </a:p>
          <a:p>
            <a:pPr marL="0" indent="0">
              <a:buNone/>
            </a:pPr>
            <a:r>
              <a:rPr lang="en-US" dirty="0"/>
              <a:t>No   60%     </a:t>
            </a:r>
            <a:r>
              <a:rPr lang="en-US" dirty="0">
                <a:solidFill>
                  <a:srgbClr val="FF0000"/>
                </a:solidFill>
              </a:rPr>
              <a:t>73%       </a:t>
            </a:r>
            <a:r>
              <a:rPr lang="en-US" dirty="0"/>
              <a:t>31%     </a:t>
            </a:r>
            <a:r>
              <a:rPr lang="en-US" dirty="0">
                <a:solidFill>
                  <a:srgbClr val="C00000"/>
                </a:solidFill>
              </a:rPr>
              <a:t>37%    </a:t>
            </a:r>
            <a:r>
              <a:rPr lang="en-US" dirty="0"/>
              <a:t>54%</a:t>
            </a:r>
            <a:endParaRPr lang="en-US" dirty="0">
              <a:solidFill>
                <a:srgbClr val="C00000"/>
              </a:solidFill>
            </a:endParaRPr>
          </a:p>
        </p:txBody>
      </p:sp>
      <p:sp>
        <p:nvSpPr>
          <p:cNvPr id="6" name="Title 5">
            <a:extLst>
              <a:ext uri="{FF2B5EF4-FFF2-40B4-BE49-F238E27FC236}">
                <a16:creationId xmlns:a16="http://schemas.microsoft.com/office/drawing/2014/main" id="{C64A5AA1-EE36-4880-ABDA-BAFBCBDA9FAE}"/>
              </a:ext>
            </a:extLst>
          </p:cNvPr>
          <p:cNvSpPr>
            <a:spLocks noGrp="1"/>
          </p:cNvSpPr>
          <p:nvPr>
            <p:ph type="title"/>
          </p:nvPr>
        </p:nvSpPr>
        <p:spPr/>
        <p:txBody>
          <a:bodyPr>
            <a:normAutofit fontScale="90000"/>
          </a:bodyPr>
          <a:lstStyle/>
          <a:p>
            <a:r>
              <a:rPr lang="en-US" dirty="0"/>
              <a:t>Poll –Regions 5,8,9 = April 8-23.</a:t>
            </a:r>
            <a:br>
              <a:rPr lang="en-US" dirty="0"/>
            </a:br>
            <a:r>
              <a:rPr lang="en-US" dirty="0"/>
              <a:t>Region 3,6 = May 7-8   </a:t>
            </a:r>
          </a:p>
        </p:txBody>
      </p:sp>
    </p:spTree>
    <p:extLst>
      <p:ext uri="{BB962C8B-B14F-4D97-AF65-F5344CB8AC3E}">
        <p14:creationId xmlns:p14="http://schemas.microsoft.com/office/powerpoint/2010/main" val="398018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4EAA-139D-4C83-8A4F-951088012CC1}"/>
              </a:ext>
            </a:extLst>
          </p:cNvPr>
          <p:cNvSpPr>
            <a:spLocks noGrp="1"/>
          </p:cNvSpPr>
          <p:nvPr>
            <p:ph type="title"/>
          </p:nvPr>
        </p:nvSpPr>
        <p:spPr>
          <a:xfrm>
            <a:off x="243191" y="286604"/>
            <a:ext cx="10912489" cy="847716"/>
          </a:xfrm>
        </p:spPr>
        <p:txBody>
          <a:bodyPr>
            <a:normAutofit/>
          </a:bodyPr>
          <a:lstStyle/>
          <a:p>
            <a:r>
              <a:rPr lang="en-US" sz="4000" dirty="0"/>
              <a:t>Rebills &amp; Elective Surgeries</a:t>
            </a:r>
          </a:p>
        </p:txBody>
      </p:sp>
      <p:sp>
        <p:nvSpPr>
          <p:cNvPr id="3" name="Content Placeholder 2">
            <a:extLst>
              <a:ext uri="{FF2B5EF4-FFF2-40B4-BE49-F238E27FC236}">
                <a16:creationId xmlns:a16="http://schemas.microsoft.com/office/drawing/2014/main" id="{893AEFFF-380D-4CE9-BCE9-BF7BB49CEC18}"/>
              </a:ext>
            </a:extLst>
          </p:cNvPr>
          <p:cNvSpPr>
            <a:spLocks noGrp="1"/>
          </p:cNvSpPr>
          <p:nvPr>
            <p:ph idx="1"/>
          </p:nvPr>
        </p:nvSpPr>
        <p:spPr>
          <a:xfrm>
            <a:off x="243191" y="2019300"/>
            <a:ext cx="11060349" cy="4381500"/>
          </a:xfrm>
        </p:spPr>
        <p:txBody>
          <a:bodyPr>
            <a:normAutofit lnSpcReduction="10000"/>
          </a:bodyPr>
          <a:lstStyle/>
          <a:p>
            <a:r>
              <a:rPr lang="en-US" sz="2400" u="sng" dirty="0"/>
              <a:t>Golden rule</a:t>
            </a:r>
            <a:r>
              <a:rPr lang="en-US" sz="2400" dirty="0"/>
              <a:t>:  Alert the pt if any rebills are occurring. The payer will always send the pt a statement.  What are you doing to educate and inform?</a:t>
            </a:r>
          </a:p>
          <a:p>
            <a:r>
              <a:rPr lang="en-US" sz="2400" u="sng" dirty="0"/>
              <a:t>Pre-op testing</a:t>
            </a:r>
            <a:r>
              <a:rPr lang="en-US" sz="2400" dirty="0"/>
              <a:t>:  Many pre-op testing/charges occurred prior to the suspension.  Are new ones needed? *2 weeks prior is the norm.*  Is the insurance going to pay for a 2</a:t>
            </a:r>
            <a:r>
              <a:rPr lang="en-US" sz="2400" baseline="30000" dirty="0"/>
              <a:t>nd</a:t>
            </a:r>
            <a:r>
              <a:rPr lang="en-US" sz="2400" dirty="0"/>
              <a:t> set and is there going to be a patient portion due? WOW!  Ugly surprise…</a:t>
            </a:r>
          </a:p>
          <a:p>
            <a:r>
              <a:rPr lang="en-US" i="1" dirty="0"/>
              <a:t>“AHIP to insurers:  Extend approvals for surgeries postponed by COVID-19” . Some payers , like Anthem and United Healthcare,  have already extended prior authorization for procedures that were delayed.  AHIP’s Board of Directors is encouraging approvals to be valid for at least 90 days or until local backlogs are cleared.”  5-14-20</a:t>
            </a:r>
          </a:p>
          <a:p>
            <a:r>
              <a:rPr lang="en-US" sz="2800" b="1" i="1" dirty="0">
                <a:solidFill>
                  <a:srgbClr val="FF0000"/>
                </a:solidFill>
              </a:rPr>
              <a:t>Healthcare providers must be strong advocates for a scared community.</a:t>
            </a:r>
          </a:p>
          <a:p>
            <a:r>
              <a:rPr lang="en-US" sz="1800" i="1" dirty="0">
                <a:solidFill>
                  <a:srgbClr val="FF0000"/>
                </a:solidFill>
              </a:rPr>
              <a:t>“41% of consumers delayed healthcare services due to COVID.  38% said they would delay scheduled elective surgeries for another 6 months. 42% feel uncomfortable going to a hospital for any medical treatment. “ Daily Factoid  5-21-20</a:t>
            </a:r>
          </a:p>
          <a:p>
            <a:endParaRPr lang="en-US" sz="1800" i="1" dirty="0">
              <a:solidFill>
                <a:srgbClr val="FF0000"/>
              </a:solidFill>
            </a:endParaRPr>
          </a:p>
        </p:txBody>
      </p:sp>
      <p:sp>
        <p:nvSpPr>
          <p:cNvPr id="4" name="Slide Number Placeholder 3">
            <a:extLst>
              <a:ext uri="{FF2B5EF4-FFF2-40B4-BE49-F238E27FC236}">
                <a16:creationId xmlns:a16="http://schemas.microsoft.com/office/drawing/2014/main" id="{58FA4EC1-48BE-470B-8E65-35B9A24134D8}"/>
              </a:ext>
            </a:extLst>
          </p:cNvPr>
          <p:cNvSpPr>
            <a:spLocks noGrp="1"/>
          </p:cNvSpPr>
          <p:nvPr>
            <p:ph type="sldNum" sz="quarter" idx="12"/>
          </p:nvPr>
        </p:nvSpPr>
        <p:spPr/>
        <p:txBody>
          <a:bodyPr/>
          <a:lstStyle/>
          <a:p>
            <a:pPr>
              <a:defRPr/>
            </a:pPr>
            <a:fld id="{976938AA-A2B7-4146-9CB7-3985EAC433C5}" type="slidenum">
              <a:rPr lang="en-US" altLang="en-US" smtClean="0"/>
              <a:pPr>
                <a:defRPr/>
              </a:pPr>
              <a:t>70</a:t>
            </a:fld>
            <a:endParaRPr lang="en-US" altLang="en-US" dirty="0"/>
          </a:p>
        </p:txBody>
      </p:sp>
    </p:spTree>
    <p:extLst>
      <p:ext uri="{BB962C8B-B14F-4D97-AF65-F5344CB8AC3E}">
        <p14:creationId xmlns:p14="http://schemas.microsoft.com/office/powerpoint/2010/main" val="28311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170A-3CF8-41A4-98EF-2CE261F1804E}"/>
              </a:ext>
            </a:extLst>
          </p:cNvPr>
          <p:cNvSpPr>
            <a:spLocks noGrp="1"/>
          </p:cNvSpPr>
          <p:nvPr>
            <p:ph type="title"/>
          </p:nvPr>
        </p:nvSpPr>
        <p:spPr>
          <a:xfrm>
            <a:off x="289367" y="286604"/>
            <a:ext cx="10866313" cy="720394"/>
          </a:xfrm>
        </p:spPr>
        <p:txBody>
          <a:bodyPr>
            <a:normAutofit/>
          </a:bodyPr>
          <a:lstStyle/>
          <a:p>
            <a:r>
              <a:rPr lang="en-US" sz="4000" dirty="0"/>
              <a:t>And if your revenue cycle staff become sick…</a:t>
            </a:r>
          </a:p>
        </p:txBody>
      </p:sp>
      <p:sp>
        <p:nvSpPr>
          <p:cNvPr id="3" name="Content Placeholder 2">
            <a:extLst>
              <a:ext uri="{FF2B5EF4-FFF2-40B4-BE49-F238E27FC236}">
                <a16:creationId xmlns:a16="http://schemas.microsoft.com/office/drawing/2014/main" id="{9E00625C-1AB4-44D1-ABCA-598540775A90}"/>
              </a:ext>
            </a:extLst>
          </p:cNvPr>
          <p:cNvSpPr>
            <a:spLocks noGrp="1"/>
          </p:cNvSpPr>
          <p:nvPr>
            <p:ph idx="1"/>
          </p:nvPr>
        </p:nvSpPr>
        <p:spPr>
          <a:xfrm>
            <a:off x="184825" y="1845734"/>
            <a:ext cx="11556459" cy="4146504"/>
          </a:xfrm>
        </p:spPr>
        <p:txBody>
          <a:bodyPr>
            <a:normAutofit/>
          </a:bodyPr>
          <a:lstStyle/>
          <a:p>
            <a:r>
              <a:rPr lang="en-US" sz="2400" dirty="0"/>
              <a:t>As a country, we are appropriately focused on our front-line caregivers.</a:t>
            </a:r>
          </a:p>
          <a:p>
            <a:r>
              <a:rPr lang="en-US" sz="2400" u="sng" dirty="0"/>
              <a:t>Then,</a:t>
            </a:r>
            <a:r>
              <a:rPr lang="en-US" sz="2400" dirty="0"/>
              <a:t> how will the hospitals/providers get paid for all the care they are providing?</a:t>
            </a:r>
          </a:p>
          <a:p>
            <a:r>
              <a:rPr lang="en-US" sz="2400" u="sng" dirty="0"/>
              <a:t>Next,</a:t>
            </a:r>
            <a:r>
              <a:rPr lang="en-US" sz="2400" dirty="0"/>
              <a:t>  ICD-10 coding and claim submission with ACCURATE payment.  Enough coders? Follow up staff?  Are all edits updated to accept new ICD -10, HCPCs, Telehealth codes for all payers?  Do they need the DR or CR or??</a:t>
            </a:r>
          </a:p>
          <a:p>
            <a:r>
              <a:rPr lang="en-US" sz="2400" dirty="0"/>
              <a:t>Don’t forget we still need to </a:t>
            </a:r>
            <a:r>
              <a:rPr lang="en-US" sz="2400" u="sng" dirty="0"/>
              <a:t>do accurate charge capture, coding, and claim follow up.  </a:t>
            </a:r>
          </a:p>
          <a:p>
            <a:r>
              <a:rPr lang="en-US" sz="2400" dirty="0"/>
              <a:t>It will become time to talk about the ‘ripple’ effect to the healthcare providers as they attempt to code, claim submit and get paid timely…by all payers...the first time.</a:t>
            </a:r>
          </a:p>
        </p:txBody>
      </p:sp>
      <p:sp>
        <p:nvSpPr>
          <p:cNvPr id="6" name="Slide Number Placeholder 5">
            <a:extLst>
              <a:ext uri="{FF2B5EF4-FFF2-40B4-BE49-F238E27FC236}">
                <a16:creationId xmlns:a16="http://schemas.microsoft.com/office/drawing/2014/main" id="{B9456FAF-E09A-4E4F-B35B-F4B53EA2E464}"/>
              </a:ext>
            </a:extLst>
          </p:cNvPr>
          <p:cNvSpPr>
            <a:spLocks noGrp="1"/>
          </p:cNvSpPr>
          <p:nvPr>
            <p:ph type="sldNum" sz="quarter" idx="12"/>
          </p:nvPr>
        </p:nvSpPr>
        <p:spPr/>
        <p:txBody>
          <a:bodyPr/>
          <a:lstStyle/>
          <a:p>
            <a:pPr>
              <a:defRPr/>
            </a:pPr>
            <a:fld id="{976938AA-A2B7-4146-9CB7-3985EAC433C5}" type="slidenum">
              <a:rPr lang="en-US" altLang="en-US">
                <a:solidFill>
                  <a:srgbClr val="003366"/>
                </a:solidFill>
                <a:latin typeface="Tahoma"/>
              </a:rPr>
              <a:pPr>
                <a:defRPr/>
              </a:pPr>
              <a:t>71</a:t>
            </a:fld>
            <a:endParaRPr lang="en-US" altLang="en-US" dirty="0">
              <a:solidFill>
                <a:srgbClr val="003366"/>
              </a:solidFill>
              <a:latin typeface="Tahoma"/>
            </a:endParaRPr>
          </a:p>
        </p:txBody>
      </p:sp>
    </p:spTree>
    <p:extLst>
      <p:ext uri="{BB962C8B-B14F-4D97-AF65-F5344CB8AC3E}">
        <p14:creationId xmlns:p14="http://schemas.microsoft.com/office/powerpoint/2010/main" val="121732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601648" y="3164633"/>
            <a:ext cx="11590352" cy="3390900"/>
          </a:xfrm>
        </p:spPr>
        <p:txBody>
          <a:bodyPr>
            <a:noAutofit/>
          </a:bodyPr>
          <a:lstStyle/>
          <a:p>
            <a:pPr>
              <a:defRPr/>
            </a:pPr>
            <a:r>
              <a:rPr lang="en-US" sz="2300" dirty="0"/>
              <a:t>Day Egusquiza </a:t>
            </a:r>
          </a:p>
          <a:p>
            <a:pPr>
              <a:defRPr/>
            </a:pPr>
            <a:r>
              <a:rPr lang="en-US" sz="2300" dirty="0"/>
              <a:t>AR Systems, Inc.</a:t>
            </a:r>
          </a:p>
          <a:p>
            <a:pPr marL="457200" lvl="1">
              <a:defRPr/>
            </a:pPr>
            <a:r>
              <a:rPr lang="en-US" sz="2300" dirty="0">
                <a:hlinkClick r:id="rId3"/>
              </a:rPr>
              <a:t>daylee1@mindspring.com</a:t>
            </a:r>
            <a:endParaRPr lang="en-US" sz="2300" dirty="0"/>
          </a:p>
          <a:p>
            <a:pPr marL="457200" lvl="1">
              <a:defRPr/>
            </a:pPr>
            <a:r>
              <a:rPr lang="en-US" sz="2300" dirty="0"/>
              <a:t>Free Info Line- drop us a note to be added</a:t>
            </a:r>
          </a:p>
          <a:p>
            <a:pPr marL="457200" lvl="1">
              <a:defRPr/>
            </a:pPr>
            <a:r>
              <a:rPr lang="en-US" sz="2300" dirty="0"/>
              <a:t>All classes and historical information are on the webpage</a:t>
            </a:r>
          </a:p>
          <a:p>
            <a:pPr marL="342900" lvl="1" indent="0">
              <a:buNone/>
              <a:defRPr/>
            </a:pPr>
            <a:endParaRPr lang="en-US" sz="2300" dirty="0"/>
          </a:p>
          <a:p>
            <a:pPr>
              <a:defRPr/>
            </a:pPr>
            <a:r>
              <a:rPr lang="en-US" sz="2300" dirty="0"/>
              <a:t>Ronald Hirsch, MD</a:t>
            </a:r>
          </a:p>
          <a:p>
            <a:pPr>
              <a:defRPr/>
            </a:pPr>
            <a:r>
              <a:rPr lang="en-US" sz="2300" dirty="0"/>
              <a:t>R1 RCM, Inc.</a:t>
            </a:r>
          </a:p>
          <a:p>
            <a:pPr marL="457200" lvl="1">
              <a:defRPr/>
            </a:pPr>
            <a:r>
              <a:rPr lang="en-US" sz="2300" dirty="0">
                <a:hlinkClick r:id="rId4"/>
              </a:rPr>
              <a:t>rhirsch@r1rcm.com</a:t>
            </a:r>
            <a:endParaRPr lang="en-US" sz="2300" dirty="0"/>
          </a:p>
          <a:p>
            <a:pPr marL="457200" lvl="1">
              <a:defRPr/>
            </a:pPr>
            <a:r>
              <a:rPr lang="en-US" sz="2300" dirty="0">
                <a:hlinkClick r:id="rId5"/>
              </a:rPr>
              <a:t>www.ronaldhirsch.com</a:t>
            </a:r>
            <a:endParaRPr lang="en-US" sz="2300" dirty="0"/>
          </a:p>
        </p:txBody>
      </p:sp>
      <p:sp>
        <p:nvSpPr>
          <p:cNvPr id="2" name="Title 1"/>
          <p:cNvSpPr>
            <a:spLocks noGrp="1"/>
          </p:cNvSpPr>
          <p:nvPr>
            <p:ph type="ctrTitle" idx="4294967295"/>
          </p:nvPr>
        </p:nvSpPr>
        <p:spPr>
          <a:xfrm>
            <a:off x="587828" y="802433"/>
            <a:ext cx="10875509" cy="416767"/>
          </a:xfrm>
        </p:spPr>
        <p:txBody>
          <a:bodyPr>
            <a:noAutofit/>
          </a:bodyPr>
          <a:lstStyle/>
          <a:p>
            <a:r>
              <a:rPr lang="en-US" sz="3200" b="1" dirty="0"/>
              <a:t>Time For Questions!</a:t>
            </a:r>
            <a:br>
              <a:rPr lang="en-US" sz="2800" dirty="0"/>
            </a:br>
            <a:br>
              <a:rPr lang="en-US" sz="2800" dirty="0"/>
            </a:br>
            <a:r>
              <a:rPr lang="en-US" sz="2000" dirty="0"/>
              <a:t>Value added:  Slides 74-79 are Critical Access and Rural Health Care specific.  These will not be taught but are excellent resources.  </a:t>
            </a:r>
            <a:endParaRPr lang="en-US" sz="2800" dirty="0"/>
          </a:p>
        </p:txBody>
      </p:sp>
    </p:spTree>
    <p:extLst>
      <p:ext uri="{BB962C8B-B14F-4D97-AF65-F5344CB8AC3E}">
        <p14:creationId xmlns:p14="http://schemas.microsoft.com/office/powerpoint/2010/main" val="3014097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601648" y="738673"/>
            <a:ext cx="11590352" cy="3390900"/>
          </a:xfrm>
        </p:spPr>
        <p:txBody>
          <a:bodyPr vert="horz" lIns="91440" tIns="45720" rIns="91440" bIns="45720" rtlCol="0" anchor="t">
            <a:noAutofit/>
          </a:bodyPr>
          <a:lstStyle/>
          <a:p>
            <a:pPr>
              <a:defRPr/>
            </a:pPr>
            <a:r>
              <a:rPr lang="en-US" sz="2400" dirty="0"/>
              <a:t>AR Systems, Inc</a:t>
            </a:r>
          </a:p>
          <a:p>
            <a:pPr>
              <a:defRPr/>
            </a:pPr>
            <a:r>
              <a:rPr lang="en-US" sz="2400" dirty="0"/>
              <a:t>	</a:t>
            </a:r>
            <a:r>
              <a:rPr lang="en-US" sz="2400" dirty="0">
                <a:hlinkClick r:id="rId3"/>
              </a:rPr>
              <a:t>http://arsystemsdayegusquiza.com/</a:t>
            </a:r>
            <a:r>
              <a:rPr lang="en-US" sz="2400" dirty="0"/>
              <a:t> </a:t>
            </a:r>
          </a:p>
          <a:p>
            <a:pPr>
              <a:defRPr/>
            </a:pPr>
            <a:r>
              <a:rPr lang="en-US" sz="2400" dirty="0"/>
              <a:t>Healthcare Financial Management Association</a:t>
            </a:r>
          </a:p>
          <a:p>
            <a:pPr>
              <a:defRPr/>
            </a:pPr>
            <a:r>
              <a:rPr lang="en-US" sz="2400" dirty="0"/>
              <a:t>	</a:t>
            </a:r>
            <a:r>
              <a:rPr lang="en-US" sz="2400" dirty="0">
                <a:hlinkClick r:id="rId4"/>
              </a:rPr>
              <a:t>https://www.hfma.org/</a:t>
            </a:r>
            <a:endParaRPr lang="en-US" sz="2400" dirty="0"/>
          </a:p>
          <a:p>
            <a:pPr>
              <a:defRPr/>
            </a:pPr>
            <a:r>
              <a:rPr lang="en-US" sz="2400" dirty="0"/>
              <a:t>Patient Financial Navigator Foundation, Inc</a:t>
            </a:r>
          </a:p>
          <a:p>
            <a:pPr>
              <a:defRPr/>
            </a:pPr>
            <a:r>
              <a:rPr lang="en-US" sz="2400" dirty="0"/>
              <a:t>	</a:t>
            </a:r>
            <a:r>
              <a:rPr lang="en-US" sz="2400" dirty="0">
                <a:hlinkClick r:id="rId5"/>
              </a:rPr>
              <a:t>http://pfnfinc.com</a:t>
            </a:r>
            <a:r>
              <a:rPr lang="en-US" sz="2400" dirty="0"/>
              <a:t> </a:t>
            </a:r>
          </a:p>
          <a:p>
            <a:pPr>
              <a:defRPr/>
            </a:pPr>
            <a:r>
              <a:rPr lang="en-US" sz="2400" dirty="0"/>
              <a:t>R1 RCM</a:t>
            </a:r>
          </a:p>
          <a:p>
            <a:pPr>
              <a:defRPr/>
            </a:pPr>
            <a:r>
              <a:rPr lang="en-US" sz="2400" dirty="0"/>
              <a:t>	</a:t>
            </a:r>
            <a:r>
              <a:rPr lang="en-US" sz="2400" dirty="0">
                <a:hlinkClick r:id="rId6"/>
              </a:rPr>
              <a:t>www.r1rcm.com</a:t>
            </a:r>
            <a:endParaRPr lang="en-US" sz="2400" dirty="0"/>
          </a:p>
          <a:p>
            <a:pPr>
              <a:defRPr/>
            </a:pPr>
            <a:endParaRPr lang="en-US" sz="2400" dirty="0"/>
          </a:p>
          <a:p>
            <a:pPr>
              <a:defRPr/>
            </a:pPr>
            <a:endParaRPr lang="en-US" sz="2400" dirty="0"/>
          </a:p>
        </p:txBody>
      </p:sp>
      <p:sp>
        <p:nvSpPr>
          <p:cNvPr id="2" name="Title 1"/>
          <p:cNvSpPr>
            <a:spLocks noGrp="1"/>
          </p:cNvSpPr>
          <p:nvPr>
            <p:ph type="title" idx="4294967295"/>
          </p:nvPr>
        </p:nvSpPr>
        <p:spPr>
          <a:xfrm>
            <a:off x="475862" y="206504"/>
            <a:ext cx="9240838" cy="633251"/>
          </a:xfrm>
        </p:spPr>
        <p:txBody>
          <a:bodyPr>
            <a:normAutofit fontScale="90000"/>
          </a:bodyPr>
          <a:lstStyle/>
          <a:p>
            <a:r>
              <a:rPr lang="en-US" sz="2800" dirty="0"/>
              <a:t>For More Information</a:t>
            </a:r>
            <a:br>
              <a:rPr lang="en-US" sz="2800" dirty="0"/>
            </a:br>
            <a:endParaRPr lang="en-US" sz="2800" dirty="0"/>
          </a:p>
        </p:txBody>
      </p:sp>
      <p:sp>
        <p:nvSpPr>
          <p:cNvPr id="5" name="Slide Number Placeholder 4">
            <a:extLst>
              <a:ext uri="{FF2B5EF4-FFF2-40B4-BE49-F238E27FC236}">
                <a16:creationId xmlns:a16="http://schemas.microsoft.com/office/drawing/2014/main" id="{C1D4A43D-411F-4532-B468-0636DBAE51E4}"/>
              </a:ext>
            </a:extLst>
          </p:cNvPr>
          <p:cNvSpPr>
            <a:spLocks noGrp="1"/>
          </p:cNvSpPr>
          <p:nvPr>
            <p:ph type="sldNum" sz="quarter" idx="4294967295"/>
          </p:nvPr>
        </p:nvSpPr>
        <p:spPr>
          <a:xfrm>
            <a:off x="0" y="6218238"/>
            <a:ext cx="2743200" cy="365125"/>
          </a:xfrm>
        </p:spPr>
        <p:txBody>
          <a:bodyPr/>
          <a:lstStyle/>
          <a:p>
            <a:fld id="{7B5C335F-0267-514F-9C36-1031A9B1ECA1}" type="slidenum">
              <a:rPr lang="en-US" smtClean="0"/>
              <a:pPr/>
              <a:t>73</a:t>
            </a:fld>
            <a:endParaRPr lang="en-US" dirty="0"/>
          </a:p>
        </p:txBody>
      </p:sp>
    </p:spTree>
    <p:extLst>
      <p:ext uri="{BB962C8B-B14F-4D97-AF65-F5344CB8AC3E}">
        <p14:creationId xmlns:p14="http://schemas.microsoft.com/office/powerpoint/2010/main" val="2051553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BE9B-F2C8-4D3A-9A87-769E4E3968A1}"/>
              </a:ext>
            </a:extLst>
          </p:cNvPr>
          <p:cNvSpPr>
            <a:spLocks noGrp="1"/>
          </p:cNvSpPr>
          <p:nvPr>
            <p:ph type="title"/>
          </p:nvPr>
        </p:nvSpPr>
        <p:spPr/>
        <p:txBody>
          <a:bodyPr>
            <a:normAutofit/>
          </a:bodyPr>
          <a:lstStyle/>
          <a:p>
            <a:r>
              <a:rPr lang="en-US" sz="3200" dirty="0"/>
              <a:t>CAH Waivers</a:t>
            </a:r>
          </a:p>
        </p:txBody>
      </p:sp>
      <p:sp>
        <p:nvSpPr>
          <p:cNvPr id="3" name="Content Placeholder 2">
            <a:extLst>
              <a:ext uri="{FF2B5EF4-FFF2-40B4-BE49-F238E27FC236}">
                <a16:creationId xmlns:a16="http://schemas.microsoft.com/office/drawing/2014/main" id="{EB41EFE3-A8E0-4C2B-9C98-277FF8B03EA0}"/>
              </a:ext>
            </a:extLst>
          </p:cNvPr>
          <p:cNvSpPr>
            <a:spLocks noGrp="1"/>
          </p:cNvSpPr>
          <p:nvPr>
            <p:ph idx="1"/>
          </p:nvPr>
        </p:nvSpPr>
        <p:spPr>
          <a:xfrm>
            <a:off x="1850004" y="1218560"/>
            <a:ext cx="8277308" cy="5247554"/>
          </a:xfrm>
        </p:spPr>
        <p:txBody>
          <a:bodyPr>
            <a:normAutofit fontScale="92500" lnSpcReduction="20000"/>
          </a:bodyPr>
          <a:lstStyle/>
          <a:p>
            <a:r>
              <a:rPr lang="en-US" sz="2800" dirty="0"/>
              <a:t>96 hour expected LOS waived</a:t>
            </a:r>
          </a:p>
          <a:p>
            <a:pPr lvl="1"/>
            <a:r>
              <a:rPr lang="en-US" sz="2800" dirty="0"/>
              <a:t>Apply Condition code DR </a:t>
            </a:r>
          </a:p>
          <a:p>
            <a:pPr lvl="1"/>
            <a:r>
              <a:rPr lang="en-US" sz="2800" dirty="0"/>
              <a:t>Won’t be counted at end of year in data</a:t>
            </a:r>
          </a:p>
          <a:p>
            <a:pPr lvl="1"/>
            <a:endParaRPr lang="en-US" sz="2800" dirty="0"/>
          </a:p>
          <a:p>
            <a:r>
              <a:rPr lang="en-US" sz="3000" dirty="0"/>
              <a:t>Can exceed 25 bed limit</a:t>
            </a:r>
          </a:p>
          <a:p>
            <a:pPr lvl="1"/>
            <a:r>
              <a:rPr lang="en-US" sz="2800" dirty="0"/>
              <a:t>Apply Condition code DR to claim for extra pts</a:t>
            </a:r>
          </a:p>
          <a:p>
            <a:pPr lvl="1"/>
            <a:r>
              <a:rPr lang="en-US" sz="2800" dirty="0"/>
              <a:t>Can expand to tents, hotels, gyms</a:t>
            </a:r>
          </a:p>
          <a:p>
            <a:pPr lvl="1"/>
            <a:endParaRPr lang="en-US" sz="2800" dirty="0"/>
          </a:p>
          <a:p>
            <a:r>
              <a:rPr lang="en-US" sz="3000" dirty="0"/>
              <a:t>Can use swing beds without 3-day inpatient stay</a:t>
            </a:r>
          </a:p>
          <a:p>
            <a:pPr lvl="1"/>
            <a:r>
              <a:rPr lang="en-US" sz="2800" dirty="0"/>
              <a:t>From ED, Obs, IN, home</a:t>
            </a:r>
          </a:p>
          <a:p>
            <a:pPr lvl="1"/>
            <a:r>
              <a:rPr lang="en-US" sz="2800" dirty="0"/>
              <a:t>Must have skilled needs</a:t>
            </a:r>
          </a:p>
          <a:p>
            <a:pPr lvl="1"/>
            <a:endParaRPr lang="en-US" sz="2800" dirty="0"/>
          </a:p>
          <a:p>
            <a:r>
              <a:rPr lang="en-US" sz="3000" dirty="0"/>
              <a:t>No need for physician presence- can supervise remotely</a:t>
            </a:r>
          </a:p>
        </p:txBody>
      </p:sp>
    </p:spTree>
    <p:extLst>
      <p:ext uri="{BB962C8B-B14F-4D97-AF65-F5344CB8AC3E}">
        <p14:creationId xmlns:p14="http://schemas.microsoft.com/office/powerpoint/2010/main" val="28942146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BE9B-F2C8-4D3A-9A87-769E4E3968A1}"/>
              </a:ext>
            </a:extLst>
          </p:cNvPr>
          <p:cNvSpPr>
            <a:spLocks noGrp="1"/>
          </p:cNvSpPr>
          <p:nvPr>
            <p:ph type="title"/>
          </p:nvPr>
        </p:nvSpPr>
        <p:spPr/>
        <p:txBody>
          <a:bodyPr>
            <a:normAutofit/>
          </a:bodyPr>
          <a:lstStyle/>
          <a:p>
            <a:r>
              <a:rPr lang="en-US" sz="3200" dirty="0"/>
              <a:t>CAH Waivers</a:t>
            </a:r>
          </a:p>
        </p:txBody>
      </p:sp>
      <p:sp>
        <p:nvSpPr>
          <p:cNvPr id="3" name="Content Placeholder 2">
            <a:extLst>
              <a:ext uri="{FF2B5EF4-FFF2-40B4-BE49-F238E27FC236}">
                <a16:creationId xmlns:a16="http://schemas.microsoft.com/office/drawing/2014/main" id="{EB41EFE3-A8E0-4C2B-9C98-277FF8B03EA0}"/>
              </a:ext>
            </a:extLst>
          </p:cNvPr>
          <p:cNvSpPr>
            <a:spLocks noGrp="1"/>
          </p:cNvSpPr>
          <p:nvPr>
            <p:ph idx="1"/>
          </p:nvPr>
        </p:nvSpPr>
        <p:spPr>
          <a:xfrm>
            <a:off x="1850004" y="1218560"/>
            <a:ext cx="8277308" cy="5247554"/>
          </a:xfrm>
        </p:spPr>
        <p:txBody>
          <a:bodyPr>
            <a:normAutofit/>
          </a:bodyPr>
          <a:lstStyle/>
          <a:p>
            <a:r>
              <a:rPr lang="en-US" sz="2800" dirty="0"/>
              <a:t>CAH personnel- waive minimal qualifications for clinical nurse specialists</a:t>
            </a:r>
          </a:p>
          <a:p>
            <a:endParaRPr lang="en-US" sz="2800" dirty="0"/>
          </a:p>
          <a:p>
            <a:r>
              <a:rPr lang="en-US" sz="2800" dirty="0"/>
              <a:t>CAH staff licensure- deferred to state law</a:t>
            </a:r>
          </a:p>
          <a:p>
            <a:endParaRPr lang="en-US" sz="2800" dirty="0"/>
          </a:p>
          <a:p>
            <a:r>
              <a:rPr lang="en-US" sz="2800" dirty="0"/>
              <a:t>CRNA- can work unsupervised</a:t>
            </a:r>
          </a:p>
          <a:p>
            <a:endParaRPr lang="en-US" sz="2800" dirty="0"/>
          </a:p>
          <a:p>
            <a:r>
              <a:rPr lang="en-US" sz="2800" dirty="0"/>
              <a:t>NPs- can admit and care for pts without supervision</a:t>
            </a:r>
          </a:p>
          <a:p>
            <a:endParaRPr lang="en-US" sz="2800" dirty="0"/>
          </a:p>
          <a:p>
            <a:r>
              <a:rPr lang="en-US" sz="2800" dirty="0"/>
              <a:t>Discharge planning- offer only available facilities</a:t>
            </a:r>
          </a:p>
          <a:p>
            <a:pPr marL="0" indent="0">
              <a:buNone/>
            </a:pPr>
            <a:endParaRPr lang="en-US" sz="2800" dirty="0"/>
          </a:p>
        </p:txBody>
      </p:sp>
    </p:spTree>
    <p:extLst>
      <p:ext uri="{BB962C8B-B14F-4D97-AF65-F5344CB8AC3E}">
        <p14:creationId xmlns:p14="http://schemas.microsoft.com/office/powerpoint/2010/main" val="994246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BE9B-F2C8-4D3A-9A87-769E4E3968A1}"/>
              </a:ext>
            </a:extLst>
          </p:cNvPr>
          <p:cNvSpPr>
            <a:spLocks noGrp="1"/>
          </p:cNvSpPr>
          <p:nvPr>
            <p:ph type="title"/>
          </p:nvPr>
        </p:nvSpPr>
        <p:spPr/>
        <p:txBody>
          <a:bodyPr>
            <a:normAutofit/>
          </a:bodyPr>
          <a:lstStyle/>
          <a:p>
            <a:r>
              <a:rPr lang="en-US" sz="3200" dirty="0"/>
              <a:t>CAH Waivers</a:t>
            </a:r>
          </a:p>
        </p:txBody>
      </p:sp>
      <p:sp>
        <p:nvSpPr>
          <p:cNvPr id="3" name="Content Placeholder 2">
            <a:extLst>
              <a:ext uri="{FF2B5EF4-FFF2-40B4-BE49-F238E27FC236}">
                <a16:creationId xmlns:a16="http://schemas.microsoft.com/office/drawing/2014/main" id="{EB41EFE3-A8E0-4C2B-9C98-277FF8B03EA0}"/>
              </a:ext>
            </a:extLst>
          </p:cNvPr>
          <p:cNvSpPr>
            <a:spLocks noGrp="1"/>
          </p:cNvSpPr>
          <p:nvPr>
            <p:ph idx="1"/>
          </p:nvPr>
        </p:nvSpPr>
        <p:spPr/>
        <p:txBody>
          <a:bodyPr>
            <a:normAutofit/>
          </a:bodyPr>
          <a:lstStyle/>
          <a:p>
            <a:r>
              <a:rPr lang="en-US" sz="2800" dirty="0"/>
              <a:t>You can accept swing bed patients from other hospitals</a:t>
            </a:r>
          </a:p>
          <a:p>
            <a:endParaRPr lang="en-US" sz="2800" dirty="0"/>
          </a:p>
          <a:p>
            <a:r>
              <a:rPr lang="en-US" sz="2800" dirty="0"/>
              <a:t>SNFs are getting lots of bad press about infections</a:t>
            </a:r>
          </a:p>
          <a:p>
            <a:endParaRPr lang="en-US" sz="2800" dirty="0"/>
          </a:p>
          <a:p>
            <a:r>
              <a:rPr lang="en-US" sz="2800" dirty="0"/>
              <a:t>You should tell other hospitals you can accept their SNF patients</a:t>
            </a:r>
          </a:p>
          <a:p>
            <a:endParaRPr lang="en-US" sz="2800" dirty="0"/>
          </a:p>
          <a:p>
            <a:r>
              <a:rPr lang="en-US" sz="2800" dirty="0"/>
              <a:t>Consider social media outreach in cities</a:t>
            </a:r>
          </a:p>
        </p:txBody>
      </p:sp>
    </p:spTree>
    <p:extLst>
      <p:ext uri="{BB962C8B-B14F-4D97-AF65-F5344CB8AC3E}">
        <p14:creationId xmlns:p14="http://schemas.microsoft.com/office/powerpoint/2010/main" val="3289513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6A62-9093-4059-9FCE-880D0C3892DE}"/>
              </a:ext>
            </a:extLst>
          </p:cNvPr>
          <p:cNvSpPr>
            <a:spLocks noGrp="1"/>
          </p:cNvSpPr>
          <p:nvPr>
            <p:ph type="title"/>
          </p:nvPr>
        </p:nvSpPr>
        <p:spPr/>
        <p:txBody>
          <a:bodyPr>
            <a:normAutofit/>
          </a:bodyPr>
          <a:lstStyle/>
          <a:p>
            <a:r>
              <a:rPr lang="en-US" sz="3200" dirty="0"/>
              <a:t>Thinking Outside the Box</a:t>
            </a:r>
          </a:p>
        </p:txBody>
      </p:sp>
      <p:sp>
        <p:nvSpPr>
          <p:cNvPr id="3" name="Content Placeholder 2">
            <a:extLst>
              <a:ext uri="{FF2B5EF4-FFF2-40B4-BE49-F238E27FC236}">
                <a16:creationId xmlns:a16="http://schemas.microsoft.com/office/drawing/2014/main" id="{F46BFA76-5528-4849-87AF-32B90B219D9A}"/>
              </a:ext>
            </a:extLst>
          </p:cNvPr>
          <p:cNvSpPr>
            <a:spLocks noGrp="1"/>
          </p:cNvSpPr>
          <p:nvPr>
            <p:ph idx="1"/>
          </p:nvPr>
        </p:nvSpPr>
        <p:spPr/>
        <p:txBody>
          <a:bodyPr/>
          <a:lstStyle/>
          <a:p>
            <a:r>
              <a:rPr lang="en-US" sz="2800" dirty="0"/>
              <a:t>Can a CAH set up a remote location in an urban area and provide swing bed services?</a:t>
            </a:r>
          </a:p>
          <a:p>
            <a:endParaRPr lang="en-US" dirty="0"/>
          </a:p>
          <a:p>
            <a:endParaRPr lang="en-US" dirty="0"/>
          </a:p>
          <a:p>
            <a:pPr marL="0" indent="0">
              <a:buNone/>
            </a:pPr>
            <a:r>
              <a:rPr lang="en-US" dirty="0"/>
              <a:t>CMS is waiving the requirement at 42 CFR §485.610(b) that the CAH be located in a rural area or an area being treated as being rural, allowing the CAH flexibility in the establishment of surge site locations. CMS is also waiving the requirement at §485.610(e) regarding the CAH’s off-campus and co-location requirements, allowing the CAH flexibility in establishing temporary off-site locations. </a:t>
            </a:r>
          </a:p>
          <a:p>
            <a:endParaRPr lang="en-US" dirty="0"/>
          </a:p>
          <a:p>
            <a:endParaRPr lang="en-US" dirty="0"/>
          </a:p>
        </p:txBody>
      </p:sp>
    </p:spTree>
    <p:extLst>
      <p:ext uri="{BB962C8B-B14F-4D97-AF65-F5344CB8AC3E}">
        <p14:creationId xmlns:p14="http://schemas.microsoft.com/office/powerpoint/2010/main" val="19312371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099CE-8451-4978-97AB-35BD1C26D401}"/>
              </a:ext>
            </a:extLst>
          </p:cNvPr>
          <p:cNvSpPr>
            <a:spLocks noGrp="1"/>
          </p:cNvSpPr>
          <p:nvPr>
            <p:ph idx="1"/>
          </p:nvPr>
        </p:nvSpPr>
        <p:spPr>
          <a:xfrm>
            <a:off x="2400300" y="152400"/>
            <a:ext cx="7952740" cy="6634480"/>
          </a:xfrm>
        </p:spPr>
        <p:txBody>
          <a:bodyPr/>
          <a:lstStyle/>
          <a:p>
            <a:r>
              <a:rPr lang="en-US" sz="2000" dirty="0">
                <a:effectLst/>
              </a:rPr>
              <a:t>CMS has released the long-awaited guidance on telehealth billing for Rural Health Clinics!  </a:t>
            </a:r>
            <a:r>
              <a:rPr lang="en-US" sz="2400" b="1" u="sng" dirty="0">
                <a:solidFill>
                  <a:srgbClr val="FF0000"/>
                </a:solidFill>
                <a:effectLst/>
                <a:hlinkClick r:id="rId2">
                  <a:extLst>
                    <a:ext uri="{A12FA001-AC4F-418D-AE19-62706E023703}">
                      <ahyp:hlinkClr xmlns:ahyp="http://schemas.microsoft.com/office/drawing/2018/hyperlinkcolor" val="tx"/>
                    </a:ext>
                  </a:extLst>
                </a:hlinkClick>
              </a:rPr>
              <a:t>SE20016 RHC Telehealth Billing</a:t>
            </a:r>
            <a:r>
              <a:rPr lang="en-US" sz="2400" b="1" u="sng" dirty="0">
                <a:solidFill>
                  <a:srgbClr val="FF0000"/>
                </a:solidFill>
                <a:effectLst/>
              </a:rPr>
              <a:t>, </a:t>
            </a:r>
            <a:r>
              <a:rPr lang="en-US" sz="1600" b="1" u="sng" dirty="0">
                <a:solidFill>
                  <a:srgbClr val="FF0000"/>
                </a:solidFill>
                <a:effectLst/>
              </a:rPr>
              <a:t>4-30-20   ***CHECK FOR UPDATES***</a:t>
            </a:r>
          </a:p>
          <a:p>
            <a:endParaRPr lang="en-US" sz="2000" dirty="0">
              <a:solidFill>
                <a:srgbClr val="FF0000"/>
              </a:solidFill>
              <a:effectLst/>
            </a:endParaRPr>
          </a:p>
          <a:p>
            <a:r>
              <a:rPr lang="en-US" sz="1800" dirty="0">
                <a:effectLst/>
              </a:rPr>
              <a:t>Medicare claims for RHC telehealth visits occurring since January 27</a:t>
            </a:r>
            <a:r>
              <a:rPr lang="en-US" sz="1800" baseline="30000" dirty="0">
                <a:effectLst/>
              </a:rPr>
              <a:t>th</a:t>
            </a:r>
            <a:r>
              <a:rPr lang="en-US" sz="1800" dirty="0">
                <a:effectLst/>
              </a:rPr>
              <a:t> will be paid by Medicare. If you have been holding these telehealth claims, you can submit them and they will be paid.  Here are the instructions:</a:t>
            </a:r>
          </a:p>
          <a:p>
            <a:r>
              <a:rPr lang="en-US" sz="2000" dirty="0">
                <a:effectLst/>
              </a:rPr>
              <a:t>For telehealth distant site services furnished between </a:t>
            </a:r>
            <a:r>
              <a:rPr lang="en-US" sz="2000" b="1" u="sng" dirty="0">
                <a:solidFill>
                  <a:srgbClr val="FF0000"/>
                </a:solidFill>
                <a:effectLst/>
              </a:rPr>
              <a:t>January 27, 2020 and June 30, 2020</a:t>
            </a:r>
            <a:r>
              <a:rPr lang="en-US" sz="2000" u="sng" dirty="0">
                <a:solidFill>
                  <a:srgbClr val="FF0000"/>
                </a:solidFill>
                <a:effectLst/>
              </a:rPr>
              <a:t>:</a:t>
            </a:r>
          </a:p>
          <a:p>
            <a:pPr lvl="0"/>
            <a:endParaRPr lang="en-US" sz="2000" u="sng" dirty="0">
              <a:solidFill>
                <a:srgbClr val="FF0000"/>
              </a:solidFill>
              <a:effectLst/>
            </a:endParaRPr>
          </a:p>
          <a:p>
            <a:r>
              <a:rPr lang="en-US" sz="1600" dirty="0">
                <a:effectLst/>
              </a:rPr>
              <a:t>All RHCs will bill for telehealth visits </a:t>
            </a:r>
            <a:r>
              <a:rPr lang="en-US" sz="1600" dirty="0">
                <a:solidFill>
                  <a:srgbClr val="FF0000"/>
                </a:solidFill>
                <a:effectLst/>
              </a:rPr>
              <a:t>with G2025 </a:t>
            </a:r>
            <a:r>
              <a:rPr lang="en-US" sz="1600" dirty="0">
                <a:effectLst/>
              </a:rPr>
              <a:t>and </a:t>
            </a:r>
            <a:r>
              <a:rPr lang="en-US" sz="1600" dirty="0">
                <a:solidFill>
                  <a:srgbClr val="FF0000"/>
                </a:solidFill>
                <a:effectLst/>
              </a:rPr>
              <a:t>use the CG </a:t>
            </a:r>
            <a:r>
              <a:rPr lang="en-US" sz="1600" dirty="0">
                <a:effectLst/>
              </a:rPr>
              <a:t>and 95 modifier on the claim line to signify that the visit was via telehealth rather than in-person.</a:t>
            </a:r>
          </a:p>
          <a:p>
            <a:pPr lvl="0"/>
            <a:r>
              <a:rPr lang="en-US" sz="1600" dirty="0">
                <a:effectLst/>
              </a:rPr>
              <a:t>In order to expedite adoption of this policy, CMS will </a:t>
            </a:r>
            <a:r>
              <a:rPr lang="en-US" sz="1600" b="1" dirty="0">
                <a:effectLst/>
              </a:rPr>
              <a:t>INITIALLY pay the RHC’s all-inclusive rate </a:t>
            </a:r>
            <a:r>
              <a:rPr lang="en-US" sz="1600" dirty="0">
                <a:effectLst/>
              </a:rPr>
              <a:t>for this visit  and FQHCs will be paid at their PPS rate for claims during this time.   </a:t>
            </a:r>
          </a:p>
          <a:p>
            <a:pPr lvl="0"/>
            <a:r>
              <a:rPr lang="en-US" sz="1600" dirty="0">
                <a:effectLst/>
              </a:rPr>
              <a:t>However, CMS has established a uniform RHC telehealth payment rate of </a:t>
            </a:r>
            <a:r>
              <a:rPr lang="en-US" sz="1600" b="1" dirty="0">
                <a:effectLst/>
              </a:rPr>
              <a:t>$92.03</a:t>
            </a:r>
            <a:r>
              <a:rPr lang="en-US" sz="1600" dirty="0">
                <a:effectLst/>
              </a:rPr>
              <a:t> per visit for independent or provider-based RHCs.   </a:t>
            </a:r>
          </a:p>
          <a:p>
            <a:pPr lvl="0"/>
            <a:r>
              <a:rPr lang="en-US" sz="1600" dirty="0">
                <a:effectLst/>
              </a:rPr>
              <a:t>All RHC/FQHC claims from January 27 – June 30, 2020 will be </a:t>
            </a:r>
            <a:r>
              <a:rPr lang="en-US" sz="1600" b="1" dirty="0">
                <a:effectLst/>
              </a:rPr>
              <a:t>automatically reprocessed</a:t>
            </a:r>
            <a:r>
              <a:rPr lang="en-US" sz="1600" dirty="0">
                <a:effectLst/>
              </a:rPr>
              <a:t> with the new payment rate in July. </a:t>
            </a:r>
          </a:p>
          <a:p>
            <a:pPr lvl="0"/>
            <a:r>
              <a:rPr lang="en-US" sz="1600" b="1" dirty="0">
                <a:effectLst/>
              </a:rPr>
              <a:t>RHCs and FQHCs do not need to resubmit these claims.</a:t>
            </a:r>
            <a:endParaRPr lang="en-US" sz="1600" dirty="0">
              <a:effectLst/>
            </a:endParaRPr>
          </a:p>
          <a:p>
            <a:endParaRPr lang="en-US" dirty="0"/>
          </a:p>
        </p:txBody>
      </p:sp>
      <p:sp>
        <p:nvSpPr>
          <p:cNvPr id="6" name="Slide Number Placeholder 5">
            <a:extLst>
              <a:ext uri="{FF2B5EF4-FFF2-40B4-BE49-F238E27FC236}">
                <a16:creationId xmlns:a16="http://schemas.microsoft.com/office/drawing/2014/main" id="{1D6B55DA-A02C-40C7-92DF-3BC7DE076B0A}"/>
              </a:ext>
            </a:extLst>
          </p:cNvPr>
          <p:cNvSpPr>
            <a:spLocks noGrp="1"/>
          </p:cNvSpPr>
          <p:nvPr>
            <p:ph type="sldNum" sz="quarter" idx="12"/>
          </p:nvPr>
        </p:nvSpPr>
        <p:spPr/>
        <p:txBody>
          <a:bodyPr/>
          <a:lstStyle/>
          <a:p>
            <a:pPr defTabSz="457200">
              <a:defRPr/>
            </a:pPr>
            <a:fld id="{976938AA-A2B7-4146-9CB7-3985EAC433C5}" type="slidenum">
              <a:rPr lang="en-US" altLang="en-US">
                <a:solidFill>
                  <a:srgbClr val="003366"/>
                </a:solidFill>
                <a:latin typeface="Tahoma"/>
              </a:rPr>
              <a:pPr defTabSz="457200">
                <a:defRPr/>
              </a:pPr>
              <a:t>78</a:t>
            </a:fld>
            <a:endParaRPr lang="en-US" altLang="en-US" dirty="0">
              <a:solidFill>
                <a:srgbClr val="003366"/>
              </a:solidFill>
              <a:latin typeface="Tahoma"/>
            </a:endParaRPr>
          </a:p>
        </p:txBody>
      </p:sp>
    </p:spTree>
    <p:extLst>
      <p:ext uri="{BB962C8B-B14F-4D97-AF65-F5344CB8AC3E}">
        <p14:creationId xmlns:p14="http://schemas.microsoft.com/office/powerpoint/2010/main" val="39340001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BB27-BD0B-49E6-95E0-46B126EFF39C}"/>
              </a:ext>
            </a:extLst>
          </p:cNvPr>
          <p:cNvSpPr>
            <a:spLocks noGrp="1"/>
          </p:cNvSpPr>
          <p:nvPr>
            <p:ph type="title"/>
          </p:nvPr>
        </p:nvSpPr>
        <p:spPr/>
        <p:txBody>
          <a:bodyPr/>
          <a:lstStyle/>
          <a:p>
            <a:r>
              <a:rPr lang="en-US" dirty="0"/>
              <a:t>More from SE20016  4-17-20</a:t>
            </a:r>
            <a:br>
              <a:rPr lang="en-US" dirty="0"/>
            </a:br>
            <a:r>
              <a:rPr lang="en-US" dirty="0"/>
              <a:t>*Traditional Medicare only*</a:t>
            </a:r>
          </a:p>
        </p:txBody>
      </p:sp>
      <p:sp>
        <p:nvSpPr>
          <p:cNvPr id="3" name="Content Placeholder 2">
            <a:extLst>
              <a:ext uri="{FF2B5EF4-FFF2-40B4-BE49-F238E27FC236}">
                <a16:creationId xmlns:a16="http://schemas.microsoft.com/office/drawing/2014/main" id="{E15F920E-B06E-4D07-8A1B-2229C318F866}"/>
              </a:ext>
            </a:extLst>
          </p:cNvPr>
          <p:cNvSpPr>
            <a:spLocks noGrp="1"/>
          </p:cNvSpPr>
          <p:nvPr>
            <p:ph idx="1"/>
          </p:nvPr>
        </p:nvSpPr>
        <p:spPr/>
        <p:txBody>
          <a:bodyPr/>
          <a:lstStyle/>
          <a:p>
            <a:pPr lvl="0"/>
            <a:r>
              <a:rPr lang="en-US" sz="1600" dirty="0">
                <a:effectLst/>
              </a:rPr>
              <a:t>RHCs with a per-visit rate </a:t>
            </a:r>
            <a:r>
              <a:rPr lang="en-US" sz="1600" i="1" u="sng" dirty="0">
                <a:effectLst/>
              </a:rPr>
              <a:t>below</a:t>
            </a:r>
            <a:r>
              <a:rPr lang="en-US" sz="1600" dirty="0">
                <a:effectLst/>
              </a:rPr>
              <a:t> $92.03 will receive an </a:t>
            </a:r>
            <a:r>
              <a:rPr lang="en-US" sz="1600" b="1" dirty="0">
                <a:effectLst/>
              </a:rPr>
              <a:t>additional payment</a:t>
            </a:r>
            <a:r>
              <a:rPr lang="en-US" sz="1600" dirty="0">
                <a:effectLst/>
              </a:rPr>
              <a:t> reflecting the difference between their AIR and $92.03.</a:t>
            </a:r>
          </a:p>
          <a:p>
            <a:pPr lvl="0"/>
            <a:r>
              <a:rPr lang="en-US" sz="1600" dirty="0">
                <a:effectLst/>
              </a:rPr>
              <a:t>For RHCs with an AIR </a:t>
            </a:r>
            <a:r>
              <a:rPr lang="en-US" sz="1600" i="1" u="sng" dirty="0">
                <a:effectLst/>
              </a:rPr>
              <a:t>above</a:t>
            </a:r>
            <a:r>
              <a:rPr lang="en-US" sz="1600" dirty="0">
                <a:effectLst/>
              </a:rPr>
              <a:t> $92.03, CMS will </a:t>
            </a:r>
            <a:r>
              <a:rPr lang="en-US" sz="1600" b="1" dirty="0">
                <a:effectLst/>
              </a:rPr>
              <a:t>RECOUP</a:t>
            </a:r>
            <a:r>
              <a:rPr lang="en-US" sz="1600" dirty="0">
                <a:effectLst/>
              </a:rPr>
              <a:t> the difference.</a:t>
            </a:r>
          </a:p>
          <a:p>
            <a:r>
              <a:rPr lang="en-US" sz="1800" dirty="0">
                <a:solidFill>
                  <a:srgbClr val="FF0000"/>
                </a:solidFill>
                <a:effectLst/>
              </a:rPr>
              <a:t>For telehealth distant site services furnished </a:t>
            </a:r>
            <a:r>
              <a:rPr lang="en-US" sz="1800" b="1" dirty="0">
                <a:solidFill>
                  <a:srgbClr val="FF0000"/>
                </a:solidFill>
                <a:effectLst/>
              </a:rPr>
              <a:t>between July 2, 2020 and the end of the COVID-19 PHE</a:t>
            </a:r>
            <a:r>
              <a:rPr lang="en-US" sz="1800" dirty="0">
                <a:solidFill>
                  <a:srgbClr val="FF0000"/>
                </a:solidFill>
                <a:effectLst/>
              </a:rPr>
              <a:t>:</a:t>
            </a:r>
          </a:p>
          <a:p>
            <a:pPr lvl="0"/>
            <a:r>
              <a:rPr lang="en-US" sz="1600" dirty="0">
                <a:effectLst/>
              </a:rPr>
              <a:t>RHCs and FQHCs will use an RHC/FQHC specific HCPCS code </a:t>
            </a:r>
            <a:r>
              <a:rPr lang="en-US" sz="1600" b="1" dirty="0">
                <a:effectLst/>
              </a:rPr>
              <a:t>G2025</a:t>
            </a:r>
            <a:r>
              <a:rPr lang="en-US" sz="1600" dirty="0">
                <a:effectLst/>
              </a:rPr>
              <a:t>, to identify services that were furnished via telehealth visit. </a:t>
            </a:r>
            <a:r>
              <a:rPr lang="en-US" sz="1600" b="1" dirty="0">
                <a:solidFill>
                  <a:srgbClr val="FF0000"/>
                </a:solidFill>
                <a:effectLst/>
              </a:rPr>
              <a:t>*Now Jan 27/not July/Resubmit guidance needed….</a:t>
            </a:r>
          </a:p>
          <a:p>
            <a:pPr lvl="0"/>
            <a:r>
              <a:rPr lang="en-US" sz="1600" dirty="0">
                <a:effectLst/>
              </a:rPr>
              <a:t>RHC and FQHC claims with the new G code will be paid at the $92 rate. </a:t>
            </a:r>
          </a:p>
          <a:p>
            <a:pPr lvl="0"/>
            <a:r>
              <a:rPr lang="en-US" sz="1600" dirty="0">
                <a:effectLst/>
              </a:rPr>
              <a:t>Only distant site telehealth services furnished during the COVID-19 PHE are authorized for payment to RHCs and FQHCs.</a:t>
            </a:r>
          </a:p>
          <a:p>
            <a:r>
              <a:rPr lang="en-US" sz="1600" dirty="0">
                <a:effectLst/>
              </a:rPr>
              <a:t>Costs associated with the delivery of a telehealth visit will be reported on the RHC cost report however, they will be included </a:t>
            </a:r>
            <a:r>
              <a:rPr lang="en-US" sz="1600" b="1" dirty="0">
                <a:effectLst/>
              </a:rPr>
              <a:t>in line 79 of the cost report</a:t>
            </a:r>
            <a:r>
              <a:rPr lang="en-US" sz="1600" dirty="0">
                <a:effectLst/>
              </a:rPr>
              <a:t>, </a:t>
            </a:r>
            <a:r>
              <a:rPr lang="en-US" sz="1600" i="1" dirty="0">
                <a:effectLst/>
              </a:rPr>
              <a:t>non-reimbursable RHC costs</a:t>
            </a:r>
            <a:r>
              <a:rPr lang="en-US" sz="1600" dirty="0">
                <a:effectLst/>
              </a:rPr>
              <a:t>. This is so that RHC telehealth costs and telehealth visits will not be counted when determining the RHCs cost-per visit.</a:t>
            </a:r>
          </a:p>
          <a:p>
            <a:r>
              <a:rPr lang="en-US" sz="1600" i="1" dirty="0">
                <a:effectLst/>
              </a:rPr>
              <a:t>PS  Also great info about CS and reasonable costs in SE20016.</a:t>
            </a:r>
          </a:p>
          <a:p>
            <a:pPr marL="0" indent="0">
              <a:buNone/>
            </a:pPr>
            <a:r>
              <a:rPr lang="en-US" sz="1800" dirty="0"/>
              <a:t>Special thanks to ICAHN/Ill CAH/Jackie</a:t>
            </a:r>
          </a:p>
        </p:txBody>
      </p:sp>
      <p:sp>
        <p:nvSpPr>
          <p:cNvPr id="6" name="Slide Number Placeholder 5">
            <a:extLst>
              <a:ext uri="{FF2B5EF4-FFF2-40B4-BE49-F238E27FC236}">
                <a16:creationId xmlns:a16="http://schemas.microsoft.com/office/drawing/2014/main" id="{5A2DFCD6-7DF9-4D65-8636-5730DCFC00EB}"/>
              </a:ext>
            </a:extLst>
          </p:cNvPr>
          <p:cNvSpPr>
            <a:spLocks noGrp="1"/>
          </p:cNvSpPr>
          <p:nvPr>
            <p:ph type="sldNum" sz="quarter" idx="12"/>
          </p:nvPr>
        </p:nvSpPr>
        <p:spPr/>
        <p:txBody>
          <a:bodyPr/>
          <a:lstStyle/>
          <a:p>
            <a:pPr defTabSz="457200">
              <a:defRPr/>
            </a:pPr>
            <a:fld id="{976938AA-A2B7-4146-9CB7-3985EAC433C5}" type="slidenum">
              <a:rPr lang="en-US" altLang="en-US">
                <a:solidFill>
                  <a:srgbClr val="003366"/>
                </a:solidFill>
                <a:latin typeface="Tahoma"/>
              </a:rPr>
              <a:pPr defTabSz="457200">
                <a:defRPr/>
              </a:pPr>
              <a:t>79</a:t>
            </a:fld>
            <a:endParaRPr lang="en-US" altLang="en-US" dirty="0">
              <a:solidFill>
                <a:srgbClr val="003366"/>
              </a:solidFill>
              <a:latin typeface="Tahoma"/>
            </a:endParaRPr>
          </a:p>
        </p:txBody>
      </p:sp>
    </p:spTree>
    <p:extLst>
      <p:ext uri="{BB962C8B-B14F-4D97-AF65-F5344CB8AC3E}">
        <p14:creationId xmlns:p14="http://schemas.microsoft.com/office/powerpoint/2010/main" val="27393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15C5E9-5C48-408F-91AF-E74558C79865}"/>
              </a:ext>
            </a:extLst>
          </p:cNvPr>
          <p:cNvSpPr>
            <a:spLocks noGrp="1"/>
          </p:cNvSpPr>
          <p:nvPr>
            <p:ph type="body" sz="quarter" idx="14"/>
          </p:nvPr>
        </p:nvSpPr>
        <p:spPr/>
        <p:txBody>
          <a:bodyPr/>
          <a:lstStyle/>
          <a:p>
            <a:r>
              <a:rPr lang="en-US" dirty="0">
                <a:cs typeface="Calibri"/>
              </a:rPr>
              <a:t>  </a:t>
            </a:r>
            <a:endParaRPr lang="en-US" dirty="0"/>
          </a:p>
        </p:txBody>
      </p:sp>
      <p:sp>
        <p:nvSpPr>
          <p:cNvPr id="3" name="Text Placeholder 2">
            <a:extLst>
              <a:ext uri="{FF2B5EF4-FFF2-40B4-BE49-F238E27FC236}">
                <a16:creationId xmlns:a16="http://schemas.microsoft.com/office/drawing/2014/main" id="{B04E3A16-9DF8-4DC2-9882-FFC2761507F5}"/>
              </a:ext>
            </a:extLst>
          </p:cNvPr>
          <p:cNvSpPr>
            <a:spLocks noGrp="1"/>
          </p:cNvSpPr>
          <p:nvPr>
            <p:ph type="body" sz="quarter" idx="15"/>
          </p:nvPr>
        </p:nvSpPr>
        <p:spPr/>
        <p:txBody>
          <a:bodyPr/>
          <a:lstStyle/>
          <a:p>
            <a:r>
              <a:rPr lang="en-US" dirty="0"/>
              <a:t>       R9    </a:t>
            </a:r>
            <a:r>
              <a:rPr lang="en-US" dirty="0">
                <a:solidFill>
                  <a:srgbClr val="FF0000"/>
                </a:solidFill>
              </a:rPr>
              <a:t>R5      </a:t>
            </a:r>
            <a:r>
              <a:rPr lang="en-US" dirty="0"/>
              <a:t>R8     </a:t>
            </a:r>
            <a:r>
              <a:rPr lang="en-US" dirty="0">
                <a:solidFill>
                  <a:srgbClr val="C00000"/>
                </a:solidFill>
              </a:rPr>
              <a:t>R6	   </a:t>
            </a:r>
            <a:r>
              <a:rPr lang="en-US" dirty="0"/>
              <a:t>R3</a:t>
            </a:r>
          </a:p>
        </p:txBody>
      </p:sp>
      <p:sp>
        <p:nvSpPr>
          <p:cNvPr id="4" name="Content Placeholder 3">
            <a:extLst>
              <a:ext uri="{FF2B5EF4-FFF2-40B4-BE49-F238E27FC236}">
                <a16:creationId xmlns:a16="http://schemas.microsoft.com/office/drawing/2014/main" id="{4DBA53BB-E684-4C8A-BCD4-ABFBD542F499}"/>
              </a:ext>
            </a:extLst>
          </p:cNvPr>
          <p:cNvSpPr>
            <a:spLocks noGrp="1"/>
          </p:cNvSpPr>
          <p:nvPr>
            <p:ph idx="1"/>
          </p:nvPr>
        </p:nvSpPr>
        <p:spPr/>
        <p:txBody>
          <a:bodyPr/>
          <a:lstStyle/>
          <a:p>
            <a:pPr marL="0" indent="0">
              <a:buNone/>
            </a:pPr>
            <a:r>
              <a:rPr lang="en-US" u="sng" dirty="0"/>
              <a:t>Have you had to lay off any HIM staff-especially coders?</a:t>
            </a:r>
          </a:p>
          <a:p>
            <a:pPr marL="0" indent="0">
              <a:buNone/>
            </a:pPr>
            <a:endParaRPr lang="en-US" u="sng" dirty="0"/>
          </a:p>
          <a:p>
            <a:pPr marL="0" indent="0">
              <a:buNone/>
            </a:pPr>
            <a:r>
              <a:rPr lang="en-US" dirty="0"/>
              <a:t>Yes</a:t>
            </a:r>
          </a:p>
          <a:p>
            <a:pPr marL="0" indent="0">
              <a:buNone/>
            </a:pPr>
            <a:endParaRPr lang="en-US" dirty="0"/>
          </a:p>
          <a:p>
            <a:pPr marL="0" indent="0">
              <a:buNone/>
            </a:pPr>
            <a:r>
              <a:rPr lang="en-US" dirty="0"/>
              <a:t>No</a:t>
            </a:r>
          </a:p>
        </p:txBody>
      </p:sp>
      <p:sp>
        <p:nvSpPr>
          <p:cNvPr id="5" name="Content Placeholder 4">
            <a:extLst>
              <a:ext uri="{FF2B5EF4-FFF2-40B4-BE49-F238E27FC236}">
                <a16:creationId xmlns:a16="http://schemas.microsoft.com/office/drawing/2014/main" id="{7E9A8DEA-BB40-469B-B5A1-228EB073B705}"/>
              </a:ext>
            </a:extLst>
          </p:cNvPr>
          <p:cNvSpPr>
            <a:spLocks noGrp="1"/>
          </p:cNvSpPr>
          <p:nvPr>
            <p:ph idx="16"/>
          </p:nvPr>
        </p:nvSpPr>
        <p:spPr/>
        <p:txBody>
          <a:bodyPr/>
          <a:lstStyle/>
          <a:p>
            <a:pPr marL="0" indent="0">
              <a:buNone/>
            </a:pPr>
            <a:endParaRPr lang="en-US" dirty="0"/>
          </a:p>
          <a:p>
            <a:pPr marL="0" indent="0">
              <a:buNone/>
            </a:pPr>
            <a:endParaRPr lang="en-US" dirty="0"/>
          </a:p>
          <a:p>
            <a:pPr marL="0" indent="0">
              <a:buNone/>
            </a:pPr>
            <a:br>
              <a:rPr lang="en-US" dirty="0"/>
            </a:br>
            <a:r>
              <a:rPr lang="en-US" dirty="0"/>
              <a:t>Yes    10%	   </a:t>
            </a:r>
            <a:r>
              <a:rPr lang="en-US" dirty="0">
                <a:solidFill>
                  <a:srgbClr val="FF0000"/>
                </a:solidFill>
              </a:rPr>
              <a:t>10%     </a:t>
            </a:r>
            <a:r>
              <a:rPr lang="en-US" dirty="0"/>
              <a:t>26%     </a:t>
            </a:r>
            <a:r>
              <a:rPr lang="en-US" dirty="0">
                <a:solidFill>
                  <a:srgbClr val="C00000"/>
                </a:solidFill>
              </a:rPr>
              <a:t>52%     </a:t>
            </a:r>
            <a:r>
              <a:rPr lang="en-US" dirty="0"/>
              <a:t>23%</a:t>
            </a:r>
          </a:p>
          <a:p>
            <a:pPr marL="0" indent="0">
              <a:buNone/>
            </a:pPr>
            <a:endParaRPr lang="en-US" dirty="0"/>
          </a:p>
          <a:p>
            <a:pPr marL="0" indent="0">
              <a:buNone/>
            </a:pPr>
            <a:r>
              <a:rPr lang="en-US" dirty="0"/>
              <a:t>No    90%	    </a:t>
            </a:r>
            <a:r>
              <a:rPr lang="en-US" dirty="0">
                <a:solidFill>
                  <a:srgbClr val="FF0000"/>
                </a:solidFill>
              </a:rPr>
              <a:t>90%     </a:t>
            </a:r>
            <a:r>
              <a:rPr lang="en-US" dirty="0"/>
              <a:t>74%     </a:t>
            </a:r>
            <a:r>
              <a:rPr lang="en-US" dirty="0">
                <a:solidFill>
                  <a:srgbClr val="C00000"/>
                </a:solidFill>
              </a:rPr>
              <a:t>48%     </a:t>
            </a:r>
            <a:r>
              <a:rPr lang="en-US" dirty="0"/>
              <a:t>77%</a:t>
            </a:r>
          </a:p>
        </p:txBody>
      </p:sp>
      <p:sp>
        <p:nvSpPr>
          <p:cNvPr id="6" name="Title 5">
            <a:extLst>
              <a:ext uri="{FF2B5EF4-FFF2-40B4-BE49-F238E27FC236}">
                <a16:creationId xmlns:a16="http://schemas.microsoft.com/office/drawing/2014/main" id="{098F8870-9D8C-420E-A548-CD74ED49EEB5}"/>
              </a:ext>
            </a:extLst>
          </p:cNvPr>
          <p:cNvSpPr>
            <a:spLocks noGrp="1"/>
          </p:cNvSpPr>
          <p:nvPr>
            <p:ph type="title"/>
          </p:nvPr>
        </p:nvSpPr>
        <p:spPr/>
        <p:txBody>
          <a:bodyPr>
            <a:normAutofit fontScale="90000"/>
          </a:bodyPr>
          <a:lstStyle/>
          <a:p>
            <a:pPr algn="ctr"/>
            <a:r>
              <a:rPr lang="en-US" dirty="0"/>
              <a:t>Poll    “Hospitals shed 135,000 jobs in April while losing an estimated $51 B.  3% of workforce. “   HFMA 5-12-20</a:t>
            </a:r>
          </a:p>
        </p:txBody>
      </p:sp>
    </p:spTree>
    <p:extLst>
      <p:ext uri="{BB962C8B-B14F-4D97-AF65-F5344CB8AC3E}">
        <p14:creationId xmlns:p14="http://schemas.microsoft.com/office/powerpoint/2010/main" val="267638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602DA-2A1D-40F4-9FDD-F6DF352861D4}"/>
              </a:ext>
            </a:extLst>
          </p:cNvPr>
          <p:cNvSpPr>
            <a:spLocks noGrp="1"/>
          </p:cNvSpPr>
          <p:nvPr>
            <p:ph type="body" sz="quarter" idx="14"/>
          </p:nvPr>
        </p:nvSpPr>
        <p:spPr/>
        <p:txBody>
          <a:bodyPr/>
          <a:lstStyle/>
          <a:p>
            <a:r>
              <a:rPr lang="en-US" dirty="0">
                <a:cs typeface="Calibri"/>
              </a:rPr>
              <a:t>  </a:t>
            </a:r>
            <a:endParaRPr lang="en-US" dirty="0"/>
          </a:p>
        </p:txBody>
      </p:sp>
      <p:sp>
        <p:nvSpPr>
          <p:cNvPr id="3" name="Text Placeholder 2">
            <a:extLst>
              <a:ext uri="{FF2B5EF4-FFF2-40B4-BE49-F238E27FC236}">
                <a16:creationId xmlns:a16="http://schemas.microsoft.com/office/drawing/2014/main" id="{C3CE2995-FD10-4821-BBE1-E92AD21CF074}"/>
              </a:ext>
            </a:extLst>
          </p:cNvPr>
          <p:cNvSpPr>
            <a:spLocks noGrp="1"/>
          </p:cNvSpPr>
          <p:nvPr>
            <p:ph type="body" sz="quarter" idx="15"/>
          </p:nvPr>
        </p:nvSpPr>
        <p:spPr/>
        <p:txBody>
          <a:bodyPr/>
          <a:lstStyle/>
          <a:p>
            <a:r>
              <a:rPr lang="en-US" dirty="0"/>
              <a:t>         R 9    </a:t>
            </a:r>
            <a:r>
              <a:rPr lang="en-US" dirty="0">
                <a:solidFill>
                  <a:srgbClr val="FF0000"/>
                </a:solidFill>
              </a:rPr>
              <a:t>R5     </a:t>
            </a:r>
            <a:r>
              <a:rPr lang="en-US" dirty="0"/>
              <a:t>R8      </a:t>
            </a:r>
            <a:r>
              <a:rPr lang="en-US" dirty="0">
                <a:solidFill>
                  <a:srgbClr val="C00000"/>
                </a:solidFill>
              </a:rPr>
              <a:t>R6       </a:t>
            </a:r>
            <a:r>
              <a:rPr lang="en-US" dirty="0"/>
              <a:t>R3</a:t>
            </a:r>
          </a:p>
        </p:txBody>
      </p:sp>
      <p:sp>
        <p:nvSpPr>
          <p:cNvPr id="4" name="Content Placeholder 3">
            <a:extLst>
              <a:ext uri="{FF2B5EF4-FFF2-40B4-BE49-F238E27FC236}">
                <a16:creationId xmlns:a16="http://schemas.microsoft.com/office/drawing/2014/main" id="{4F616A67-BE41-4C1C-9B7E-15662AED6ADA}"/>
              </a:ext>
            </a:extLst>
          </p:cNvPr>
          <p:cNvSpPr>
            <a:spLocks noGrp="1"/>
          </p:cNvSpPr>
          <p:nvPr>
            <p:ph idx="1"/>
          </p:nvPr>
        </p:nvSpPr>
        <p:spPr/>
        <p:txBody>
          <a:bodyPr/>
          <a:lstStyle/>
          <a:p>
            <a:pPr marL="0" indent="0">
              <a:buNone/>
            </a:pPr>
            <a:r>
              <a:rPr lang="en-US" u="sng" dirty="0"/>
              <a:t>Have you had to cut hrs of the PFS/Business office staff?</a:t>
            </a:r>
          </a:p>
          <a:p>
            <a:pPr marL="0" indent="0">
              <a:buNone/>
            </a:pPr>
            <a:endParaRPr lang="en-US" u="sng" dirty="0"/>
          </a:p>
          <a:p>
            <a:pPr marL="0" indent="0">
              <a:buNone/>
            </a:pPr>
            <a:r>
              <a:rPr lang="en-US" dirty="0"/>
              <a:t>Yes</a:t>
            </a:r>
          </a:p>
          <a:p>
            <a:pPr marL="0" indent="0">
              <a:buNone/>
            </a:pPr>
            <a:endParaRPr lang="en-US" dirty="0"/>
          </a:p>
          <a:p>
            <a:pPr marL="0" indent="0">
              <a:buNone/>
            </a:pPr>
            <a:r>
              <a:rPr lang="en-US" dirty="0"/>
              <a:t>No</a:t>
            </a:r>
          </a:p>
        </p:txBody>
      </p:sp>
      <p:sp>
        <p:nvSpPr>
          <p:cNvPr id="5" name="Content Placeholder 4">
            <a:extLst>
              <a:ext uri="{FF2B5EF4-FFF2-40B4-BE49-F238E27FC236}">
                <a16:creationId xmlns:a16="http://schemas.microsoft.com/office/drawing/2014/main" id="{7C95208B-8328-4882-A44A-1910FB8B4BE5}"/>
              </a:ext>
            </a:extLst>
          </p:cNvPr>
          <p:cNvSpPr>
            <a:spLocks noGrp="1"/>
          </p:cNvSpPr>
          <p:nvPr>
            <p:ph idx="16"/>
          </p:nvPr>
        </p:nvSpPr>
        <p:spPr/>
        <p:txBody>
          <a:bodyPr/>
          <a:lstStyle/>
          <a:p>
            <a:pPr marL="0" indent="0">
              <a:buNone/>
            </a:pPr>
            <a:endParaRPr lang="en-US" dirty="0"/>
          </a:p>
          <a:p>
            <a:pPr marL="0" indent="0">
              <a:buNone/>
            </a:pPr>
            <a:endParaRPr lang="en-US" dirty="0"/>
          </a:p>
          <a:p>
            <a:pPr marL="0" indent="0">
              <a:buNone/>
            </a:pPr>
            <a:r>
              <a:rPr lang="en-US" dirty="0"/>
              <a:t> </a:t>
            </a:r>
            <a:br>
              <a:rPr lang="en-US" dirty="0"/>
            </a:br>
            <a:r>
              <a:rPr lang="en-US" dirty="0"/>
              <a:t>Yes     36%     </a:t>
            </a:r>
            <a:r>
              <a:rPr lang="en-US" dirty="0">
                <a:solidFill>
                  <a:srgbClr val="FF0000"/>
                </a:solidFill>
              </a:rPr>
              <a:t>21%    </a:t>
            </a:r>
            <a:r>
              <a:rPr lang="en-US" dirty="0"/>
              <a:t>47%     </a:t>
            </a:r>
            <a:r>
              <a:rPr lang="en-US" dirty="0">
                <a:solidFill>
                  <a:srgbClr val="C00000"/>
                </a:solidFill>
              </a:rPr>
              <a:t>64%       </a:t>
            </a:r>
            <a:r>
              <a:rPr lang="en-US" dirty="0"/>
              <a:t>40%</a:t>
            </a:r>
          </a:p>
          <a:p>
            <a:pPr marL="0" indent="0">
              <a:buNone/>
            </a:pPr>
            <a:endParaRPr lang="en-US" dirty="0"/>
          </a:p>
          <a:p>
            <a:pPr marL="0" indent="0">
              <a:buNone/>
            </a:pPr>
            <a:r>
              <a:rPr lang="en-US" dirty="0"/>
              <a:t>No      64%     </a:t>
            </a:r>
            <a:r>
              <a:rPr lang="en-US" dirty="0">
                <a:solidFill>
                  <a:srgbClr val="FF0000"/>
                </a:solidFill>
              </a:rPr>
              <a:t>79%     </a:t>
            </a:r>
            <a:r>
              <a:rPr lang="en-US" dirty="0"/>
              <a:t>53%    </a:t>
            </a:r>
            <a:r>
              <a:rPr lang="en-US" dirty="0">
                <a:solidFill>
                  <a:srgbClr val="C00000"/>
                </a:solidFill>
              </a:rPr>
              <a:t>36%       </a:t>
            </a:r>
            <a:r>
              <a:rPr lang="en-US" dirty="0"/>
              <a:t>60%</a:t>
            </a:r>
          </a:p>
        </p:txBody>
      </p:sp>
      <p:sp>
        <p:nvSpPr>
          <p:cNvPr id="6" name="Title 5">
            <a:extLst>
              <a:ext uri="{FF2B5EF4-FFF2-40B4-BE49-F238E27FC236}">
                <a16:creationId xmlns:a16="http://schemas.microsoft.com/office/drawing/2014/main" id="{B6C58211-FB05-4CFA-A278-C21357BDD8B3}"/>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2860245632"/>
      </p:ext>
    </p:extLst>
  </p:cSld>
  <p:clrMapOvr>
    <a:masterClrMapping/>
  </p:clrMapOvr>
</p:sld>
</file>

<file path=ppt/theme/theme1.xml><?xml version="1.0" encoding="utf-8"?>
<a:theme xmlns:a="http://schemas.openxmlformats.org/drawingml/2006/main" name="Retrospect">
  <a:themeElements>
    <a:clrScheme name="Custom 5">
      <a:dk1>
        <a:srgbClr val="000000"/>
      </a:dk1>
      <a:lt1>
        <a:sysClr val="window" lastClr="FFFFFF"/>
      </a:lt1>
      <a:dk2>
        <a:srgbClr val="637052"/>
      </a:dk2>
      <a:lt2>
        <a:srgbClr val="CCDDEA"/>
      </a:lt2>
      <a:accent1>
        <a:srgbClr val="000000"/>
      </a:accent1>
      <a:accent2>
        <a:srgbClr val="FF0000"/>
      </a:accent2>
      <a:accent3>
        <a:srgbClr val="000000"/>
      </a:accent3>
      <a:accent4>
        <a:srgbClr val="9B8357"/>
      </a:accent4>
      <a:accent5>
        <a:srgbClr val="C2BC80"/>
      </a:accent5>
      <a:accent6>
        <a:srgbClr val="94A088"/>
      </a:accent6>
      <a:hlink>
        <a:srgbClr val="FF0000"/>
      </a:hlink>
      <a:folHlink>
        <a:srgbClr val="E5B0A3"/>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Office Theme">
  <a:themeElements>
    <a:clrScheme name="Custom 1">
      <a:dk1>
        <a:srgbClr val="000000"/>
      </a:dk1>
      <a:lt1>
        <a:srgbClr val="FFFFFF"/>
      </a:lt1>
      <a:dk2>
        <a:srgbClr val="464E62"/>
      </a:dk2>
      <a:lt2>
        <a:srgbClr val="E3E4E9"/>
      </a:lt2>
      <a:accent1>
        <a:srgbClr val="033368"/>
      </a:accent1>
      <a:accent2>
        <a:srgbClr val="FFBD04"/>
      </a:accent2>
      <a:accent3>
        <a:srgbClr val="746952"/>
      </a:accent3>
      <a:accent4>
        <a:srgbClr val="0055C1"/>
      </a:accent4>
      <a:accent5>
        <a:srgbClr val="8854BC"/>
      </a:accent5>
      <a:accent6>
        <a:srgbClr val="43679B"/>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1">
      <a:dk1>
        <a:srgbClr val="000000"/>
      </a:dk1>
      <a:lt1>
        <a:srgbClr val="FFFFFF"/>
      </a:lt1>
      <a:dk2>
        <a:srgbClr val="464E62"/>
      </a:dk2>
      <a:lt2>
        <a:srgbClr val="E3E4E9"/>
      </a:lt2>
      <a:accent1>
        <a:srgbClr val="033368"/>
      </a:accent1>
      <a:accent2>
        <a:srgbClr val="FFBD04"/>
      </a:accent2>
      <a:accent3>
        <a:srgbClr val="746952"/>
      </a:accent3>
      <a:accent4>
        <a:srgbClr val="0055C1"/>
      </a:accent4>
      <a:accent5>
        <a:srgbClr val="8854BC"/>
      </a:accent5>
      <a:accent6>
        <a:srgbClr val="43679B"/>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9968</TotalTime>
  <Words>8032</Words>
  <Application>Microsoft Office PowerPoint</Application>
  <PresentationFormat>Widescreen</PresentationFormat>
  <Paragraphs>759</Paragraphs>
  <Slides>79</Slides>
  <Notes>5</Notes>
  <HiddenSlides>0</HiddenSlides>
  <MMClips>1</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79</vt:i4>
      </vt:variant>
    </vt:vector>
  </HeadingPairs>
  <TitlesOfParts>
    <vt:vector size="97" baseType="lpstr">
      <vt:lpstr>Arial</vt:lpstr>
      <vt:lpstr>Arial</vt:lpstr>
      <vt:lpstr>Calibri</vt:lpstr>
      <vt:lpstr>Calibri Light</vt:lpstr>
      <vt:lpstr>Lato</vt:lpstr>
      <vt:lpstr>Roboto Light</vt:lpstr>
      <vt:lpstr>Roboto Medium</vt:lpstr>
      <vt:lpstr>Tahoma</vt:lpstr>
      <vt:lpstr>Times New Roman</vt:lpstr>
      <vt:lpstr>Trebuchet MS</vt:lpstr>
      <vt:lpstr>Wingdings</vt:lpstr>
      <vt:lpstr>Retrospect</vt:lpstr>
      <vt:lpstr>1_Office Theme</vt:lpstr>
      <vt:lpstr>Office Theme</vt:lpstr>
      <vt:lpstr>4_Office Theme</vt:lpstr>
      <vt:lpstr>2_Default Design</vt:lpstr>
      <vt:lpstr>2_Office Theme</vt:lpstr>
      <vt:lpstr>Worksheet</vt:lpstr>
      <vt:lpstr>PowerPoint Presentation</vt:lpstr>
      <vt:lpstr>PowerPoint Presentation</vt:lpstr>
      <vt:lpstr>Today’s Speakers</vt:lpstr>
      <vt:lpstr>Poll – select 1 reply for reach polling question</vt:lpstr>
      <vt:lpstr>Poll – HFMA Regions April 8-24/5,8,9.   May 7-8/Region 3,6</vt:lpstr>
      <vt:lpstr>Poll</vt:lpstr>
      <vt:lpstr>Poll –Regions 5,8,9 = April 8-23. Region 3,6 = May 7-8   </vt:lpstr>
      <vt:lpstr>Poll    “Hospitals shed 135,000 jobs in April while losing an estimated $51 B.  3% of workforce. “   HFMA 5-12-20</vt:lpstr>
      <vt:lpstr>Poll</vt:lpstr>
      <vt:lpstr>Poll</vt:lpstr>
      <vt:lpstr>Poll</vt:lpstr>
      <vt:lpstr>Poll</vt:lpstr>
      <vt:lpstr>Poll</vt:lpstr>
      <vt:lpstr>Disclaimer</vt:lpstr>
      <vt:lpstr>Unprecedented Risks To All Staff</vt:lpstr>
      <vt:lpstr>Unprecedented Learning</vt:lpstr>
      <vt:lpstr>COVID-19 Medicine</vt:lpstr>
      <vt:lpstr>Everything we know has changed</vt:lpstr>
      <vt:lpstr>COVID Collateral Damage</vt:lpstr>
      <vt:lpstr>CARES Act Relief Fund</vt:lpstr>
      <vt:lpstr>Keeping Revenue Flowing</vt:lpstr>
      <vt:lpstr>COVID DRG Weight Increase 20%</vt:lpstr>
      <vt:lpstr>Testing Covered by Medicare</vt:lpstr>
      <vt:lpstr>Non-Medicare Insurance - UHC </vt:lpstr>
      <vt:lpstr>Non-Medicare Insurance – BCBS Alabama  </vt:lpstr>
      <vt:lpstr>Non-Medicare Insurance – Cigna</vt:lpstr>
      <vt:lpstr>Non-Medicare Insurance – BC North Dakota </vt:lpstr>
      <vt:lpstr>Non-Medicare Insurance – BC North Dakota </vt:lpstr>
      <vt:lpstr>HRSA Uninsured Patient Reimbursement</vt:lpstr>
      <vt:lpstr>HRSA Uninsured Patient Reimbursement</vt:lpstr>
      <vt:lpstr>Utilization Review Waiver</vt:lpstr>
      <vt:lpstr>Facility-Based Clinics – “Virtual Care”</vt:lpstr>
      <vt:lpstr>Using Your Post-Acute Care Sites</vt:lpstr>
      <vt:lpstr>Telehealth During PHE</vt:lpstr>
      <vt:lpstr>Telehealth </vt:lpstr>
      <vt:lpstr>Telehealth/Telephone Code Choice by Time</vt:lpstr>
      <vt:lpstr>Getting Back to Normal</vt:lpstr>
      <vt:lpstr>On To Day!</vt:lpstr>
      <vt:lpstr>Let’s be pro-active. Develop a master log of questions, create a payer matrix w/ dated replies to each of the payer-specific issues.</vt:lpstr>
      <vt:lpstr>New Payment Clarity Codes</vt:lpstr>
      <vt:lpstr>Further clarity of DR vs CR, Per CMS guidance</vt:lpstr>
      <vt:lpstr>More clarifying codes- National Uniform Billing Committee-  all payers</vt:lpstr>
      <vt:lpstr>Payer Communication codes- by NUBC</vt:lpstr>
      <vt:lpstr>More new codes – Causing claim rejections</vt:lpstr>
      <vt:lpstr>More on CARES Updates - CMS/Waiver driven</vt:lpstr>
      <vt:lpstr>Claim’s Vendor/Scrubber</vt:lpstr>
      <vt:lpstr>Medicare Specimen Collection Codes      4-29-20 “Laboratories: Medicare Flexibilities to Fight COVID-19”</vt:lpstr>
      <vt:lpstr>Examples of DR/UB </vt:lpstr>
      <vt:lpstr>CMS /Traditional Medicare only– Cost Sharing  (CS)- Families First  MLNC-SE Special Edition Waiving of Coinsurance and Deductibles</vt:lpstr>
      <vt:lpstr>Cost Sharing Exception- for services provided since 3-18/retro- Medicare</vt:lpstr>
      <vt:lpstr>Examples of CS- Cost sharing waived for the patient</vt:lpstr>
      <vt:lpstr>Some Payers are waiving cost-sharing for treatment </vt:lpstr>
      <vt:lpstr>Create ‘always rule’ for attaching of DR and CS modifier</vt:lpstr>
      <vt:lpstr>CS: Example of how to operationalize</vt:lpstr>
      <vt:lpstr>How do we get the Condition Code on the claims ?</vt:lpstr>
      <vt:lpstr>New ICD-10-CM Code</vt:lpstr>
      <vt:lpstr>PowerPoint Presentation</vt:lpstr>
      <vt:lpstr>MS-DRGs Effective April 1, 2020 Proposed for 2021:  Add COVID-19 as a MCC</vt:lpstr>
      <vt:lpstr>Remember bill types and place of service codes</vt:lpstr>
      <vt:lpstr>Claim Submission Alerts</vt:lpstr>
      <vt:lpstr>Payers accepting new Telehealth Codes   “22%  healthcare provided by phone; 13% by video too.” Axios Ipsos Index 4-20-20  *Each payer establishes their own guidelines…100s*          88% of new users would use telehealth again. PwC survey.</vt:lpstr>
      <vt:lpstr>CARES ACT Relief Fund: HHS Language Points to Ban on Surprise Billing During Pandemic   4-21-20</vt:lpstr>
      <vt:lpstr>CARES/Provider Relief Fund on Uninsured</vt:lpstr>
      <vt:lpstr>Crazy Coding For Payment under HRSA/Uninsured</vt:lpstr>
      <vt:lpstr>The Patient Power of ACA</vt:lpstr>
      <vt:lpstr>More challenges</vt:lpstr>
      <vt:lpstr>Hot – Acute Hospitals can have Swing Beds  (Waiver, when necessary) -DR</vt:lpstr>
      <vt:lpstr>Payer and Cash Flow “Sen Aide:  Hospitals are flush with cash now”</vt:lpstr>
      <vt:lpstr>Audits, Audits, Audits</vt:lpstr>
      <vt:lpstr>Rebills &amp; Elective Surgeries</vt:lpstr>
      <vt:lpstr>And if your revenue cycle staff become sick…</vt:lpstr>
      <vt:lpstr>Time For Questions!  Value added:  Slides 74-79 are Critical Access and Rural Health Care specific.  These will not be taught but are excellent resources.  </vt:lpstr>
      <vt:lpstr>For More Information </vt:lpstr>
      <vt:lpstr>CAH Waivers</vt:lpstr>
      <vt:lpstr>CAH Waivers</vt:lpstr>
      <vt:lpstr>CAH Waivers</vt:lpstr>
      <vt:lpstr>Thinking Outside the Box</vt:lpstr>
      <vt:lpstr>PowerPoint Presentation</vt:lpstr>
      <vt:lpstr>More from SE20016  4-17-20 *Traditional Medicare only*</vt:lpstr>
    </vt:vector>
  </TitlesOfParts>
  <Company>Kellen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Cunningham, Michelle</dc:creator>
  <cp:lastModifiedBy>Jeremy Egusquiza</cp:lastModifiedBy>
  <cp:revision>160</cp:revision>
  <cp:lastPrinted>2020-05-18T20:40:09Z</cp:lastPrinted>
  <dcterms:created xsi:type="dcterms:W3CDTF">2018-03-15T16:24:34Z</dcterms:created>
  <dcterms:modified xsi:type="dcterms:W3CDTF">2020-05-28T01:17:53Z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