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705" r:id="rId3"/>
    <p:sldMasterId id="2147483731" r:id="rId4"/>
  </p:sldMasterIdLst>
  <p:notesMasterIdLst>
    <p:notesMasterId r:id="rId57"/>
  </p:notesMasterIdLst>
  <p:sldIdLst>
    <p:sldId id="296" r:id="rId5"/>
    <p:sldId id="286" r:id="rId6"/>
    <p:sldId id="624" r:id="rId7"/>
    <p:sldId id="556" r:id="rId8"/>
    <p:sldId id="608" r:id="rId9"/>
    <p:sldId id="607" r:id="rId10"/>
    <p:sldId id="396" r:id="rId11"/>
    <p:sldId id="397" r:id="rId12"/>
    <p:sldId id="557" r:id="rId13"/>
    <p:sldId id="559" r:id="rId14"/>
    <p:sldId id="560" r:id="rId15"/>
    <p:sldId id="564" r:id="rId16"/>
    <p:sldId id="565" r:id="rId17"/>
    <p:sldId id="568" r:id="rId18"/>
    <p:sldId id="579" r:id="rId19"/>
    <p:sldId id="581" r:id="rId20"/>
    <p:sldId id="569" r:id="rId21"/>
    <p:sldId id="451" r:id="rId22"/>
    <p:sldId id="612" r:id="rId23"/>
    <p:sldId id="613" r:id="rId24"/>
    <p:sldId id="614" r:id="rId25"/>
    <p:sldId id="615" r:id="rId26"/>
    <p:sldId id="616" r:id="rId27"/>
    <p:sldId id="3650" r:id="rId28"/>
    <p:sldId id="257" r:id="rId29"/>
    <p:sldId id="3651" r:id="rId30"/>
    <p:sldId id="640" r:id="rId31"/>
    <p:sldId id="635" r:id="rId32"/>
    <p:sldId id="671" r:id="rId33"/>
    <p:sldId id="626" r:id="rId34"/>
    <p:sldId id="625" r:id="rId35"/>
    <p:sldId id="3645" r:id="rId36"/>
    <p:sldId id="627" r:id="rId37"/>
    <p:sldId id="769" r:id="rId38"/>
    <p:sldId id="3646" r:id="rId39"/>
    <p:sldId id="3647" r:id="rId40"/>
    <p:sldId id="682" r:id="rId41"/>
    <p:sldId id="718" r:id="rId42"/>
    <p:sldId id="727" r:id="rId43"/>
    <p:sldId id="267" r:id="rId44"/>
    <p:sldId id="720" r:id="rId45"/>
    <p:sldId id="3639" r:id="rId46"/>
    <p:sldId id="3648" r:id="rId47"/>
    <p:sldId id="689" r:id="rId48"/>
    <p:sldId id="748" r:id="rId49"/>
    <p:sldId id="692" r:id="rId50"/>
    <p:sldId id="3649" r:id="rId51"/>
    <p:sldId id="708" r:id="rId52"/>
    <p:sldId id="261" r:id="rId53"/>
    <p:sldId id="588" r:id="rId54"/>
    <p:sldId id="587" r:id="rId55"/>
    <p:sldId id="28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6DFF"/>
    <a:srgbClr val="FF7F00"/>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showGuides="1">
      <p:cViewPr varScale="1">
        <p:scale>
          <a:sx n="45" d="100"/>
          <a:sy n="45" d="100"/>
        </p:scale>
        <p:origin x="798"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82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86F87-80CA-4150-815C-4F13DFE74693}" type="datetimeFigureOut">
              <a:rPr lang="en-US" smtClean="0"/>
              <a:pPr/>
              <a:t>2/10/2020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8C648-9024-4349-8EAE-7F852B404409}" type="slidenum">
              <a:rPr lang="en-US" smtClean="0"/>
              <a:pPr/>
              <a:t>‹#›</a:t>
            </a:fld>
            <a:endParaRPr lang="en-US"/>
          </a:p>
        </p:txBody>
      </p:sp>
    </p:spTree>
    <p:extLst>
      <p:ext uri="{BB962C8B-B14F-4D97-AF65-F5344CB8AC3E}">
        <p14:creationId xmlns:p14="http://schemas.microsoft.com/office/powerpoint/2010/main" val="201595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59CA0A3-5266-4F39-BC6C-10FCA713C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591EF-0223-401F-81FA-581409EB913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6499" name="Rectangle 4">
            <a:extLst>
              <a:ext uri="{FF2B5EF4-FFF2-40B4-BE49-F238E27FC236}">
                <a16:creationId xmlns:a16="http://schemas.microsoft.com/office/drawing/2014/main" id="{A02CCB84-1A53-423A-9B4F-F2CCAFFFE7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5">
            <a:extLst>
              <a:ext uri="{FF2B5EF4-FFF2-40B4-BE49-F238E27FC236}">
                <a16:creationId xmlns:a16="http://schemas.microsoft.com/office/drawing/2014/main" id="{6E8DF6E3-8B42-40B4-80D1-DD816389A44D}"/>
              </a:ext>
            </a:extLst>
          </p:cNvPr>
          <p:cNvSpPr>
            <a:spLocks noGrp="1" noChangeArrowheads="1"/>
          </p:cNvSpPr>
          <p:nvPr>
            <p:ph type="body" idx="1"/>
          </p:nvPr>
        </p:nvSpPr>
        <p:spPr bwMode="auto">
          <a:xfrm>
            <a:off x="914400" y="4443413"/>
            <a:ext cx="5181600" cy="413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rPr>
              <a:t>Medicare was created by Congress in 1965. It is a health insurance program for:</a:t>
            </a:r>
          </a:p>
          <a:p>
            <a:pPr lvl="1" eaLnBrk="1" hangingPunct="1"/>
            <a:r>
              <a:rPr lang="en-US" altLang="en-US">
                <a:latin typeface="Times New Roman" panose="02020603050405020304" pitchFamily="18" charset="0"/>
              </a:rPr>
              <a:t>People age 65 and older</a:t>
            </a:r>
          </a:p>
          <a:p>
            <a:pPr lvl="1" eaLnBrk="1" hangingPunct="1"/>
            <a:r>
              <a:rPr lang="en-US" altLang="en-US">
                <a:latin typeface="Times New Roman" panose="02020603050405020304" pitchFamily="18" charset="0"/>
              </a:rPr>
              <a:t>People under age 65 with disabilities who have been receiving Social Security disability benefits for a set amount of time (24 months in most cases)</a:t>
            </a:r>
          </a:p>
          <a:p>
            <a:pPr lvl="1" eaLnBrk="1" hangingPunct="1"/>
            <a:r>
              <a:rPr lang="en-US" altLang="en-US">
                <a:latin typeface="Times New Roman" panose="02020603050405020304" pitchFamily="18" charset="0"/>
              </a:rPr>
              <a:t>People of any age with End-Stage Renal Disease (ESRD) (permanent kidney failure requiring dialysis or a kidney transplant)</a:t>
            </a:r>
          </a:p>
          <a:p>
            <a:pPr eaLnBrk="1" hangingPunct="1"/>
            <a:r>
              <a:rPr lang="en-US" altLang="en-US">
                <a:latin typeface="Times New Roman" panose="02020603050405020304" pitchFamily="18" charset="0"/>
              </a:rPr>
              <a:t>President Lyndon Johnson signed the Medicare and Medicaid programs into law July 30, 1965. Medicaid became effective January 1, 1966, and Medicare became effective July 1, 1966. Medicare is the nation’s largest health insurance program, currently covering about 43 million Americans.</a:t>
            </a:r>
          </a:p>
          <a:p>
            <a:pPr eaLnBrk="1" hangingPunct="1"/>
            <a:r>
              <a:rPr lang="en-US" altLang="en-US">
                <a:latin typeface="Times New Roman" panose="02020603050405020304" pitchFamily="18" charset="0"/>
              </a:rPr>
              <a:t>While Medicare is administered by the Centers for Medicare &amp; Medicaid Services (CMS), the Social Security Administration (SSA) is responsible for enrolling most people in Medicare. The Railroad Retirement Board (RRB) is responsible for enrolling railroad retirees in Medicare.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AA02508-263C-4078-84C2-29BE18A567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6AEF622-0874-4CB2-B16E-99D64B7EDB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already peer to peer has been done and approved , can you avoid a second look / audit?</a:t>
            </a:r>
          </a:p>
        </p:txBody>
      </p:sp>
      <p:sp>
        <p:nvSpPr>
          <p:cNvPr id="76804" name="Slide Number Placeholder 3">
            <a:extLst>
              <a:ext uri="{FF2B5EF4-FFF2-40B4-BE49-F238E27FC236}">
                <a16:creationId xmlns:a16="http://schemas.microsoft.com/office/drawing/2014/main" id="{9C9D1A16-7ACB-44CC-98A8-AC05B716A4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8968" indent="-288065">
              <a:defRPr>
                <a:solidFill>
                  <a:schemeClr val="tx1"/>
                </a:solidFill>
                <a:latin typeface="Arial" panose="020B0604020202020204" pitchFamily="34" charset="0"/>
                <a:cs typeface="Arial" panose="020B0604020202020204" pitchFamily="34" charset="0"/>
              </a:defRPr>
            </a:lvl2pPr>
            <a:lvl3pPr marL="1152258" indent="-230452">
              <a:defRPr>
                <a:solidFill>
                  <a:schemeClr val="tx1"/>
                </a:solidFill>
                <a:latin typeface="Arial" panose="020B0604020202020204" pitchFamily="34" charset="0"/>
                <a:cs typeface="Arial" panose="020B0604020202020204" pitchFamily="34" charset="0"/>
              </a:defRPr>
            </a:lvl3pPr>
            <a:lvl4pPr marL="1613162" indent="-230452">
              <a:defRPr>
                <a:solidFill>
                  <a:schemeClr val="tx1"/>
                </a:solidFill>
                <a:latin typeface="Arial" panose="020B0604020202020204" pitchFamily="34" charset="0"/>
                <a:cs typeface="Arial" panose="020B0604020202020204" pitchFamily="34" charset="0"/>
              </a:defRPr>
            </a:lvl4pPr>
            <a:lvl5pPr marL="2074065" indent="-230452">
              <a:defRPr>
                <a:solidFill>
                  <a:schemeClr val="tx1"/>
                </a:solidFill>
                <a:latin typeface="Arial" panose="020B0604020202020204" pitchFamily="34" charset="0"/>
                <a:cs typeface="Arial" panose="020B0604020202020204" pitchFamily="34" charset="0"/>
              </a:defRPr>
            </a:lvl5pPr>
            <a:lvl6pPr marL="253496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872"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6775"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767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1807" rtl="0" eaLnBrk="1" fontAlgn="base" latinLnBrk="0" hangingPunct="1">
              <a:lnSpc>
                <a:spcPct val="100000"/>
              </a:lnSpc>
              <a:spcBef>
                <a:spcPct val="0"/>
              </a:spcBef>
              <a:spcAft>
                <a:spcPct val="0"/>
              </a:spcAft>
              <a:buClrTx/>
              <a:buSzTx/>
              <a:buFontTx/>
              <a:buNone/>
              <a:tabLst/>
              <a:defRPr/>
            </a:pPr>
            <a:fld id="{2451E0DF-E3F5-4AC2-B779-BF2E7612848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21807"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4117EA6-4496-445D-B325-F41CEFED50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CDEF9328-D63B-4E3E-8D0D-1D7CB9FF83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a:extLst>
              <a:ext uri="{FF2B5EF4-FFF2-40B4-BE49-F238E27FC236}">
                <a16:creationId xmlns:a16="http://schemas.microsoft.com/office/drawing/2014/main" id="{15979752-997F-4584-B63E-D28129B5B9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8968" indent="-288065">
              <a:defRPr>
                <a:solidFill>
                  <a:schemeClr val="tx1"/>
                </a:solidFill>
                <a:latin typeface="Arial" panose="020B0604020202020204" pitchFamily="34" charset="0"/>
                <a:cs typeface="Arial" panose="020B0604020202020204" pitchFamily="34" charset="0"/>
              </a:defRPr>
            </a:lvl2pPr>
            <a:lvl3pPr marL="1152258" indent="-230452">
              <a:defRPr>
                <a:solidFill>
                  <a:schemeClr val="tx1"/>
                </a:solidFill>
                <a:latin typeface="Arial" panose="020B0604020202020204" pitchFamily="34" charset="0"/>
                <a:cs typeface="Arial" panose="020B0604020202020204" pitchFamily="34" charset="0"/>
              </a:defRPr>
            </a:lvl3pPr>
            <a:lvl4pPr marL="1613162" indent="-230452">
              <a:defRPr>
                <a:solidFill>
                  <a:schemeClr val="tx1"/>
                </a:solidFill>
                <a:latin typeface="Arial" panose="020B0604020202020204" pitchFamily="34" charset="0"/>
                <a:cs typeface="Arial" panose="020B0604020202020204" pitchFamily="34" charset="0"/>
              </a:defRPr>
            </a:lvl4pPr>
            <a:lvl5pPr marL="2074065" indent="-230452">
              <a:defRPr>
                <a:solidFill>
                  <a:schemeClr val="tx1"/>
                </a:solidFill>
                <a:latin typeface="Arial" panose="020B0604020202020204" pitchFamily="34" charset="0"/>
                <a:cs typeface="Arial" panose="020B0604020202020204" pitchFamily="34" charset="0"/>
              </a:defRPr>
            </a:lvl5pPr>
            <a:lvl6pPr marL="253496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872"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6775"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767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1807" rtl="0" eaLnBrk="1" fontAlgn="base" latinLnBrk="0" hangingPunct="1">
              <a:lnSpc>
                <a:spcPct val="100000"/>
              </a:lnSpc>
              <a:spcBef>
                <a:spcPct val="0"/>
              </a:spcBef>
              <a:spcAft>
                <a:spcPct val="0"/>
              </a:spcAft>
              <a:buClrTx/>
              <a:buSzTx/>
              <a:buFontTx/>
              <a:buNone/>
              <a:tabLst/>
              <a:defRPr/>
            </a:pPr>
            <a:fld id="{36B1B288-B228-439D-AF1C-17F5C6367EB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21807"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68DF9FD-9BE5-4728-B023-E0453DD20E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FF3FA4-9399-411B-9374-395BBE53E83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7523" name="Rectangle 6">
            <a:extLst>
              <a:ext uri="{FF2B5EF4-FFF2-40B4-BE49-F238E27FC236}">
                <a16:creationId xmlns:a16="http://schemas.microsoft.com/office/drawing/2014/main" id="{70C75683-DB04-44E3-89DB-426E03CBF9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7">
            <a:extLst>
              <a:ext uri="{FF2B5EF4-FFF2-40B4-BE49-F238E27FC236}">
                <a16:creationId xmlns:a16="http://schemas.microsoft.com/office/drawing/2014/main" id="{62FCB0D8-D371-4DE5-A2F6-3B003A31CEA0}"/>
              </a:ext>
            </a:extLst>
          </p:cNvPr>
          <p:cNvSpPr>
            <a:spLocks noGrp="1" noChangeArrowheads="1"/>
          </p:cNvSpPr>
          <p:nvPr>
            <p:ph type="body" idx="1"/>
          </p:nvPr>
        </p:nvSpPr>
        <p:spPr bwMode="auto">
          <a:xfrm>
            <a:off x="914400" y="4443413"/>
            <a:ext cx="5257800" cy="413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rPr>
              <a:t>If you need more information about Medicare, the following resources are available: </a:t>
            </a:r>
          </a:p>
          <a:p>
            <a:pPr lvl="1" eaLnBrk="1" hangingPunct="1"/>
            <a:r>
              <a:rPr lang="en-US" altLang="en-US">
                <a:latin typeface="Times New Roman" panose="02020603050405020304" pitchFamily="18" charset="0"/>
              </a:rPr>
              <a:t>1-800-MEDICARE (1-800-633-4227). This is the official Medicare helpline. You can call any time. TTY users should call 1-877-486-2048</a:t>
            </a:r>
          </a:p>
          <a:p>
            <a:pPr lvl="1" eaLnBrk="1" hangingPunct="1"/>
            <a:r>
              <a:rPr lang="en-US" altLang="en-US">
                <a:latin typeface="Times New Roman" panose="02020603050405020304" pitchFamily="18" charset="0"/>
              </a:rPr>
              <a:t>www.medicare.gov on the web</a:t>
            </a:r>
          </a:p>
          <a:p>
            <a:pPr lvl="1" eaLnBrk="1" hangingPunct="1"/>
            <a:r>
              <a:rPr lang="en-US" altLang="en-US">
                <a:latin typeface="Times New Roman" panose="02020603050405020304" pitchFamily="18" charset="0"/>
              </a:rPr>
              <a:t>The State Health Insurance Assistance Program (SHIP). SHIP phone numbers can be found in the </a:t>
            </a:r>
            <a:r>
              <a:rPr lang="en-US" altLang="en-US" i="1">
                <a:latin typeface="Times New Roman" panose="02020603050405020304" pitchFamily="18" charset="0"/>
              </a:rPr>
              <a:t>Medicare &amp; You</a:t>
            </a:r>
            <a:r>
              <a:rPr lang="en-US" altLang="en-US">
                <a:latin typeface="Times New Roman" panose="02020603050405020304" pitchFamily="18" charset="0"/>
              </a:rPr>
              <a:t> handbook and on the medicare.gov website</a:t>
            </a:r>
          </a:p>
          <a:p>
            <a:pPr lvl="1" eaLnBrk="1" hangingPunct="1"/>
            <a:r>
              <a:rPr lang="en-US" altLang="en-US">
                <a:latin typeface="Times New Roman" panose="02020603050405020304" pitchFamily="18" charset="0"/>
              </a:rPr>
              <a:t>The Medicare &amp; You handbook, mailed each fall to all Medicare households</a:t>
            </a:r>
          </a:p>
          <a:p>
            <a:pPr lvl="1" eaLnBrk="1" hangingPunct="1"/>
            <a:r>
              <a:rPr lang="en-US" altLang="en-US">
                <a:latin typeface="Times New Roman" panose="02020603050405020304" pitchFamily="18" charset="0"/>
              </a:rPr>
              <a:t>Other Medicare publications, which you can get through 1-800-MEDICARE or the Medicare website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B7380CA9-5DB3-4D1A-8757-44C7B047B7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1A2972-C6AB-46F9-868F-2A6368DE70C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8547" name="Rectangle 4">
            <a:extLst>
              <a:ext uri="{FF2B5EF4-FFF2-40B4-BE49-F238E27FC236}">
                <a16:creationId xmlns:a16="http://schemas.microsoft.com/office/drawing/2014/main" id="{D0425292-7031-4247-8AB5-55E1362613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5">
            <a:extLst>
              <a:ext uri="{FF2B5EF4-FFF2-40B4-BE49-F238E27FC236}">
                <a16:creationId xmlns:a16="http://schemas.microsoft.com/office/drawing/2014/main" id="{6703C86B-A4BD-44DB-BA57-CC296D2B364B}"/>
              </a:ext>
            </a:extLst>
          </p:cNvPr>
          <p:cNvSpPr>
            <a:spLocks noGrp="1" noChangeArrowheads="1"/>
          </p:cNvSpPr>
          <p:nvPr>
            <p:ph type="body" idx="1"/>
          </p:nvPr>
        </p:nvSpPr>
        <p:spPr bwMode="auto">
          <a:xfrm>
            <a:off x="914400" y="4443413"/>
            <a:ext cx="5181600" cy="413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rPr>
              <a:t>The Social Security Administration advises people to apply for Medicare benefits 3 months before age 65. People do not have to be retired to get Medicare. Unlike Social Security (for which the full retirement age is gradually increasing to 67), people can still receive full Medicare benefits at age 65.</a:t>
            </a:r>
          </a:p>
          <a:p>
            <a:pPr eaLnBrk="1" hangingPunct="1"/>
            <a:r>
              <a:rPr lang="en-US" altLang="en-US">
                <a:latin typeface="Times New Roman" panose="02020603050405020304" pitchFamily="18" charset="0"/>
              </a:rPr>
              <a:t>Medicare benefits can begin no earlier than age 65 except for some people with a disability or End-Stage Renal Disease. </a:t>
            </a:r>
          </a:p>
          <a:p>
            <a:pPr eaLnBrk="1" hangingPunct="1"/>
            <a:r>
              <a:rPr lang="en-US" altLang="en-US">
                <a:latin typeface="Times New Roman" panose="02020603050405020304" pitchFamily="18" charset="0"/>
              </a:rPr>
              <a:t>People who are already receiving Social Security benefits (for example, getting early retirement) will be automatically enrolled in Medicare without an additional application. They will receive a Medicare card and other information about 3 months before age 65 or their 25th month of disability benefits.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67D31F3F-6611-4FE0-810E-4409C49DF3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7AB740-5865-46D7-8399-7F801165A18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A4443576-666E-42E0-9CC4-B9AB679647A4}"/>
              </a:ext>
            </a:extLst>
          </p:cNvPr>
          <p:cNvSpPr>
            <a:spLocks noGrp="1" noRot="1" noChangeAspect="1" noChangeArrowheads="1" noTextEdit="1"/>
          </p:cNvSpPr>
          <p:nvPr>
            <p:ph type="sldImg"/>
          </p:nvPr>
        </p:nvSpPr>
        <p:spPr bwMode="auto">
          <a:xfrm>
            <a:off x="366713" y="766763"/>
            <a:ext cx="6126162" cy="34464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a:extLst>
              <a:ext uri="{FF2B5EF4-FFF2-40B4-BE49-F238E27FC236}">
                <a16:creationId xmlns:a16="http://schemas.microsoft.com/office/drawing/2014/main" id="{47AEA985-94AE-4F00-8F4D-0FA90D44CB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rPr>
              <a:t>Medicare now has three parts. Medicare Part A is Hospital Insurance. Medicare Part B is Medical Insurance, which helps cover doctors’ services and outpatient care.</a:t>
            </a:r>
          </a:p>
          <a:p>
            <a:pPr eaLnBrk="1" hangingPunct="1"/>
            <a:r>
              <a:rPr lang="en-US" altLang="en-US">
                <a:latin typeface="Times New Roman" panose="02020603050405020304" pitchFamily="18" charset="0"/>
              </a:rPr>
              <a:t>Medicare also has prescription drug coverage, which is called Part 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D00C0D35-BC8B-45A2-9909-92C9EC2627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C5840-52F5-40A0-B358-B37CB31A9C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3667" name="Rectangle 4">
            <a:extLst>
              <a:ext uri="{FF2B5EF4-FFF2-40B4-BE49-F238E27FC236}">
                <a16:creationId xmlns:a16="http://schemas.microsoft.com/office/drawing/2014/main" id="{56B1F71D-35FF-4DE9-9571-5BE2F62E36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5">
            <a:extLst>
              <a:ext uri="{FF2B5EF4-FFF2-40B4-BE49-F238E27FC236}">
                <a16:creationId xmlns:a16="http://schemas.microsoft.com/office/drawing/2014/main" id="{23C3026A-E0E0-4A0E-90B4-D2A94DA9FB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rPr>
              <a:t>Part A helps pay for inpatient hospital stays but also covers skilled nursing care, home health care, and hospice care. </a:t>
            </a:r>
          </a:p>
          <a:p>
            <a:pPr eaLnBrk="1" hangingPunct="1"/>
            <a:r>
              <a:rPr lang="en-US" altLang="en-US">
                <a:latin typeface="Times New Roman" panose="02020603050405020304" pitchFamily="18" charset="0"/>
              </a:rPr>
              <a:t>Part B helps cover doctors’ services and outpatient care such as preventive services including screening tests and vaccinations, diagnostic tests, some therapies, and durable medical equipment like wheelchairs and walkers.</a:t>
            </a:r>
          </a:p>
          <a:p>
            <a:pPr eaLnBrk="1" hangingPunct="1"/>
            <a:r>
              <a:rPr lang="en-US" altLang="en-US">
                <a:latin typeface="Times New Roman" panose="02020603050405020304" pitchFamily="18" charset="0"/>
              </a:rPr>
              <a:t>Medicare drug coverage helps pay for outpatient prescription drugs.</a:t>
            </a:r>
          </a:p>
          <a:p>
            <a:pPr eaLnBrk="1" hangingPunct="1"/>
            <a:r>
              <a:rPr lang="en-US" altLang="en-US">
                <a:latin typeface="Times New Roman" panose="02020603050405020304" pitchFamily="18" charset="0"/>
              </a:rPr>
              <a:t>Let’s talk about Part A and Part B of Medicare.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96A0B883-2767-4DF7-844D-0E11649D0A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FF4195-806D-4464-8C3C-51FBAF005EF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5715" name="Rectangle 4">
            <a:extLst>
              <a:ext uri="{FF2B5EF4-FFF2-40B4-BE49-F238E27FC236}">
                <a16:creationId xmlns:a16="http://schemas.microsoft.com/office/drawing/2014/main" id="{963C40E1-D8F4-48A2-91A3-77FFD52E12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5">
            <a:extLst>
              <a:ext uri="{FF2B5EF4-FFF2-40B4-BE49-F238E27FC236}">
                <a16:creationId xmlns:a16="http://schemas.microsoft.com/office/drawing/2014/main" id="{B4585052-7ECE-46F0-8D19-8400FBEF100C}"/>
              </a:ext>
            </a:extLst>
          </p:cNvPr>
          <p:cNvSpPr>
            <a:spLocks noGrp="1" noChangeArrowheads="1"/>
          </p:cNvSpPr>
          <p:nvPr>
            <p:ph type="body" idx="1"/>
          </p:nvPr>
        </p:nvSpPr>
        <p:spPr bwMode="auto">
          <a:xfrm>
            <a:off x="914400" y="4443413"/>
            <a:ext cx="5410200" cy="413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rPr>
              <a:t>Most people don’t have to pay a monthly payment (premium) for Medicare Part A because they or their spouse paid Medicare or FICA taxes while they were working. (FICA stands for "Federal Insurance Contributions Act." This is the tax withheld from your salary, or that you pay from your self-employment income, that funds the Social Security and Medicare programs.) When people pay these taxes on their earnings, it is called “Medicare-covered employment.”</a:t>
            </a:r>
          </a:p>
          <a:p>
            <a:pPr eaLnBrk="1" hangingPunct="1"/>
            <a:r>
              <a:rPr lang="en-US" altLang="en-US">
                <a:latin typeface="Times New Roman" panose="02020603050405020304" pitchFamily="18" charset="0"/>
              </a:rPr>
              <a:t>If a person and his or her spouse did not pay Medicare taxes while they were working, or did not work long enough (10 years in most cases) to qualify for premium-free Part A, he or she may still be able to get Medicare Part A by paying a monthly premium. In 2007, the Part A premium is $226 or $410, depending on how long the person worked in Medicare-covered employment.</a:t>
            </a:r>
          </a:p>
          <a:p>
            <a:pPr eaLnBrk="1" hangingPunct="1"/>
            <a:r>
              <a:rPr lang="en-US" altLang="en-US">
                <a:latin typeface="Times New Roman" panose="02020603050405020304" pitchFamily="18" charset="0"/>
              </a:rPr>
              <a:t>For information on Part A entitlement, enrollment, or premiums, call the Social Security Administration at 1-800-772-1213 or 1-800-325-0778 for TTY users.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BD059DD6-5EDB-448B-BCE8-FEF2650F3B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146C94-474A-4DAE-9475-283D16515F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3907" name="Rectangle 2">
            <a:extLst>
              <a:ext uri="{FF2B5EF4-FFF2-40B4-BE49-F238E27FC236}">
                <a16:creationId xmlns:a16="http://schemas.microsoft.com/office/drawing/2014/main" id="{206BC387-4ECD-48D3-A8D2-779349ABFA83}"/>
              </a:ext>
            </a:extLst>
          </p:cNvPr>
          <p:cNvSpPr>
            <a:spLocks noGrp="1" noRot="1" noChangeAspect="1" noChangeArrowheads="1" noTextEdit="1"/>
          </p:cNvSpPr>
          <p:nvPr>
            <p:ph type="sldImg"/>
          </p:nvPr>
        </p:nvSpPr>
        <p:spPr bwMode="auto">
          <a:xfrm>
            <a:off x="366713" y="766763"/>
            <a:ext cx="6126162" cy="34464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556FEF0E-FEAC-4848-BC3F-E372DD6EEFB1}"/>
              </a:ext>
            </a:extLst>
          </p:cNvPr>
          <p:cNvSpPr>
            <a:spLocks noGrp="1" noChangeArrowheads="1"/>
          </p:cNvSpPr>
          <p:nvPr>
            <p:ph type="body" idx="1"/>
          </p:nvPr>
        </p:nvSpPr>
        <p:spPr>
          <a:xfrm>
            <a:off x="609600" y="4368800"/>
            <a:ext cx="5867400" cy="41354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defRPr/>
            </a:pPr>
            <a:r>
              <a:rPr lang="en-US" altLang="en-US" dirty="0">
                <a:latin typeface="Times New Roman" panose="02020603050405020304" pitchFamily="18" charset="0"/>
              </a:rPr>
              <a:t>People in the Original Medicare Plan may go to any doctor, specialist, hospital, or other health care provider that accepts Medicare.</a:t>
            </a:r>
          </a:p>
          <a:p>
            <a:pPr eaLnBrk="1" hangingPunct="1">
              <a:defRPr/>
            </a:pPr>
            <a:r>
              <a:rPr lang="en-US" altLang="en-US" dirty="0">
                <a:latin typeface="Times New Roman" panose="02020603050405020304" pitchFamily="18" charset="0"/>
              </a:rPr>
              <a:t>While most people don’t pay a premium for Part A, they are responsible for a </a:t>
            </a:r>
            <a:r>
              <a:rPr lang="en-US" altLang="en-US" b="1" dirty="0">
                <a:latin typeface="Times New Roman" panose="02020603050405020304" pitchFamily="18" charset="0"/>
              </a:rPr>
              <a:t>Part A deductible</a:t>
            </a:r>
            <a:r>
              <a:rPr lang="en-US" altLang="en-US" dirty="0">
                <a:latin typeface="Times New Roman" panose="02020603050405020304" pitchFamily="18" charset="0"/>
              </a:rPr>
              <a:t> for inpatient hospital stays. The deductible is the amount a person with Medicare must pay for health care before Medicare begins to pay. There is a deductible of $992 in 2007 for hospital stays up to 60 days, and additional costs for longer stays. Costs are different for other Part A services.</a:t>
            </a:r>
          </a:p>
          <a:p>
            <a:pPr eaLnBrk="1" hangingPunct="1">
              <a:defRPr/>
            </a:pPr>
            <a:r>
              <a:rPr lang="en-US" altLang="en-US" dirty="0">
                <a:latin typeface="Times New Roman" panose="02020603050405020304" pitchFamily="18" charset="0"/>
              </a:rPr>
              <a:t>People pay a monthly premium for Part B ($93.50 in 2007) and are also responsible for the Medicare </a:t>
            </a:r>
            <a:r>
              <a:rPr lang="en-US" altLang="en-US" b="1" dirty="0">
                <a:latin typeface="Times New Roman" panose="02020603050405020304" pitchFamily="18" charset="0"/>
              </a:rPr>
              <a:t>Part B deductible</a:t>
            </a:r>
            <a:r>
              <a:rPr lang="en-US" altLang="en-US" dirty="0">
                <a:latin typeface="Times New Roman" panose="02020603050405020304" pitchFamily="18" charset="0"/>
              </a:rPr>
              <a:t>, which is $131 in 2007. This means that in 2007 a person with Medicare is responsible for the first $131 of his or her Medicare-approved Part B medical services before Medicare Part B starts paying for care. In addition, a person who needs blood is responsible for the first three pints. These amounts amounts can change every year.</a:t>
            </a:r>
          </a:p>
          <a:p>
            <a:pPr eaLnBrk="1" hangingPunct="1">
              <a:defRPr/>
            </a:pPr>
            <a:r>
              <a:rPr lang="en-US" altLang="en-US" dirty="0">
                <a:latin typeface="Times New Roman" panose="02020603050405020304" pitchFamily="18" charset="0"/>
              </a:rPr>
              <a:t>People with Original Medicare also are responsible for </a:t>
            </a:r>
            <a:r>
              <a:rPr lang="en-US" altLang="en-US" b="1" dirty="0">
                <a:latin typeface="Times New Roman" panose="02020603050405020304" pitchFamily="18" charset="0"/>
              </a:rPr>
              <a:t>some copayments or coinsurance</a:t>
            </a:r>
            <a:r>
              <a:rPr lang="en-US" altLang="en-US" dirty="0">
                <a:latin typeface="Times New Roman" panose="02020603050405020304" pitchFamily="18" charset="0"/>
              </a:rPr>
              <a:t> for Part B services. The amount depends on the service but is 20% in most cases.</a:t>
            </a:r>
          </a:p>
          <a:p>
            <a:pPr eaLnBrk="1" hangingPunct="1">
              <a:defRPr/>
            </a:pPr>
            <a:r>
              <a:rPr lang="en-US" altLang="en-US" dirty="0">
                <a:latin typeface="Times New Roman" panose="02020603050405020304" pitchFamily="18" charset="0"/>
              </a:rPr>
              <a:t>After people get health care services, they get a Medicare Summary Notice (MSN) showing Medicare’s payments. This notice lists the service received, what was charged, what Medicare paid, and how much the person may be billed.</a:t>
            </a:r>
          </a:p>
          <a:p>
            <a:pPr eaLnBrk="1" hangingPunct="1">
              <a:defRPr/>
            </a:pPr>
            <a:r>
              <a:rPr lang="en-US" altLang="en-US" dirty="0">
                <a:latin typeface="Times New Roman" panose="02020603050405020304" pitchFamily="18" charset="0"/>
              </a:rPr>
              <a:t>Some people have other health insurance coverage, such as a plan from a former employer, that may cover some or all of these costs. In a few minutes we’ll talk about private insurance policies called Medigap that also may help with these costs. For people who can’t afford to pay these costs, there are special programs that can help, which we’ll also discuss later.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BB209FE4-AD59-4837-8F05-CBE9B5906C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ED334A-B096-4ECF-A135-90B83C9C46B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9091" name="Rectangle 4">
            <a:extLst>
              <a:ext uri="{FF2B5EF4-FFF2-40B4-BE49-F238E27FC236}">
                <a16:creationId xmlns:a16="http://schemas.microsoft.com/office/drawing/2014/main" id="{E7A45DA0-CB49-4187-8B74-FADBE3063F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5">
            <a:extLst>
              <a:ext uri="{FF2B5EF4-FFF2-40B4-BE49-F238E27FC236}">
                <a16:creationId xmlns:a16="http://schemas.microsoft.com/office/drawing/2014/main" id="{654B80B1-E4F3-4F75-9AC5-4E5533B08706}"/>
              </a:ext>
            </a:extLst>
          </p:cNvPr>
          <p:cNvSpPr>
            <a:spLocks noGrp="1" noChangeArrowheads="1"/>
          </p:cNvSpPr>
          <p:nvPr>
            <p:ph type="body" idx="1"/>
          </p:nvPr>
        </p:nvSpPr>
        <p:spPr bwMode="auto">
          <a:xfrm>
            <a:off x="914400" y="4443413"/>
            <a:ext cx="5334000" cy="413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rPr>
              <a:t>MSP mandates that certain types of insurance pay health care bills first and that Medicare pay second.</a:t>
            </a:r>
          </a:p>
          <a:p>
            <a:pPr eaLnBrk="1" hangingPunct="1"/>
            <a:r>
              <a:rPr lang="en-US" altLang="en-US">
                <a:latin typeface="Times New Roman" panose="02020603050405020304" pitchFamily="18" charset="0"/>
              </a:rPr>
              <a:t>Other insurance that may pay first includes: group health plan insurance, no-fault insurance, liability insurance, workers’ compensation, and the Federal Black Lung Program. We will discuss each of these situations in more detail later.</a:t>
            </a:r>
          </a:p>
          <a:p>
            <a:pPr eaLnBrk="1" hangingPunct="1"/>
            <a:r>
              <a:rPr lang="en-US" altLang="en-US">
                <a:latin typeface="Times New Roman" panose="02020603050405020304" pitchFamily="18" charset="0"/>
              </a:rPr>
              <a:t>In the absence of other insurance, Medicare is always primary.</a:t>
            </a:r>
          </a:p>
          <a:p>
            <a:pPr eaLnBrk="1" hangingPunct="1"/>
            <a:r>
              <a:rPr lang="en-US" altLang="en-US">
                <a:latin typeface="Times New Roman" panose="02020603050405020304" pitchFamily="18" charset="0"/>
              </a:rPr>
              <a:t>In most cases, except the situations just mentioned, Medicare is also primary for prescription drug coverage.</a:t>
            </a:r>
          </a:p>
          <a:p>
            <a:pPr eaLnBrk="1" hangingPunct="1"/>
            <a:r>
              <a:rPr lang="en-US" altLang="en-US" i="1">
                <a:latin typeface="Times New Roman" panose="02020603050405020304" pitchFamily="18" charset="0"/>
              </a:rPr>
              <a:t>Reference: COB Fact Sheets: MSP Claims Investigation Fact Sheet for Providers</a:t>
            </a:r>
          </a:p>
        </p:txBody>
      </p:sp>
    </p:spTree>
    <p:extLst>
      <p:ext uri="{BB962C8B-B14F-4D97-AF65-F5344CB8AC3E}">
        <p14:creationId xmlns:p14="http://schemas.microsoft.com/office/powerpoint/2010/main" val="844069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1CE35B06-3242-4761-9A99-E85308A244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098A7A-689E-413F-95AB-07372ECE6BD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3187" name="Rectangle 2">
            <a:extLst>
              <a:ext uri="{FF2B5EF4-FFF2-40B4-BE49-F238E27FC236}">
                <a16:creationId xmlns:a16="http://schemas.microsoft.com/office/drawing/2014/main" id="{7244D7FC-0D46-4AB7-A829-28A814E56F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a:extLst>
              <a:ext uri="{FF2B5EF4-FFF2-40B4-BE49-F238E27FC236}">
                <a16:creationId xmlns:a16="http://schemas.microsoft.com/office/drawing/2014/main" id="{8D2D8EAE-4630-4526-83EC-5C8BB268B184}"/>
              </a:ext>
            </a:extLst>
          </p:cNvPr>
          <p:cNvSpPr>
            <a:spLocks noGrp="1" noChangeArrowheads="1"/>
          </p:cNvSpPr>
          <p:nvPr>
            <p:ph type="body" idx="1"/>
          </p:nvPr>
        </p:nvSpPr>
        <p:spPr bwMode="auto">
          <a:xfrm>
            <a:off x="862013" y="4281488"/>
            <a:ext cx="5005387"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rPr>
              <a:t>Other types of coverage a person with Medicare might have include:</a:t>
            </a:r>
          </a:p>
          <a:p>
            <a:pPr lvl="1" eaLnBrk="1" hangingPunct="1"/>
            <a:r>
              <a:rPr lang="en-US" altLang="en-US">
                <a:latin typeface="Times New Roman" panose="02020603050405020304" pitchFamily="18" charset="0"/>
              </a:rPr>
              <a:t>No-fault or liability insurance</a:t>
            </a:r>
          </a:p>
          <a:p>
            <a:pPr lvl="1" eaLnBrk="1" hangingPunct="1"/>
            <a:r>
              <a:rPr lang="en-US" altLang="en-US">
                <a:latin typeface="Times New Roman" panose="02020603050405020304" pitchFamily="18" charset="0"/>
              </a:rPr>
              <a:t>Workers’ compensation</a:t>
            </a:r>
          </a:p>
          <a:p>
            <a:pPr lvl="1" eaLnBrk="1" hangingPunct="1"/>
            <a:r>
              <a:rPr lang="en-US" altLang="en-US">
                <a:latin typeface="Times New Roman" panose="02020603050405020304" pitchFamily="18" charset="0"/>
              </a:rPr>
              <a:t>Federal Black Lung Program</a:t>
            </a:r>
          </a:p>
          <a:p>
            <a:pPr lvl="1" eaLnBrk="1" hangingPunct="1"/>
            <a:r>
              <a:rPr lang="en-US" altLang="en-US">
                <a:latin typeface="Times New Roman" panose="02020603050405020304" pitchFamily="18" charset="0"/>
              </a:rPr>
              <a:t>COBRA continuation coverage</a:t>
            </a:r>
          </a:p>
          <a:p>
            <a:pPr lvl="1" eaLnBrk="1" hangingPunct="1"/>
            <a:r>
              <a:rPr lang="en-US" altLang="en-US">
                <a:latin typeface="Times New Roman" panose="02020603050405020304" pitchFamily="18" charset="0"/>
              </a:rPr>
              <a:t>Employer/union and retirement group health plans, including </a:t>
            </a:r>
          </a:p>
          <a:p>
            <a:pPr lvl="2" eaLnBrk="1" hangingPunct="1"/>
            <a:r>
              <a:rPr lang="en-US" altLang="en-US">
                <a:latin typeface="Times New Roman" panose="02020603050405020304" pitchFamily="18" charset="0"/>
              </a:rPr>
              <a:t>Federal Employee Health Benefits Program</a:t>
            </a:r>
          </a:p>
          <a:p>
            <a:pPr lvl="2" eaLnBrk="1" hangingPunct="1"/>
            <a:r>
              <a:rPr lang="en-US" altLang="en-US">
                <a:latin typeface="Times New Roman" panose="02020603050405020304" pitchFamily="18" charset="0"/>
              </a:rPr>
              <a:t>Military coverage through veterans’ benefits (VA) and TRICARE for Life (TFL)</a:t>
            </a:r>
          </a:p>
          <a:p>
            <a:pPr lvl="2" eaLnBrk="1" hangingPunct="1"/>
            <a:r>
              <a:rPr lang="en-US" altLang="en-US">
                <a:latin typeface="Times New Roman" panose="02020603050405020304" pitchFamily="18" charset="0"/>
              </a:rPr>
              <a:t>Others</a:t>
            </a:r>
          </a:p>
          <a:p>
            <a:pPr eaLnBrk="1" hangingPunct="1"/>
            <a:r>
              <a:rPr lang="en-US" altLang="en-US">
                <a:latin typeface="Times New Roman" panose="02020603050405020304" pitchFamily="18" charset="0"/>
              </a:rPr>
              <a:t>CMS consolidates the Medicare paid claim crossover process through the COB Agreement (COBA) program. The COBA program established a national standard contract between the Coordination of Benefits Contractor and other health insurance organizations for transmitting enrollee eligibility data and Medicare paid claims data. This means that Medigap plans, Part D plans, employer supplemental plans, self-insured plans, the Department of Defense, title XIX state Medicaid agencies, and others rely on a national repository of information with unique identifiers to receive Medicare paid claims data for the purpose of calculating their secondary payment.</a:t>
            </a:r>
          </a:p>
          <a:p>
            <a:pPr>
              <a:spcBef>
                <a:spcPts val="600"/>
              </a:spcBef>
            </a:pPr>
            <a:r>
              <a:rPr lang="en-US" altLang="en-US" i="1">
                <a:latin typeface="Times New Roman" panose="02020603050405020304" pitchFamily="18" charset="0"/>
              </a:rPr>
              <a:t>Reference: www.cms.hhs.gov/COBAgreement</a:t>
            </a:r>
            <a:r>
              <a:rPr lang="en-US" altLang="en-US" i="1">
                <a:latin typeface="Arial" panose="020B0604020202020204" pitchFamily="34" charset="0"/>
              </a:rPr>
              <a:t>/</a:t>
            </a:r>
            <a:endParaRPr lang="en-US" altLang="en-US">
              <a:latin typeface="Times New Roman" panose="02020603050405020304" pitchFamily="18" charset="0"/>
            </a:endParaRPr>
          </a:p>
        </p:txBody>
      </p:sp>
    </p:spTree>
    <p:extLst>
      <p:ext uri="{BB962C8B-B14F-4D97-AF65-F5344CB8AC3E}">
        <p14:creationId xmlns:p14="http://schemas.microsoft.com/office/powerpoint/2010/main" val="51907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C9A2C8F5-A227-44CE-A2DA-9E8EF7F735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D9F0BA-03C3-41CB-B4F1-240553AEA6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11" name="Rectangle 2">
            <a:extLst>
              <a:ext uri="{FF2B5EF4-FFF2-40B4-BE49-F238E27FC236}">
                <a16:creationId xmlns:a16="http://schemas.microsoft.com/office/drawing/2014/main" id="{330074A2-4B5D-4BCF-9242-00B11B54828E}"/>
              </a:ext>
            </a:extLst>
          </p:cNvPr>
          <p:cNvSpPr>
            <a:spLocks noGrp="1" noRot="1" noChangeAspect="1" noChangeArrowheads="1" noTextEdit="1"/>
          </p:cNvSpPr>
          <p:nvPr>
            <p:ph type="sldImg"/>
          </p:nvPr>
        </p:nvSpPr>
        <p:spPr bwMode="auto">
          <a:xfrm>
            <a:off x="366713" y="766763"/>
            <a:ext cx="6126162" cy="34464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a16="http://schemas.microsoft.com/office/drawing/2014/main" id="{D4033AE1-3155-4193-B3EF-905A6CD422CC}"/>
              </a:ext>
            </a:extLst>
          </p:cNvPr>
          <p:cNvSpPr>
            <a:spLocks noGrp="1" noChangeArrowheads="1"/>
          </p:cNvSpPr>
          <p:nvPr>
            <p:ph type="body" idx="1"/>
          </p:nvPr>
        </p:nvSpPr>
        <p:spPr bwMode="auto">
          <a:xfrm>
            <a:off x="914400" y="4497388"/>
            <a:ext cx="5334000" cy="4135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rPr>
              <a:t>We’ve talked about the Original Medicare Plan. Now let’s talk about </a:t>
            </a:r>
            <a:r>
              <a:rPr lang="en-US" altLang="en-US" b="1">
                <a:latin typeface="Times New Roman" panose="02020603050405020304" pitchFamily="18" charset="0"/>
              </a:rPr>
              <a:t>Medigap</a:t>
            </a:r>
            <a:r>
              <a:rPr lang="en-US" altLang="en-US">
                <a:latin typeface="Times New Roman" panose="02020603050405020304" pitchFamily="18" charset="0"/>
              </a:rPr>
              <a:t>.</a:t>
            </a:r>
          </a:p>
          <a:p>
            <a:pPr eaLnBrk="1" hangingPunct="1"/>
            <a:r>
              <a:rPr lang="en-US" altLang="en-US">
                <a:latin typeface="Times New Roman" panose="02020603050405020304" pitchFamily="18" charset="0"/>
              </a:rPr>
              <a:t>The Original Medicare Plan pays for many health care services and supplies, but it doesn’t pay all of a person’s health care costs. A Medigap policy is a health insurance policy sold by private insurance companies to fill the “gaps” in coverage under the Original Medicare Plan, like deductibles, coinsurance, and copayments. Some Medigap policies also cover benefits that Medicare doesn’t cover, like emergency health care while traveling outside the United States. </a:t>
            </a:r>
          </a:p>
          <a:p>
            <a:pPr eaLnBrk="1" hangingPunct="1"/>
            <a:r>
              <a:rPr lang="en-US" altLang="en-US">
                <a:latin typeface="Times New Roman" panose="02020603050405020304" pitchFamily="18" charset="0"/>
              </a:rPr>
              <a:t>The insurance companies that sell these policies must follow Federal and state laws that protect people with Medicare. The Medigap policy must be clearly identified as “Medicare Supplement Insurance.”</a:t>
            </a:r>
          </a:p>
          <a:p>
            <a:pPr eaLnBrk="1" hangingPunct="1"/>
            <a:r>
              <a:rPr lang="en-US" altLang="en-US">
                <a:latin typeface="Times New Roman" panose="02020603050405020304" pitchFamily="18" charset="0"/>
              </a:rPr>
              <a:t>A Medigap policy only works with the Original Medicare Plan. If you join a Medicare Advantage Plan or other Medicare plan, your Medigap policy can’t pay any deductibles, copayments, or other cost-sharing under your Medicare plan.</a:t>
            </a:r>
          </a:p>
          <a:p>
            <a:pPr eaLnBrk="1" hangingPunct="1"/>
            <a:r>
              <a:rPr lang="en-US" altLang="en-US">
                <a:latin typeface="Times New Roman" panose="02020603050405020304" pitchFamily="18" charset="0"/>
              </a:rPr>
              <a:t>In all states except Massachusetts, Minnesota, and Wisconsin, a Medigap policy must be one of 12 standardized plans (A - L) so people can compare them easily. Each plan has a different set of benefits. The benefits in any Medigap plan A – L are the same for any insurance company. It’s important to compare Medigap policies, because costs can vary. (Note: insurance companies don’t have to offer every Medigap plan. Each company decides which Medigap policies it will sell and the price for each plan, with state review and approval.)</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Main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6E5EDB-FB02-49CD-9684-D3ABD6D90DE2}"/>
              </a:ext>
            </a:extLst>
          </p:cNvPr>
          <p:cNvSpPr txBox="1"/>
          <p:nvPr userDrawn="1"/>
        </p:nvSpPr>
        <p:spPr>
          <a:xfrm>
            <a:off x="-306653" y="797155"/>
            <a:ext cx="6461654" cy="795044"/>
          </a:xfrm>
          <a:prstGeom prst="rect">
            <a:avLst/>
          </a:prstGeom>
          <a:noFill/>
        </p:spPr>
        <p:txBody>
          <a:bodyPr vert="horz" wrap="square" lIns="91440" tIns="45720" rIns="91440" bIns="45720" rtlCol="0" anchor="b">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National Physician Advisor Conference</a:t>
            </a:r>
          </a:p>
        </p:txBody>
      </p:sp>
      <p:sp>
        <p:nvSpPr>
          <p:cNvPr id="12" name="TextBox 11">
            <a:extLst>
              <a:ext uri="{FF2B5EF4-FFF2-40B4-BE49-F238E27FC236}">
                <a16:creationId xmlns:a16="http://schemas.microsoft.com/office/drawing/2014/main" id="{92D3EA45-3874-41FF-B929-0A25FBC6EF3D}"/>
              </a:ext>
            </a:extLst>
          </p:cNvPr>
          <p:cNvSpPr txBox="1"/>
          <p:nvPr userDrawn="1"/>
        </p:nvSpPr>
        <p:spPr>
          <a:xfrm>
            <a:off x="-1200151" y="323837"/>
            <a:ext cx="8317231" cy="1133232"/>
          </a:xfrm>
          <a:prstGeom prst="rect">
            <a:avLst/>
          </a:prstGeom>
          <a:noFill/>
        </p:spPr>
        <p:txBody>
          <a:bodyPr vert="horz" wrap="square" lIns="91440" tIns="45720" rIns="91440" bIns="45720" rtlCol="0" anchor="b">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8000" b="1" kern="1200" dirty="0">
                <a:ln w="19050">
                  <a:solidFill>
                    <a:schemeClr val="bg1"/>
                  </a:solidFill>
                </a:ln>
                <a:solidFill>
                  <a:srgbClr val="FF7F00"/>
                </a:solidFill>
                <a:effectLst/>
                <a:latin typeface="Futura PT Bold" panose="020B0902020204020203"/>
                <a:ea typeface="+mn-ea"/>
                <a:cs typeface="+mn-cs"/>
              </a:rPr>
              <a:t>NPAC</a:t>
            </a:r>
            <a:r>
              <a:rPr lang="en-US" sz="8000" b="1" kern="1200" dirty="0">
                <a:ln w="19050">
                  <a:solidFill>
                    <a:schemeClr val="bg1"/>
                  </a:solidFill>
                </a:ln>
                <a:solidFill>
                  <a:srgbClr val="246DFF"/>
                </a:solidFill>
                <a:effectLst/>
                <a:latin typeface="Futura PT Bold" panose="020B0902020204020203" pitchFamily="34" charset="0"/>
                <a:ea typeface="+mn-ea"/>
                <a:cs typeface="+mn-cs"/>
              </a:rPr>
              <a:t>2020</a:t>
            </a:r>
            <a:endParaRPr kumimoji="0" lang="en-US" sz="7200" b="1" i="0" u="none" strike="noStrike" kern="1200" cap="none" spc="0" normalizeH="0" baseline="0" noProof="0" dirty="0">
              <a:ln w="19050">
                <a:solidFill>
                  <a:schemeClr val="bg1"/>
                </a:solidFill>
              </a:ln>
              <a:solidFill>
                <a:schemeClr val="accent2">
                  <a:lumMod val="75000"/>
                </a:schemeClr>
              </a:solidFill>
              <a:effectLst/>
              <a:uLnTx/>
              <a:uFillTx/>
              <a:latin typeface="+mn-lt"/>
              <a:ea typeface="+mn-ea"/>
              <a:cs typeface="Arial" panose="020B0604020202020204" pitchFamily="34" charset="0"/>
            </a:endParaRPr>
          </a:p>
        </p:txBody>
      </p:sp>
      <p:pic>
        <p:nvPicPr>
          <p:cNvPr id="6" name="Picture 5">
            <a:extLst>
              <a:ext uri="{FF2B5EF4-FFF2-40B4-BE49-F238E27FC236}">
                <a16:creationId xmlns:a16="http://schemas.microsoft.com/office/drawing/2014/main" id="{DF10E919-300D-4432-8C67-43293C74E6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577" y="3834751"/>
            <a:ext cx="4361810" cy="2457768"/>
          </a:xfrm>
          <a:prstGeom prst="rect">
            <a:avLst/>
          </a:prstGeom>
        </p:spPr>
      </p:pic>
      <p:pic>
        <p:nvPicPr>
          <p:cNvPr id="10" name="Picture 9">
            <a:extLst>
              <a:ext uri="{FF2B5EF4-FFF2-40B4-BE49-F238E27FC236}">
                <a16:creationId xmlns:a16="http://schemas.microsoft.com/office/drawing/2014/main" id="{A99B2EDE-461C-43CE-9A98-FE678CBAA9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3576" y="3834750"/>
            <a:ext cx="4361811" cy="2457769"/>
          </a:xfrm>
          <a:prstGeom prst="rect">
            <a:avLst/>
          </a:prstGeom>
        </p:spPr>
      </p:pic>
    </p:spTree>
    <p:extLst>
      <p:ext uri="{BB962C8B-B14F-4D97-AF65-F5344CB8AC3E}">
        <p14:creationId xmlns:p14="http://schemas.microsoft.com/office/powerpoint/2010/main" val="278281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013337-0550-4E35-AEC4-BF4BA5B77F77}"/>
              </a:ext>
            </a:extLst>
          </p:cNvPr>
          <p:cNvSpPr/>
          <p:nvPr userDrawn="1"/>
        </p:nvSpPr>
        <p:spPr>
          <a:xfrm>
            <a:off x="339634" y="4191001"/>
            <a:ext cx="11251475" cy="45719"/>
          </a:xfrm>
          <a:prstGeom prst="rect">
            <a:avLst/>
          </a:prstGeom>
          <a:solidFill>
            <a:srgbClr val="C55A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80CF2A56-D681-4690-8B39-889C3350F7F9}"/>
              </a:ext>
            </a:extLst>
          </p:cNvPr>
          <p:cNvSpPr>
            <a:spLocks noGrp="1"/>
          </p:cNvSpPr>
          <p:nvPr>
            <p:ph type="sldNum" sz="quarter" idx="4"/>
          </p:nvPr>
        </p:nvSpPr>
        <p:spPr>
          <a:xfrm>
            <a:off x="8610601" y="6356350"/>
            <a:ext cx="2565400" cy="501649"/>
          </a:xfrm>
          <a:prstGeom prst="rect">
            <a:avLst/>
          </a:prstGeom>
        </p:spPr>
        <p:txBody>
          <a:bodyPr vert="horz" lIns="91440" tIns="45720" rIns="91440" bIns="45720" rtlCol="0" anchor="ctr"/>
          <a:lstStyle>
            <a:lvl1pPr algn="r">
              <a:defRPr sz="1200">
                <a:solidFill>
                  <a:schemeClr val="tx1">
                    <a:tint val="75000"/>
                  </a:schemeClr>
                </a:solidFill>
              </a:defRPr>
            </a:lvl1pPr>
          </a:lstStyle>
          <a:p>
            <a:fld id="{DF131881-9BE5-41DD-903C-1E0338EF1271}" type="slidenum">
              <a:rPr lang="en-US" smtClean="0"/>
              <a:pPr/>
              <a:t>‹#›</a:t>
            </a:fld>
            <a:endParaRPr lang="en-US" dirty="0"/>
          </a:p>
        </p:txBody>
      </p:sp>
      <p:sp>
        <p:nvSpPr>
          <p:cNvPr id="5" name="Text Placeholder 4">
            <a:extLst>
              <a:ext uri="{FF2B5EF4-FFF2-40B4-BE49-F238E27FC236}">
                <a16:creationId xmlns:a16="http://schemas.microsoft.com/office/drawing/2014/main" id="{C8952C75-FEC1-4B60-ABB5-2989B54B8582}"/>
              </a:ext>
            </a:extLst>
          </p:cNvPr>
          <p:cNvSpPr>
            <a:spLocks noGrp="1"/>
          </p:cNvSpPr>
          <p:nvPr>
            <p:ph type="body" sz="quarter" idx="11" hasCustomPrompt="1"/>
          </p:nvPr>
        </p:nvSpPr>
        <p:spPr>
          <a:xfrm>
            <a:off x="339634" y="3787292"/>
            <a:ext cx="5083175" cy="403709"/>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2400" b="0" i="1"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a:noFill/>
                </a:ln>
                <a:solidFill>
                  <a:srgbClr val="ED7D31">
                    <a:lumMod val="75000"/>
                  </a:srgbClr>
                </a:solidFill>
                <a:effectLst/>
                <a:uLnTx/>
                <a:uFillTx/>
                <a:latin typeface="Calibri"/>
                <a:ea typeface="+mn-ea"/>
                <a:cs typeface="Arial" panose="020B0604020202020204" pitchFamily="34" charset="0"/>
              </a:rPr>
              <a:t>speaker-email@email.com</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1"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endParaRPr>
          </a:p>
        </p:txBody>
      </p:sp>
      <p:sp>
        <p:nvSpPr>
          <p:cNvPr id="15" name="Text Placeholder 14">
            <a:extLst>
              <a:ext uri="{FF2B5EF4-FFF2-40B4-BE49-F238E27FC236}">
                <a16:creationId xmlns:a16="http://schemas.microsoft.com/office/drawing/2014/main" id="{B4D85F75-27C1-487F-A2B0-70EF597E2814}"/>
              </a:ext>
            </a:extLst>
          </p:cNvPr>
          <p:cNvSpPr>
            <a:spLocks noGrp="1"/>
          </p:cNvSpPr>
          <p:nvPr>
            <p:ph type="body" sz="quarter" idx="12" hasCustomPrompt="1"/>
          </p:nvPr>
        </p:nvSpPr>
        <p:spPr>
          <a:xfrm>
            <a:off x="339725" y="4349749"/>
            <a:ext cx="10344150" cy="1547441"/>
          </a:xfrm>
        </p:spPr>
        <p:txBody>
          <a:bodyPr/>
          <a:lstStyle>
            <a:lvl1pPr marL="0" indent="0">
              <a:buNone/>
              <a:defRPr/>
            </a:lvl1pPr>
          </a:lstStyle>
          <a:p>
            <a:pPr lvl="0"/>
            <a:r>
              <a:rPr lang="en-US" dirty="0"/>
              <a:t>Closing Text Here. </a:t>
            </a:r>
          </a:p>
        </p:txBody>
      </p:sp>
      <p:sp>
        <p:nvSpPr>
          <p:cNvPr id="16" name="Text Placeholder 4">
            <a:extLst>
              <a:ext uri="{FF2B5EF4-FFF2-40B4-BE49-F238E27FC236}">
                <a16:creationId xmlns:a16="http://schemas.microsoft.com/office/drawing/2014/main" id="{FFFF95F3-E3F7-4987-837C-36798A93EA72}"/>
              </a:ext>
            </a:extLst>
          </p:cNvPr>
          <p:cNvSpPr>
            <a:spLocks noGrp="1"/>
          </p:cNvSpPr>
          <p:nvPr>
            <p:ph type="body" sz="quarter" idx="13" hasCustomPrompt="1"/>
          </p:nvPr>
        </p:nvSpPr>
        <p:spPr>
          <a:xfrm>
            <a:off x="339634" y="3304077"/>
            <a:ext cx="8262937" cy="483215"/>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rPr>
              <a:t>Closing Slide</a:t>
            </a:r>
          </a:p>
        </p:txBody>
      </p:sp>
      <p:pic>
        <p:nvPicPr>
          <p:cNvPr id="17" name="Picture 16" descr="A picture containing clipart&#10;&#10;Description generated with high confidence">
            <a:extLst>
              <a:ext uri="{FF2B5EF4-FFF2-40B4-BE49-F238E27FC236}">
                <a16:creationId xmlns:a16="http://schemas.microsoft.com/office/drawing/2014/main" id="{AF417CA0-404D-4C07-9D51-02F9715674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6000" y="5859082"/>
            <a:ext cx="778258" cy="778258"/>
          </a:xfrm>
          <a:prstGeom prst="rect">
            <a:avLst/>
          </a:prstGeom>
        </p:spPr>
      </p:pic>
      <p:sp>
        <p:nvSpPr>
          <p:cNvPr id="21" name="TextBox 20">
            <a:extLst>
              <a:ext uri="{FF2B5EF4-FFF2-40B4-BE49-F238E27FC236}">
                <a16:creationId xmlns:a16="http://schemas.microsoft.com/office/drawing/2014/main" id="{03919197-4D4A-408D-9CE9-070CDD471682}"/>
              </a:ext>
            </a:extLst>
          </p:cNvPr>
          <p:cNvSpPr txBox="1"/>
          <p:nvPr userDrawn="1"/>
        </p:nvSpPr>
        <p:spPr>
          <a:xfrm>
            <a:off x="8306757" y="5891068"/>
            <a:ext cx="2869243" cy="365125"/>
          </a:xfrm>
          <a:prstGeom prst="rect">
            <a:avLst/>
          </a:prstGeom>
          <a:noFill/>
        </p:spPr>
        <p:txBody>
          <a:bodyPr vert="horz" wrap="square" lIns="91440" tIns="45720" rIns="91440" bIns="45720" rtlCol="0" anchor="b">
            <a:normAutofit fontScale="62500" lnSpcReduction="20000"/>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sz="3200" dirty="0"/>
              <a:t>www.acpadvisors.org</a:t>
            </a:r>
          </a:p>
        </p:txBody>
      </p:sp>
      <p:pic>
        <p:nvPicPr>
          <p:cNvPr id="20" name="Picture 19">
            <a:extLst>
              <a:ext uri="{FF2B5EF4-FFF2-40B4-BE49-F238E27FC236}">
                <a16:creationId xmlns:a16="http://schemas.microsoft.com/office/drawing/2014/main" id="{EFB9FA9E-9BDF-4690-B004-D4EF141D5BF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5" b="23200"/>
          <a:stretch/>
        </p:blipFill>
        <p:spPr>
          <a:xfrm>
            <a:off x="-193796" y="1"/>
            <a:ext cx="12579591" cy="3219942"/>
          </a:xfrm>
          <a:prstGeom prst="rect">
            <a:avLst/>
          </a:prstGeom>
        </p:spPr>
      </p:pic>
      <p:pic>
        <p:nvPicPr>
          <p:cNvPr id="22" name="Picture 21">
            <a:extLst>
              <a:ext uri="{FF2B5EF4-FFF2-40B4-BE49-F238E27FC236}">
                <a16:creationId xmlns:a16="http://schemas.microsoft.com/office/drawing/2014/main" id="{08B9D246-41BD-4498-903D-F66AF465539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19798" y="515165"/>
            <a:ext cx="4803247" cy="909441"/>
          </a:xfrm>
          <a:prstGeom prst="rect">
            <a:avLst/>
          </a:prstGeom>
        </p:spPr>
      </p:pic>
    </p:spTree>
    <p:extLst>
      <p:ext uri="{BB962C8B-B14F-4D97-AF65-F5344CB8AC3E}">
        <p14:creationId xmlns:p14="http://schemas.microsoft.com/office/powerpoint/2010/main" val="331178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7B627-F905-4622-B4F0-BA00BF5CA2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23027"/>
            <a:ext cx="12192000" cy="534973"/>
          </a:xfrm>
          <a:prstGeom prst="rect">
            <a:avLst/>
          </a:prstGeom>
        </p:spPr>
      </p:pic>
      <p:pic>
        <p:nvPicPr>
          <p:cNvPr id="5" name="Picture 4" descr="A picture containing clipart&#10;&#10;Description generated with high confidence">
            <a:extLst>
              <a:ext uri="{FF2B5EF4-FFF2-40B4-BE49-F238E27FC236}">
                <a16:creationId xmlns:a16="http://schemas.microsoft.com/office/drawing/2014/main" id="{29325F9E-F202-40FD-B3BC-3769937C9C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4854" y="122106"/>
            <a:ext cx="765140" cy="765140"/>
          </a:xfrm>
          <a:prstGeom prst="rect">
            <a:avLst/>
          </a:prstGeom>
        </p:spPr>
      </p:pic>
      <p:sp>
        <p:nvSpPr>
          <p:cNvPr id="6" name="Slide Number Placeholder 5">
            <a:extLst>
              <a:ext uri="{FF2B5EF4-FFF2-40B4-BE49-F238E27FC236}">
                <a16:creationId xmlns:a16="http://schemas.microsoft.com/office/drawing/2014/main" id="{0E38ECC9-0C3F-4EB6-A4E4-EC8831DB13AA}"/>
              </a:ext>
            </a:extLst>
          </p:cNvPr>
          <p:cNvSpPr txBox="1">
            <a:spLocks/>
          </p:cNvSpPr>
          <p:nvPr userDrawn="1"/>
        </p:nvSpPr>
        <p:spPr>
          <a:xfrm>
            <a:off x="8610600" y="6356350"/>
            <a:ext cx="25542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131881-9BE5-41DD-903C-1E0338EF1271}" type="slidenum">
              <a:rPr lang="en-US" smtClean="0"/>
              <a:pPr/>
              <a:t>‹#›</a:t>
            </a:fld>
            <a:endParaRPr lang="en-US" dirty="0"/>
          </a:p>
        </p:txBody>
      </p:sp>
    </p:spTree>
    <p:extLst>
      <p:ext uri="{BB962C8B-B14F-4D97-AF65-F5344CB8AC3E}">
        <p14:creationId xmlns:p14="http://schemas.microsoft.com/office/powerpoint/2010/main" val="3342796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5FA6352-3476-45B9-A912-25E3D6215946}"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FEEA696F-B433-4941-AA54-DAABF320A51A}" type="slidenum">
              <a:rPr lang="en-US" altLang="en-US" smtClean="0"/>
              <a:pPr>
                <a:defRPr/>
              </a:pPr>
              <a:t>‹#›</a:t>
            </a:fld>
            <a:endParaRPr lang="en-US" altLang="en-US" dirty="0"/>
          </a:p>
        </p:txBody>
      </p:sp>
    </p:spTree>
    <p:extLst>
      <p:ext uri="{BB962C8B-B14F-4D97-AF65-F5344CB8AC3E}">
        <p14:creationId xmlns:p14="http://schemas.microsoft.com/office/powerpoint/2010/main" val="1694112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1ACBC97-AE22-4A50-B5A8-1DBEEC05064B}"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D83248B6-3AC8-4E14-910C-BA54623D91D7}" type="slidenum">
              <a:rPr lang="en-US" altLang="en-US" smtClean="0"/>
              <a:pPr>
                <a:defRPr/>
              </a:pPr>
              <a:t>‹#›</a:t>
            </a:fld>
            <a:endParaRPr lang="en-US" altLang="en-US" dirty="0"/>
          </a:p>
        </p:txBody>
      </p:sp>
    </p:spTree>
    <p:extLst>
      <p:ext uri="{BB962C8B-B14F-4D97-AF65-F5344CB8AC3E}">
        <p14:creationId xmlns:p14="http://schemas.microsoft.com/office/powerpoint/2010/main" val="370828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D4F89A7-2F8C-4CBE-A8EC-825CCA1DC361}"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1B3FD4BD-4A3E-450D-8F63-52E9849DD9D6}" type="slidenum">
              <a:rPr lang="en-US" altLang="en-US" smtClean="0"/>
              <a:pPr>
                <a:defRPr/>
              </a:pPr>
              <a:t>‹#›</a:t>
            </a:fld>
            <a:endParaRPr lang="en-US" altLang="en-US" dirty="0"/>
          </a:p>
        </p:txBody>
      </p:sp>
    </p:spTree>
    <p:extLst>
      <p:ext uri="{BB962C8B-B14F-4D97-AF65-F5344CB8AC3E}">
        <p14:creationId xmlns:p14="http://schemas.microsoft.com/office/powerpoint/2010/main" val="3022458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25C3CFB-219C-488D-A483-BD615AE0F0B1}" type="datetime1">
              <a:rPr lang="en-US" smtClean="0"/>
              <a:t>2/10/2020</a:t>
            </a:fld>
            <a:endParaRPr lang="en-US"/>
          </a:p>
        </p:txBody>
      </p:sp>
      <p:sp>
        <p:nvSpPr>
          <p:cNvPr id="6" name="Footer Placeholder 5"/>
          <p:cNvSpPr>
            <a:spLocks noGrp="1"/>
          </p:cNvSpPr>
          <p:nvPr>
            <p:ph type="ftr" sz="quarter" idx="11"/>
          </p:nvPr>
        </p:nvSpPr>
        <p:spPr/>
        <p:txBody>
          <a:bodyPr/>
          <a:lstStyle/>
          <a:p>
            <a:pPr>
              <a:defRPr/>
            </a:pPr>
            <a:r>
              <a:rPr lang="en-US"/>
              <a:t>2020</a:t>
            </a:r>
          </a:p>
        </p:txBody>
      </p:sp>
      <p:sp>
        <p:nvSpPr>
          <p:cNvPr id="7" name="Slide Number Placeholder 6"/>
          <p:cNvSpPr>
            <a:spLocks noGrp="1"/>
          </p:cNvSpPr>
          <p:nvPr>
            <p:ph type="sldNum" sz="quarter" idx="12"/>
          </p:nvPr>
        </p:nvSpPr>
        <p:spPr/>
        <p:txBody>
          <a:bodyPr/>
          <a:lstStyle/>
          <a:p>
            <a:pPr>
              <a:defRPr/>
            </a:pPr>
            <a:fld id="{05FC7E67-C3DB-4425-8EC1-1AAEFF86986E}" type="slidenum">
              <a:rPr lang="en-US" altLang="en-US" smtClean="0"/>
              <a:pPr>
                <a:defRPr/>
              </a:pPr>
              <a:t>‹#›</a:t>
            </a:fld>
            <a:endParaRPr lang="en-US" altLang="en-US" dirty="0"/>
          </a:p>
        </p:txBody>
      </p:sp>
    </p:spTree>
    <p:extLst>
      <p:ext uri="{BB962C8B-B14F-4D97-AF65-F5344CB8AC3E}">
        <p14:creationId xmlns:p14="http://schemas.microsoft.com/office/powerpoint/2010/main" val="3018527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6002F29-CC18-4DFA-A6BA-CAE809BEE3AC}" type="datetime1">
              <a:rPr lang="en-US" smtClean="0"/>
              <a:t>2/10/2020</a:t>
            </a:fld>
            <a:endParaRPr lang="en-US"/>
          </a:p>
        </p:txBody>
      </p:sp>
      <p:sp>
        <p:nvSpPr>
          <p:cNvPr id="8" name="Footer Placeholder 7"/>
          <p:cNvSpPr>
            <a:spLocks noGrp="1"/>
          </p:cNvSpPr>
          <p:nvPr>
            <p:ph type="ftr" sz="quarter" idx="11"/>
          </p:nvPr>
        </p:nvSpPr>
        <p:spPr/>
        <p:txBody>
          <a:bodyPr/>
          <a:lstStyle/>
          <a:p>
            <a:pPr>
              <a:defRPr/>
            </a:pPr>
            <a:r>
              <a:rPr lang="en-US"/>
              <a:t>2020</a:t>
            </a:r>
          </a:p>
        </p:txBody>
      </p:sp>
      <p:sp>
        <p:nvSpPr>
          <p:cNvPr id="9" name="Slide Number Placeholder 8"/>
          <p:cNvSpPr>
            <a:spLocks noGrp="1"/>
          </p:cNvSpPr>
          <p:nvPr>
            <p:ph type="sldNum" sz="quarter" idx="12"/>
          </p:nvPr>
        </p:nvSpPr>
        <p:spPr/>
        <p:txBody>
          <a:bodyPr/>
          <a:lstStyle/>
          <a:p>
            <a:pPr>
              <a:defRPr/>
            </a:pPr>
            <a:fld id="{7BED7D33-279B-4E51-A7E3-FFD22B8F98F9}" type="slidenum">
              <a:rPr lang="en-US" altLang="en-US" smtClean="0"/>
              <a:pPr>
                <a:defRPr/>
              </a:pPr>
              <a:t>‹#›</a:t>
            </a:fld>
            <a:endParaRPr lang="en-US" altLang="en-US" dirty="0"/>
          </a:p>
        </p:txBody>
      </p:sp>
    </p:spTree>
    <p:extLst>
      <p:ext uri="{BB962C8B-B14F-4D97-AF65-F5344CB8AC3E}">
        <p14:creationId xmlns:p14="http://schemas.microsoft.com/office/powerpoint/2010/main" val="939675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0970FAD-E3FB-4DC0-AED0-73881F3E1279}" type="datetime1">
              <a:rPr lang="en-US" smtClean="0"/>
              <a:t>2/10/2020</a:t>
            </a:fld>
            <a:endParaRPr lang="en-US"/>
          </a:p>
        </p:txBody>
      </p:sp>
      <p:sp>
        <p:nvSpPr>
          <p:cNvPr id="4" name="Footer Placeholder 3"/>
          <p:cNvSpPr>
            <a:spLocks noGrp="1"/>
          </p:cNvSpPr>
          <p:nvPr>
            <p:ph type="ftr" sz="quarter" idx="11"/>
          </p:nvPr>
        </p:nvSpPr>
        <p:spPr/>
        <p:txBody>
          <a:bodyPr/>
          <a:lstStyle/>
          <a:p>
            <a:pPr>
              <a:defRPr/>
            </a:pPr>
            <a:r>
              <a:rPr lang="en-US"/>
              <a:t>2020</a:t>
            </a:r>
          </a:p>
        </p:txBody>
      </p:sp>
      <p:sp>
        <p:nvSpPr>
          <p:cNvPr id="5" name="Slide Number Placeholder 4"/>
          <p:cNvSpPr>
            <a:spLocks noGrp="1"/>
          </p:cNvSpPr>
          <p:nvPr>
            <p:ph type="sldNum" sz="quarter" idx="12"/>
          </p:nvPr>
        </p:nvSpPr>
        <p:spPr/>
        <p:txBody>
          <a:bodyPr/>
          <a:lstStyle/>
          <a:p>
            <a:pPr>
              <a:defRPr/>
            </a:pPr>
            <a:fld id="{980A4E53-7EC1-41C2-9660-FE1361D38A70}" type="slidenum">
              <a:rPr lang="en-US" altLang="en-US" smtClean="0"/>
              <a:pPr>
                <a:defRPr/>
              </a:pPr>
              <a:t>‹#›</a:t>
            </a:fld>
            <a:endParaRPr lang="en-US" altLang="en-US" dirty="0"/>
          </a:p>
        </p:txBody>
      </p:sp>
    </p:spTree>
    <p:extLst>
      <p:ext uri="{BB962C8B-B14F-4D97-AF65-F5344CB8AC3E}">
        <p14:creationId xmlns:p14="http://schemas.microsoft.com/office/powerpoint/2010/main" val="2981687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E6786B2-42B8-4E9C-9C94-942FCC36D217}" type="datetime1">
              <a:rPr lang="en-US" smtClean="0"/>
              <a:t>2/10/2020</a:t>
            </a:fld>
            <a:endParaRPr lang="en-US"/>
          </a:p>
        </p:txBody>
      </p:sp>
      <p:sp>
        <p:nvSpPr>
          <p:cNvPr id="3" name="Footer Placeholder 2"/>
          <p:cNvSpPr>
            <a:spLocks noGrp="1"/>
          </p:cNvSpPr>
          <p:nvPr>
            <p:ph type="ftr" sz="quarter" idx="11"/>
          </p:nvPr>
        </p:nvSpPr>
        <p:spPr/>
        <p:txBody>
          <a:bodyPr/>
          <a:lstStyle/>
          <a:p>
            <a:pPr>
              <a:defRPr/>
            </a:pPr>
            <a:r>
              <a:rPr lang="en-US"/>
              <a:t>2020</a:t>
            </a:r>
          </a:p>
        </p:txBody>
      </p:sp>
      <p:sp>
        <p:nvSpPr>
          <p:cNvPr id="4" name="Slide Number Placeholder 3"/>
          <p:cNvSpPr>
            <a:spLocks noGrp="1"/>
          </p:cNvSpPr>
          <p:nvPr>
            <p:ph type="sldNum" sz="quarter" idx="12"/>
          </p:nvPr>
        </p:nvSpPr>
        <p:spPr/>
        <p:txBody>
          <a:bodyPr/>
          <a:lstStyle/>
          <a:p>
            <a:pPr>
              <a:defRPr/>
            </a:pPr>
            <a:fld id="{FBFBD636-0244-4EC0-811B-0D272B6AA034}" type="slidenum">
              <a:rPr lang="en-US" altLang="en-US" smtClean="0"/>
              <a:pPr>
                <a:defRPr/>
              </a:pPr>
              <a:t>‹#›</a:t>
            </a:fld>
            <a:endParaRPr lang="en-US" altLang="en-US" dirty="0"/>
          </a:p>
        </p:txBody>
      </p:sp>
    </p:spTree>
    <p:extLst>
      <p:ext uri="{BB962C8B-B14F-4D97-AF65-F5344CB8AC3E}">
        <p14:creationId xmlns:p14="http://schemas.microsoft.com/office/powerpoint/2010/main" val="4131466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8F82AFD-A597-4E63-84F8-240B09262A93}" type="datetime1">
              <a:rPr lang="en-US" smtClean="0"/>
              <a:t>2/10/2020</a:t>
            </a:fld>
            <a:endParaRPr lang="en-US"/>
          </a:p>
        </p:txBody>
      </p:sp>
      <p:sp>
        <p:nvSpPr>
          <p:cNvPr id="6" name="Footer Placeholder 5"/>
          <p:cNvSpPr>
            <a:spLocks noGrp="1"/>
          </p:cNvSpPr>
          <p:nvPr>
            <p:ph type="ftr" sz="quarter" idx="11"/>
          </p:nvPr>
        </p:nvSpPr>
        <p:spPr/>
        <p:txBody>
          <a:bodyPr/>
          <a:lstStyle/>
          <a:p>
            <a:pPr>
              <a:defRPr/>
            </a:pPr>
            <a:r>
              <a:rPr lang="en-US"/>
              <a:t>2020</a:t>
            </a:r>
          </a:p>
        </p:txBody>
      </p:sp>
      <p:sp>
        <p:nvSpPr>
          <p:cNvPr id="7" name="Slide Number Placeholder 6"/>
          <p:cNvSpPr>
            <a:spLocks noGrp="1"/>
          </p:cNvSpPr>
          <p:nvPr>
            <p:ph type="sldNum" sz="quarter" idx="12"/>
          </p:nvPr>
        </p:nvSpPr>
        <p:spPr/>
        <p:txBody>
          <a:bodyPr/>
          <a:lstStyle/>
          <a:p>
            <a:pPr>
              <a:defRPr/>
            </a:pPr>
            <a:fld id="{A62910C9-CA0B-4127-A304-4C4F8D89B07B}" type="slidenum">
              <a:rPr lang="en-US" altLang="en-US" smtClean="0"/>
              <a:pPr>
                <a:defRPr/>
              </a:pPr>
              <a:t>‹#›</a:t>
            </a:fld>
            <a:endParaRPr lang="en-US" altLang="en-US" dirty="0"/>
          </a:p>
        </p:txBody>
      </p:sp>
    </p:spTree>
    <p:extLst>
      <p:ext uri="{BB962C8B-B14F-4D97-AF65-F5344CB8AC3E}">
        <p14:creationId xmlns:p14="http://schemas.microsoft.com/office/powerpoint/2010/main" val="73244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ondary Title">
    <p:spTree>
      <p:nvGrpSpPr>
        <p:cNvPr id="1" name=""/>
        <p:cNvGrpSpPr/>
        <p:nvPr/>
      </p:nvGrpSpPr>
      <p:grpSpPr>
        <a:xfrm>
          <a:off x="0" y="0"/>
          <a:ext cx="0" cy="0"/>
          <a:chOff x="0" y="0"/>
          <a:chExt cx="0" cy="0"/>
        </a:xfrm>
      </p:grpSpPr>
      <p:pic>
        <p:nvPicPr>
          <p:cNvPr id="11" name="Picture 10" descr="A picture containing clipart&#10;&#10;Description generated with high confidence">
            <a:extLst>
              <a:ext uri="{FF2B5EF4-FFF2-40B4-BE49-F238E27FC236}">
                <a16:creationId xmlns:a16="http://schemas.microsoft.com/office/drawing/2014/main" id="{4F8A44A3-65C0-480E-A0F7-DA702D9E98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6000" y="5859082"/>
            <a:ext cx="778258" cy="778258"/>
          </a:xfrm>
          <a:prstGeom prst="rect">
            <a:avLst/>
          </a:prstGeom>
        </p:spPr>
      </p:pic>
      <p:sp>
        <p:nvSpPr>
          <p:cNvPr id="5" name="Text Placeholder 4">
            <a:extLst>
              <a:ext uri="{FF2B5EF4-FFF2-40B4-BE49-F238E27FC236}">
                <a16:creationId xmlns:a16="http://schemas.microsoft.com/office/drawing/2014/main" id="{51D4AE55-DBA9-4549-BC9B-F4D8AB30D9E0}"/>
              </a:ext>
            </a:extLst>
          </p:cNvPr>
          <p:cNvSpPr>
            <a:spLocks noGrp="1"/>
          </p:cNvSpPr>
          <p:nvPr>
            <p:ph type="body" sz="quarter" idx="11" hasCustomPrompt="1"/>
          </p:nvPr>
        </p:nvSpPr>
        <p:spPr>
          <a:xfrm>
            <a:off x="354484" y="3668658"/>
            <a:ext cx="8262937" cy="483215"/>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rPr>
              <a:t>This is the Full Title of a Session</a:t>
            </a:r>
          </a:p>
        </p:txBody>
      </p:sp>
      <p:sp>
        <p:nvSpPr>
          <p:cNvPr id="14" name="Text Placeholder 13">
            <a:extLst>
              <a:ext uri="{FF2B5EF4-FFF2-40B4-BE49-F238E27FC236}">
                <a16:creationId xmlns:a16="http://schemas.microsoft.com/office/drawing/2014/main" id="{01EF52E4-EB93-4A8C-9A13-2BE2635C27D3}"/>
              </a:ext>
            </a:extLst>
          </p:cNvPr>
          <p:cNvSpPr>
            <a:spLocks noGrp="1"/>
          </p:cNvSpPr>
          <p:nvPr>
            <p:ph type="body" sz="quarter" idx="12" hasCustomPrompt="1"/>
          </p:nvPr>
        </p:nvSpPr>
        <p:spPr>
          <a:xfrm>
            <a:off x="354013" y="4340997"/>
            <a:ext cx="8262937" cy="2001838"/>
          </a:xfrm>
        </p:spPr>
        <p:txBody>
          <a:bodyPr>
            <a:normAutofit/>
          </a:bodyPr>
          <a:lstStyle>
            <a:lvl1pPr marL="0" marR="0" indent="0" algn="l" defTabSz="457200" rtl="0" eaLnBrk="1" fontAlgn="auto" latinLnBrk="0" hangingPunct="1">
              <a:lnSpc>
                <a:spcPct val="100000"/>
              </a:lnSpc>
              <a:spcBef>
                <a:spcPts val="0"/>
              </a:spcBef>
              <a:spcAft>
                <a:spcPts val="0"/>
              </a:spcAft>
              <a:buClr>
                <a:srgbClr val="CF371D"/>
              </a:buClr>
              <a:buSzTx/>
              <a:buFont typeface="Arial"/>
              <a:buNone/>
              <a:tabLst/>
              <a:defRPr sz="2400"/>
            </a:lvl1pPr>
          </a:lstStyle>
          <a:p>
            <a:pPr marL="0" marR="0" lvl="0" indent="0" algn="l" defTabSz="457200" rtl="0" eaLnBrk="1" fontAlgn="auto" latinLnBrk="0" hangingPunct="1">
              <a:lnSpc>
                <a:spcPct val="100000"/>
              </a:lnSpc>
              <a:spcBef>
                <a:spcPts val="0"/>
              </a:spcBef>
              <a:spcAft>
                <a:spcPts val="0"/>
              </a:spcAft>
              <a:buClr>
                <a:srgbClr val="CF371D"/>
              </a:buClr>
              <a:buSzTx/>
              <a:buFont typeface="Arial"/>
              <a:buNone/>
              <a:tabLst/>
              <a:defRPr/>
            </a:pPr>
            <a:r>
              <a:rPr kumimoji="0" lang="en-US"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Arial"/>
              </a:rPr>
              <a:t>First Last, Credentials</a:t>
            </a:r>
            <a:br>
              <a:rPr kumimoji="0" lang="en-US"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Arial"/>
              </a:rPr>
            </a:br>
            <a:r>
              <a:rPr kumimoji="0" lang="en-US" sz="2800" b="0" i="1" u="none" strike="noStrike" kern="1200" cap="none" spc="0" normalizeH="0" baseline="0" noProof="0" dirty="0">
                <a:ln>
                  <a:noFill/>
                </a:ln>
                <a:solidFill>
                  <a:srgbClr val="404040"/>
                </a:solidFill>
                <a:effectLst/>
                <a:uLnTx/>
                <a:uFillTx/>
                <a:latin typeface="Calibri" panose="020F0502020204030204" pitchFamily="34" charset="0"/>
                <a:ea typeface="+mn-ea"/>
                <a:cs typeface="Arial"/>
              </a:rPr>
              <a:t>Job Title</a:t>
            </a:r>
            <a:br>
              <a:rPr kumimoji="0" lang="en-US" sz="2800" b="0" i="1" u="none" strike="noStrike" kern="1200" cap="none" spc="0" normalizeH="0" baseline="0" noProof="0" dirty="0">
                <a:ln>
                  <a:noFill/>
                </a:ln>
                <a:solidFill>
                  <a:srgbClr val="404040"/>
                </a:solidFill>
                <a:effectLst/>
                <a:uLnTx/>
                <a:uFillTx/>
                <a:latin typeface="Calibri" panose="020F0502020204030204" pitchFamily="34" charset="0"/>
                <a:ea typeface="+mn-ea"/>
                <a:cs typeface="Arial"/>
              </a:rPr>
            </a:br>
            <a:r>
              <a:rPr kumimoji="0" lang="en-US" sz="2800" b="0" i="0" u="none" strike="noStrike" kern="1200" cap="none" spc="0" normalizeH="0" baseline="0" noProof="0" dirty="0">
                <a:ln>
                  <a:noFill/>
                </a:ln>
                <a:solidFill>
                  <a:srgbClr val="404040"/>
                </a:solidFill>
                <a:effectLst/>
                <a:uLnTx/>
                <a:uFillTx/>
                <a:latin typeface="Calibri" panose="020F0502020204030204" pitchFamily="34" charset="0"/>
                <a:ea typeface="+mn-ea"/>
                <a:cs typeface="Arial"/>
              </a:rPr>
              <a:t>Facility</a:t>
            </a:r>
            <a:br>
              <a:rPr kumimoji="0" lang="en-US" sz="2800" b="0" i="0" u="none" strike="noStrike" kern="1200" cap="none" spc="0" normalizeH="0" baseline="0" noProof="0" dirty="0">
                <a:ln>
                  <a:noFill/>
                </a:ln>
                <a:solidFill>
                  <a:srgbClr val="404040"/>
                </a:solidFill>
                <a:effectLst/>
                <a:uLnTx/>
                <a:uFillTx/>
                <a:latin typeface="Calibri" panose="020F0502020204030204" pitchFamily="34" charset="0"/>
                <a:ea typeface="+mn-ea"/>
                <a:cs typeface="Arial"/>
              </a:rPr>
            </a:br>
            <a:r>
              <a:rPr kumimoji="0" lang="en-US" sz="2800" b="0" i="0" u="none" strike="noStrike" kern="1200" cap="none" spc="0" normalizeH="0" baseline="0" noProof="0" dirty="0">
                <a:ln>
                  <a:noFill/>
                </a:ln>
                <a:solidFill>
                  <a:srgbClr val="404040"/>
                </a:solidFill>
                <a:effectLst/>
                <a:uLnTx/>
                <a:uFillTx/>
                <a:latin typeface="Calibri" panose="020F0502020204030204" pitchFamily="34" charset="0"/>
                <a:ea typeface="+mn-ea"/>
                <a:cs typeface="Arial"/>
              </a:rPr>
              <a:t>City, State</a:t>
            </a:r>
          </a:p>
        </p:txBody>
      </p:sp>
      <p:sp>
        <p:nvSpPr>
          <p:cNvPr id="15" name="Rectangle 14">
            <a:extLst>
              <a:ext uri="{FF2B5EF4-FFF2-40B4-BE49-F238E27FC236}">
                <a16:creationId xmlns:a16="http://schemas.microsoft.com/office/drawing/2014/main" id="{ED82624A-9832-4847-917B-1458DED2D566}"/>
              </a:ext>
            </a:extLst>
          </p:cNvPr>
          <p:cNvSpPr/>
          <p:nvPr userDrawn="1"/>
        </p:nvSpPr>
        <p:spPr>
          <a:xfrm>
            <a:off x="339634" y="4191001"/>
            <a:ext cx="11251475" cy="45719"/>
          </a:xfrm>
          <a:prstGeom prst="rect">
            <a:avLst/>
          </a:prstGeom>
          <a:solidFill>
            <a:srgbClr val="C55A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E81485-0BC2-4BF3-BBBB-4037435C93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6" b="13469"/>
          <a:stretch/>
        </p:blipFill>
        <p:spPr>
          <a:xfrm>
            <a:off x="-193796" y="0"/>
            <a:ext cx="12579591" cy="3627256"/>
          </a:xfrm>
          <a:prstGeom prst="rect">
            <a:avLst/>
          </a:prstGeom>
        </p:spPr>
      </p:pic>
      <p:pic>
        <p:nvPicPr>
          <p:cNvPr id="8" name="Picture 7">
            <a:extLst>
              <a:ext uri="{FF2B5EF4-FFF2-40B4-BE49-F238E27FC236}">
                <a16:creationId xmlns:a16="http://schemas.microsoft.com/office/drawing/2014/main" id="{B8C64065-041F-453B-B8C6-626C83EDF83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36421" y="639587"/>
            <a:ext cx="4803247" cy="909441"/>
          </a:xfrm>
          <a:prstGeom prst="rect">
            <a:avLst/>
          </a:prstGeom>
        </p:spPr>
      </p:pic>
      <p:sp>
        <p:nvSpPr>
          <p:cNvPr id="10" name="Slide Number Placeholder 5">
            <a:extLst>
              <a:ext uri="{FF2B5EF4-FFF2-40B4-BE49-F238E27FC236}">
                <a16:creationId xmlns:a16="http://schemas.microsoft.com/office/drawing/2014/main" id="{5A60ED49-9592-46E2-AEEB-3BDECCF14F97}"/>
              </a:ext>
            </a:extLst>
          </p:cNvPr>
          <p:cNvSpPr>
            <a:spLocks noGrp="1"/>
          </p:cNvSpPr>
          <p:nvPr>
            <p:ph type="sldNum" sz="quarter" idx="4"/>
          </p:nvPr>
        </p:nvSpPr>
        <p:spPr>
          <a:xfrm>
            <a:off x="8610600" y="6356350"/>
            <a:ext cx="2565400" cy="501650"/>
          </a:xfrm>
          <a:prstGeom prst="rect">
            <a:avLst/>
          </a:prstGeom>
        </p:spPr>
        <p:txBody>
          <a:bodyPr vert="horz" lIns="91440" tIns="45720" rIns="91440" bIns="45720" rtlCol="0" anchor="ctr"/>
          <a:lstStyle>
            <a:lvl1pPr algn="r">
              <a:defRPr sz="1200">
                <a:solidFill>
                  <a:schemeClr val="tx1">
                    <a:tint val="75000"/>
                  </a:schemeClr>
                </a:solidFill>
              </a:defRPr>
            </a:lvl1pPr>
          </a:lstStyle>
          <a:p>
            <a:fld id="{DF131881-9BE5-41DD-903C-1E0338EF1271}" type="slidenum">
              <a:rPr lang="en-US" smtClean="0"/>
              <a:pPr/>
              <a:t>‹#›</a:t>
            </a:fld>
            <a:endParaRPr lang="en-US" dirty="0"/>
          </a:p>
        </p:txBody>
      </p:sp>
    </p:spTree>
    <p:extLst>
      <p:ext uri="{BB962C8B-B14F-4D97-AF65-F5344CB8AC3E}">
        <p14:creationId xmlns:p14="http://schemas.microsoft.com/office/powerpoint/2010/main" val="3201880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defRPr/>
            </a:pPr>
            <a:r>
              <a:rPr lang="en-US"/>
              <a:t>2020</a:t>
            </a:r>
          </a:p>
        </p:txBody>
      </p:sp>
      <p:sp>
        <p:nvSpPr>
          <p:cNvPr id="7" name="Slide Number Placeholder 6"/>
          <p:cNvSpPr>
            <a:spLocks noGrp="1"/>
          </p:cNvSpPr>
          <p:nvPr>
            <p:ph type="sldNum" sz="quarter" idx="12"/>
          </p:nvPr>
        </p:nvSpPr>
        <p:spPr/>
        <p:txBody>
          <a:bodyPr/>
          <a:lstStyle/>
          <a:p>
            <a:pPr>
              <a:defRPr/>
            </a:pPr>
            <a:fld id="{5E96EC80-0A43-41AB-B771-0775EE89B1CE}" type="slidenum">
              <a:rPr lang="en-US" altLang="en-US" smtClean="0"/>
              <a:pPr>
                <a:defRPr/>
              </a:pPr>
              <a:t>‹#›</a:t>
            </a:fld>
            <a:endParaRPr lang="en-US" altLang="en-US" dirty="0"/>
          </a:p>
        </p:txBody>
      </p:sp>
      <p:sp>
        <p:nvSpPr>
          <p:cNvPr id="5" name="Date Placeholder 4"/>
          <p:cNvSpPr>
            <a:spLocks noGrp="1"/>
          </p:cNvSpPr>
          <p:nvPr>
            <p:ph type="dt" sz="half" idx="10"/>
          </p:nvPr>
        </p:nvSpPr>
        <p:spPr/>
        <p:txBody>
          <a:bodyPr/>
          <a:lstStyle/>
          <a:p>
            <a:pPr>
              <a:defRPr/>
            </a:pPr>
            <a:fld id="{A482CE51-6533-4BD9-868E-844B50795EC4}" type="datetime1">
              <a:rPr lang="en-US" smtClean="0"/>
              <a:t>2/10/2020</a:t>
            </a:fld>
            <a:endParaRPr lang="en-US"/>
          </a:p>
        </p:txBody>
      </p:sp>
    </p:spTree>
    <p:extLst>
      <p:ext uri="{BB962C8B-B14F-4D97-AF65-F5344CB8AC3E}">
        <p14:creationId xmlns:p14="http://schemas.microsoft.com/office/powerpoint/2010/main" val="1916523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713C2DB-9430-4372-AB88-0D51F46AF9BC}"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3F422CD9-7A43-4A5C-B54B-61DE8BC843F2}" type="slidenum">
              <a:rPr lang="en-US" altLang="en-US" smtClean="0"/>
              <a:pPr>
                <a:defRPr/>
              </a:pPr>
              <a:t>‹#›</a:t>
            </a:fld>
            <a:endParaRPr lang="en-US" altLang="en-US" dirty="0"/>
          </a:p>
        </p:txBody>
      </p:sp>
    </p:spTree>
    <p:extLst>
      <p:ext uri="{BB962C8B-B14F-4D97-AF65-F5344CB8AC3E}">
        <p14:creationId xmlns:p14="http://schemas.microsoft.com/office/powerpoint/2010/main" val="1915102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2CF694C-88AE-4AFF-818B-6AA80195E503}"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22BEED15-8B54-4EB1-8557-87A4B6F0C5A7}" type="slidenum">
              <a:rPr lang="en-US" altLang="en-US" smtClean="0"/>
              <a:pPr>
                <a:defRPr/>
              </a:pPr>
              <a:t>‹#›</a:t>
            </a:fld>
            <a:endParaRPr lang="en-US" alt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66380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64B32F8-5070-48E5-8E53-91537E236220}"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6CE8E11E-72F9-408D-B0A8-80A3661C777A}" type="slidenum">
              <a:rPr lang="en-US" altLang="en-US" smtClean="0"/>
              <a:pPr>
                <a:defRPr/>
              </a:pPr>
              <a:t>‹#›</a:t>
            </a:fld>
            <a:endParaRPr lang="en-US" altLang="en-US" dirty="0"/>
          </a:p>
        </p:txBody>
      </p:sp>
    </p:spTree>
    <p:extLst>
      <p:ext uri="{BB962C8B-B14F-4D97-AF65-F5344CB8AC3E}">
        <p14:creationId xmlns:p14="http://schemas.microsoft.com/office/powerpoint/2010/main" val="3873229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248764E-2D3C-40B4-903C-5C749036BDC2}"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E84C9612-0BF3-4571-B784-C8C491795483}" type="slidenum">
              <a:rPr lang="en-US" altLang="en-US" smtClean="0"/>
              <a:pPr>
                <a:defRPr/>
              </a:pPr>
              <a:t>‹#›</a:t>
            </a:fld>
            <a:endParaRPr lang="en-US" alt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6905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A167BC8-6758-44DB-94A2-6ED994132CA1}"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64F0A63A-756C-4004-9860-5A4F3457AE04}" type="slidenum">
              <a:rPr lang="en-US" altLang="en-US" smtClean="0"/>
              <a:pPr>
                <a:defRPr/>
              </a:pPr>
              <a:t>‹#›</a:t>
            </a:fld>
            <a:endParaRPr lang="en-US" altLang="en-US" dirty="0"/>
          </a:p>
        </p:txBody>
      </p:sp>
    </p:spTree>
    <p:extLst>
      <p:ext uri="{BB962C8B-B14F-4D97-AF65-F5344CB8AC3E}">
        <p14:creationId xmlns:p14="http://schemas.microsoft.com/office/powerpoint/2010/main" val="3863571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D78354A-88AC-4F78-9B35-851E44A73C78}"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0120DA00-043D-46D5-8471-7D6E29643F82}" type="slidenum">
              <a:rPr lang="en-US" altLang="en-US" smtClean="0"/>
              <a:pPr>
                <a:defRPr/>
              </a:pPr>
              <a:t>‹#›</a:t>
            </a:fld>
            <a:endParaRPr lang="en-US" altLang="en-US" dirty="0"/>
          </a:p>
        </p:txBody>
      </p:sp>
    </p:spTree>
    <p:extLst>
      <p:ext uri="{BB962C8B-B14F-4D97-AF65-F5344CB8AC3E}">
        <p14:creationId xmlns:p14="http://schemas.microsoft.com/office/powerpoint/2010/main" val="56637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D13BE44-14A4-4874-A30B-8A9B371EF9C8}" type="datetime1">
              <a:rPr lang="en-US" smtClean="0"/>
              <a:t>2/10/2020</a:t>
            </a:fld>
            <a:endParaRPr lang="en-US"/>
          </a:p>
        </p:txBody>
      </p:sp>
      <p:sp>
        <p:nvSpPr>
          <p:cNvPr id="5" name="Footer Placeholder 4"/>
          <p:cNvSpPr>
            <a:spLocks noGrp="1"/>
          </p:cNvSpPr>
          <p:nvPr>
            <p:ph type="ftr" sz="quarter" idx="11"/>
          </p:nvPr>
        </p:nvSpPr>
        <p:spPr/>
        <p:txBody>
          <a:bodyPr/>
          <a:lstStyle/>
          <a:p>
            <a:pPr>
              <a:defRPr/>
            </a:pPr>
            <a:r>
              <a:rPr lang="en-US"/>
              <a:t>2020</a:t>
            </a:r>
          </a:p>
        </p:txBody>
      </p:sp>
      <p:sp>
        <p:nvSpPr>
          <p:cNvPr id="6" name="Slide Number Placeholder 5"/>
          <p:cNvSpPr>
            <a:spLocks noGrp="1"/>
          </p:cNvSpPr>
          <p:nvPr>
            <p:ph type="sldNum" sz="quarter" idx="12"/>
          </p:nvPr>
        </p:nvSpPr>
        <p:spPr/>
        <p:txBody>
          <a:bodyPr/>
          <a:lstStyle/>
          <a:p>
            <a:pPr>
              <a:defRPr/>
            </a:pPr>
            <a:fld id="{C3D3B4B2-C5C2-4C8F-AF4A-AF840CBA25F5}" type="slidenum">
              <a:rPr lang="en-US" altLang="en-US" smtClean="0"/>
              <a:pPr>
                <a:defRPr/>
              </a:pPr>
              <a:t>‹#›</a:t>
            </a:fld>
            <a:endParaRPr lang="en-US" altLang="en-US" dirty="0"/>
          </a:p>
        </p:txBody>
      </p:sp>
    </p:spTree>
    <p:extLst>
      <p:ext uri="{BB962C8B-B14F-4D97-AF65-F5344CB8AC3E}">
        <p14:creationId xmlns:p14="http://schemas.microsoft.com/office/powerpoint/2010/main" val="1347715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184BE5-B17E-4919-9C56-0BD7A2357797}"/>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CA2124E0-DC2F-4407-9D80-B8A6F77B47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0FD684AC-3F9A-4EBF-B8DA-142EEC1F863D}"/>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715476D0-45A3-49EF-90B1-2E289E0619EF}" type="slidenum">
              <a:rPr lang="en-US"/>
              <a:pPr>
                <a:defRPr/>
              </a:pPr>
              <a:t>‹#›</a:t>
            </a:fld>
            <a:endParaRPr lang="en-US" dirty="0"/>
          </a:p>
        </p:txBody>
      </p:sp>
    </p:spTree>
    <p:extLst>
      <p:ext uri="{BB962C8B-B14F-4D97-AF65-F5344CB8AC3E}">
        <p14:creationId xmlns:p14="http://schemas.microsoft.com/office/powerpoint/2010/main" val="3709362759"/>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Name Car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5420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B35AA8-CA7A-4F6B-8FA1-5E7F5CEE45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6" b="13469"/>
          <a:stretch/>
        </p:blipFill>
        <p:spPr>
          <a:xfrm>
            <a:off x="-193796" y="-22034"/>
            <a:ext cx="12579591" cy="3566160"/>
          </a:xfrm>
          <a:prstGeom prst="rect">
            <a:avLst/>
          </a:prstGeom>
        </p:spPr>
      </p:pic>
      <p:pic>
        <p:nvPicPr>
          <p:cNvPr id="11" name="Picture 10" descr="A picture containing clipart&#10;&#10;Description generated with high confidence">
            <a:extLst>
              <a:ext uri="{FF2B5EF4-FFF2-40B4-BE49-F238E27FC236}">
                <a16:creationId xmlns:a16="http://schemas.microsoft.com/office/drawing/2014/main" id="{4F8A44A3-65C0-480E-A0F7-DA702D9E98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6000" y="5859082"/>
            <a:ext cx="778258" cy="778258"/>
          </a:xfrm>
          <a:prstGeom prst="rect">
            <a:avLst/>
          </a:prstGeom>
        </p:spPr>
      </p:pic>
      <p:sp>
        <p:nvSpPr>
          <p:cNvPr id="13" name="Slide Number Placeholder 5">
            <a:extLst>
              <a:ext uri="{FF2B5EF4-FFF2-40B4-BE49-F238E27FC236}">
                <a16:creationId xmlns:a16="http://schemas.microsoft.com/office/drawing/2014/main" id="{7117BBD8-0971-49E6-A510-F5A53A8DD38F}"/>
              </a:ext>
            </a:extLst>
          </p:cNvPr>
          <p:cNvSpPr>
            <a:spLocks noGrp="1"/>
          </p:cNvSpPr>
          <p:nvPr>
            <p:ph type="sldNum" sz="quarter" idx="4"/>
          </p:nvPr>
        </p:nvSpPr>
        <p:spPr>
          <a:xfrm>
            <a:off x="8610600" y="6356350"/>
            <a:ext cx="2565400" cy="501650"/>
          </a:xfrm>
          <a:prstGeom prst="rect">
            <a:avLst/>
          </a:prstGeom>
        </p:spPr>
        <p:txBody>
          <a:bodyPr vert="horz" lIns="91440" tIns="45720" rIns="91440" bIns="45720" rtlCol="0" anchor="ctr"/>
          <a:lstStyle>
            <a:lvl1pPr algn="r">
              <a:defRPr sz="1200">
                <a:solidFill>
                  <a:schemeClr val="tx1">
                    <a:tint val="75000"/>
                  </a:schemeClr>
                </a:solidFill>
              </a:defRPr>
            </a:lvl1pPr>
          </a:lstStyle>
          <a:p>
            <a:fld id="{DF131881-9BE5-41DD-903C-1E0338EF1271}" type="slidenum">
              <a:rPr lang="en-US" smtClean="0"/>
              <a:pPr/>
              <a:t>‹#›</a:t>
            </a:fld>
            <a:endParaRPr lang="en-US" dirty="0"/>
          </a:p>
        </p:txBody>
      </p:sp>
      <p:sp>
        <p:nvSpPr>
          <p:cNvPr id="5" name="Text Placeholder 4">
            <a:extLst>
              <a:ext uri="{FF2B5EF4-FFF2-40B4-BE49-F238E27FC236}">
                <a16:creationId xmlns:a16="http://schemas.microsoft.com/office/drawing/2014/main" id="{51D4AE55-DBA9-4549-BC9B-F4D8AB30D9E0}"/>
              </a:ext>
            </a:extLst>
          </p:cNvPr>
          <p:cNvSpPr>
            <a:spLocks noGrp="1"/>
          </p:cNvSpPr>
          <p:nvPr>
            <p:ph type="body" sz="quarter" idx="11" hasCustomPrompt="1"/>
          </p:nvPr>
        </p:nvSpPr>
        <p:spPr>
          <a:xfrm>
            <a:off x="354484" y="3668658"/>
            <a:ext cx="8262937" cy="483215"/>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2800" b="1" i="0"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rPr>
              <a:t>This is sub-title slide</a:t>
            </a:r>
          </a:p>
        </p:txBody>
      </p:sp>
      <p:sp>
        <p:nvSpPr>
          <p:cNvPr id="15" name="Rectangle 14">
            <a:extLst>
              <a:ext uri="{FF2B5EF4-FFF2-40B4-BE49-F238E27FC236}">
                <a16:creationId xmlns:a16="http://schemas.microsoft.com/office/drawing/2014/main" id="{ED82624A-9832-4847-917B-1458DED2D566}"/>
              </a:ext>
            </a:extLst>
          </p:cNvPr>
          <p:cNvSpPr/>
          <p:nvPr userDrawn="1"/>
        </p:nvSpPr>
        <p:spPr>
          <a:xfrm>
            <a:off x="339634" y="4191001"/>
            <a:ext cx="11251475" cy="45719"/>
          </a:xfrm>
          <a:prstGeom prst="rect">
            <a:avLst/>
          </a:prstGeom>
          <a:solidFill>
            <a:srgbClr val="C55A1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2BA6F586-DB5B-484D-A14A-C72B1A56FDD7}"/>
              </a:ext>
            </a:extLst>
          </p:cNvPr>
          <p:cNvSpPr>
            <a:spLocks noGrp="1"/>
          </p:cNvSpPr>
          <p:nvPr>
            <p:ph type="body" sz="quarter" idx="13"/>
          </p:nvPr>
        </p:nvSpPr>
        <p:spPr>
          <a:xfrm>
            <a:off x="354013" y="4356896"/>
            <a:ext cx="10050463" cy="1985939"/>
          </a:xfrm>
        </p:spPr>
        <p:txBody>
          <a:bodyPr/>
          <a:lstStyle>
            <a:lvl1pPr marL="514350" indent="-514350">
              <a:buClr>
                <a:srgbClr val="C55A11"/>
              </a:buClr>
              <a:buFont typeface="+mj-lt"/>
              <a:buAutoNum type="arabicPeriod"/>
              <a:defRPr/>
            </a:lvl1pPr>
            <a:lvl2pPr marL="914400" indent="-457200">
              <a:buClr>
                <a:srgbClr val="C55A11"/>
              </a:buClr>
              <a:buFont typeface="+mj-lt"/>
              <a:buAutoNum type="arabicPeriod"/>
              <a:defRPr/>
            </a:lvl2pPr>
            <a:lvl3pPr marL="1371600" indent="-457200">
              <a:buClr>
                <a:srgbClr val="C55A11"/>
              </a:buClr>
              <a:buFont typeface="+mj-lt"/>
              <a:buAutoNum type="arabicPeriod"/>
              <a:defRPr/>
            </a:lvl3pPr>
            <a:lvl4pPr marL="1714500" indent="-342900">
              <a:buClr>
                <a:srgbClr val="C55A11"/>
              </a:buClr>
              <a:buFont typeface="+mj-lt"/>
              <a:buAutoNum type="arabicPeriod"/>
              <a:defRPr/>
            </a:lvl4pPr>
            <a:lvl5pPr marL="2171700" indent="-342900">
              <a:buClr>
                <a:srgbClr val="C55A11"/>
              </a:buClr>
              <a:buFont typeface="+mj-lt"/>
              <a:buAutoNum type="arabicPeriod"/>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F41D7F69-B2AB-4F02-8498-2B630CFD69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323027"/>
            <a:ext cx="12192000" cy="534973"/>
          </a:xfrm>
          <a:prstGeom prst="rect">
            <a:avLst/>
          </a:prstGeom>
        </p:spPr>
      </p:pic>
    </p:spTree>
    <p:extLst>
      <p:ext uri="{BB962C8B-B14F-4D97-AF65-F5344CB8AC3E}">
        <p14:creationId xmlns:p14="http://schemas.microsoft.com/office/powerpoint/2010/main" val="2678529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3289212-242C-4898-8185-67A938B8E467}"/>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440D3F8D-8F63-48A1-9F74-E95409967E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E0869D61-37FA-4297-A5E3-9D9E2CB5185A}"/>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71DC7B13-B128-4E6D-A9C1-A5B8B206CFB3}" type="slidenum">
              <a:rPr lang="en-US"/>
              <a:pPr>
                <a:defRPr/>
              </a:pPr>
              <a:t>‹#›</a:t>
            </a:fld>
            <a:endParaRPr lang="en-US" dirty="0"/>
          </a:p>
        </p:txBody>
      </p:sp>
    </p:spTree>
    <p:extLst>
      <p:ext uri="{BB962C8B-B14F-4D97-AF65-F5344CB8AC3E}">
        <p14:creationId xmlns:p14="http://schemas.microsoft.com/office/powerpoint/2010/main" val="3334903272"/>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E65AE0F-6E45-4706-A4F8-DD5A3F57B966}"/>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F0DA2476-66B3-4977-9AED-40D8E6FC7B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6AA54BA-5FEC-4E7B-84A8-4E00169E41C0}"/>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4ACAC25F-830D-464E-AB51-6310071D58C7}" type="slidenum">
              <a:rPr lang="en-US"/>
              <a:pPr>
                <a:defRPr/>
              </a:pPr>
              <a:t>‹#›</a:t>
            </a:fld>
            <a:endParaRPr lang="en-US" dirty="0"/>
          </a:p>
        </p:txBody>
      </p:sp>
    </p:spTree>
    <p:extLst>
      <p:ext uri="{BB962C8B-B14F-4D97-AF65-F5344CB8AC3E}">
        <p14:creationId xmlns:p14="http://schemas.microsoft.com/office/powerpoint/2010/main" val="1897244577"/>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380E858-3A96-4547-86C8-F4040DABE07D}"/>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AC589871-4260-459D-9DE5-B4412DB6E5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C645F16E-03FB-47D2-9CAC-C8B0212BD48F}"/>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04D5DF52-FE7F-4C64-B8C6-4CCCDED9C2A8}" type="slidenum">
              <a:rPr lang="en-US"/>
              <a:pPr>
                <a:defRPr/>
              </a:pPr>
              <a:t>‹#›</a:t>
            </a:fld>
            <a:endParaRPr lang="en-US" dirty="0"/>
          </a:p>
        </p:txBody>
      </p:sp>
    </p:spTree>
    <p:extLst>
      <p:ext uri="{BB962C8B-B14F-4D97-AF65-F5344CB8AC3E}">
        <p14:creationId xmlns:p14="http://schemas.microsoft.com/office/powerpoint/2010/main" val="532158491"/>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31D38CB-FF03-4705-A63C-EFB1266CB5B0}"/>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9CB46F1C-C5AC-429A-B4D4-706D8C8E52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450669ED-B538-439B-A183-DD93D0A3BE1C}"/>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C02CB1B3-0994-432F-B18E-6441FA49D803}" type="slidenum">
              <a:rPr lang="en-US"/>
              <a:pPr>
                <a:defRPr/>
              </a:pPr>
              <a:t>‹#›</a:t>
            </a:fld>
            <a:endParaRPr lang="en-US" dirty="0"/>
          </a:p>
        </p:txBody>
      </p:sp>
    </p:spTree>
    <p:extLst>
      <p:ext uri="{BB962C8B-B14F-4D97-AF65-F5344CB8AC3E}">
        <p14:creationId xmlns:p14="http://schemas.microsoft.com/office/powerpoint/2010/main" val="1828008535"/>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36E833E-8FC6-40AF-BBD1-598F28B5D7BC}"/>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2A7873EF-2307-4882-BD17-9ECC60B8B0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0D0B6BF1-8DC5-4A78-A12F-0C56591FED1B}"/>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2726DF71-1906-43E1-8129-11EEA2F1C5BA}" type="slidenum">
              <a:rPr lang="en-US"/>
              <a:pPr>
                <a:defRPr/>
              </a:pPr>
              <a:t>‹#›</a:t>
            </a:fld>
            <a:endParaRPr lang="en-US" dirty="0"/>
          </a:p>
        </p:txBody>
      </p:sp>
    </p:spTree>
    <p:extLst>
      <p:ext uri="{BB962C8B-B14F-4D97-AF65-F5344CB8AC3E}">
        <p14:creationId xmlns:p14="http://schemas.microsoft.com/office/powerpoint/2010/main" val="2470073020"/>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F9FD010-191E-48E2-A103-72A881B8E824}"/>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051F261A-4427-4091-82F3-5D3CD65C8B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372093EE-17F3-4D75-B3F7-938B76085766}"/>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FBC80461-C310-412D-843E-6F969A8C4075}" type="slidenum">
              <a:rPr lang="en-US"/>
              <a:pPr>
                <a:defRPr/>
              </a:pPr>
              <a:t>‹#›</a:t>
            </a:fld>
            <a:endParaRPr lang="en-US" dirty="0"/>
          </a:p>
        </p:txBody>
      </p:sp>
    </p:spTree>
    <p:extLst>
      <p:ext uri="{BB962C8B-B14F-4D97-AF65-F5344CB8AC3E}">
        <p14:creationId xmlns:p14="http://schemas.microsoft.com/office/powerpoint/2010/main" val="275372182"/>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AB53C63-DD46-4A79-9F26-64B62A142ED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05BFECE3-B166-4C14-BD60-7DAA81E9C7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E990E129-CF02-4BFD-9358-25B23E0B3BC5}"/>
              </a:ext>
            </a:extLst>
          </p:cNvPr>
          <p:cNvSpPr>
            <a:spLocks noGrp="1"/>
          </p:cNvSpPr>
          <p:nvPr>
            <p:ph type="sldNum" sz="quarter" idx="10"/>
          </p:nvPr>
        </p:nvSpPr>
        <p:spPr>
          <a:xfrm>
            <a:off x="9448800" y="6364289"/>
            <a:ext cx="2540000" cy="365125"/>
          </a:xfrm>
        </p:spPr>
        <p:txBody>
          <a:bodyPr/>
          <a:lstStyle>
            <a:lvl1pPr algn="ctr">
              <a:defRPr sz="678">
                <a:solidFill>
                  <a:srgbClr val="006699"/>
                </a:solidFill>
              </a:defRPr>
            </a:lvl1pPr>
          </a:lstStyle>
          <a:p>
            <a:pPr>
              <a:defRPr/>
            </a:pPr>
            <a:fld id="{B7960A2A-EC2B-4B03-A10B-1A4AA3BC35AF}" type="slidenum">
              <a:rPr lang="en-US"/>
              <a:pPr>
                <a:defRPr/>
              </a:pPr>
              <a:t>‹#›</a:t>
            </a:fld>
            <a:endParaRPr lang="en-US" dirty="0"/>
          </a:p>
        </p:txBody>
      </p:sp>
    </p:spTree>
    <p:extLst>
      <p:ext uri="{BB962C8B-B14F-4D97-AF65-F5344CB8AC3E}">
        <p14:creationId xmlns:p14="http://schemas.microsoft.com/office/powerpoint/2010/main" val="1862960416"/>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39BFCD-EF27-4B0C-9116-4E01C234D4F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BF1CCEF5-8D31-4F4B-8681-FB5A53FD1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B4E3C7EE-3C16-4D8F-93C7-6F8103B6CECF}"/>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A331E873-2FBD-4F22-9B96-6B4E638EE059}" type="slidenum">
              <a:rPr lang="en-US"/>
              <a:pPr>
                <a:defRPr/>
              </a:pPr>
              <a:t>‹#›</a:t>
            </a:fld>
            <a:endParaRPr lang="en-US" dirty="0"/>
          </a:p>
        </p:txBody>
      </p:sp>
    </p:spTree>
    <p:extLst>
      <p:ext uri="{BB962C8B-B14F-4D97-AF65-F5344CB8AC3E}">
        <p14:creationId xmlns:p14="http://schemas.microsoft.com/office/powerpoint/2010/main" val="1617434839"/>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8FEBC7-E880-4835-A22E-9DBB479B3D95}"/>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B581EE81-78B7-4A5F-8BA0-1EDA8D8542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29A0345-9D51-4112-97B3-B08CC48813EA}"/>
              </a:ext>
            </a:extLst>
          </p:cNvPr>
          <p:cNvSpPr>
            <a:spLocks noGrp="1"/>
          </p:cNvSpPr>
          <p:nvPr>
            <p:ph type="sldNum" sz="quarter" idx="10"/>
          </p:nvPr>
        </p:nvSpPr>
        <p:spPr>
          <a:xfrm>
            <a:off x="9448800" y="6364289"/>
            <a:ext cx="2540000" cy="365125"/>
          </a:xfrm>
        </p:spPr>
        <p:txBody>
          <a:bodyPr/>
          <a:lstStyle>
            <a:lvl1pPr algn="ctr">
              <a:defRPr sz="678">
                <a:solidFill>
                  <a:srgbClr val="006699"/>
                </a:solidFill>
              </a:defRPr>
            </a:lvl1pPr>
          </a:lstStyle>
          <a:p>
            <a:pPr>
              <a:defRPr/>
            </a:pPr>
            <a:fld id="{BB16B250-BB45-401B-B9E4-D1939052E3BA}" type="slidenum">
              <a:rPr lang="en-US"/>
              <a:pPr>
                <a:defRPr/>
              </a:pPr>
              <a:t>‹#›</a:t>
            </a:fld>
            <a:endParaRPr lang="en-US" dirty="0"/>
          </a:p>
        </p:txBody>
      </p:sp>
    </p:spTree>
    <p:extLst>
      <p:ext uri="{BB962C8B-B14F-4D97-AF65-F5344CB8AC3E}">
        <p14:creationId xmlns:p14="http://schemas.microsoft.com/office/powerpoint/2010/main" val="432356672"/>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896E71-E9A3-4951-95A3-61BFF3E518C5}"/>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835AEBB2-24F1-4EB2-BA02-1A3D513721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0E19D863-E5CC-47B0-910F-9788A68F5A17}"/>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81082301-27C2-4A02-A965-193A79118BB6}" type="slidenum">
              <a:rPr lang="en-US"/>
              <a:pPr>
                <a:defRPr/>
              </a:pPr>
              <a:t>‹#›</a:t>
            </a:fld>
            <a:endParaRPr lang="en-US" dirty="0"/>
          </a:p>
        </p:txBody>
      </p:sp>
    </p:spTree>
    <p:extLst>
      <p:ext uri="{BB962C8B-B14F-4D97-AF65-F5344CB8AC3E}">
        <p14:creationId xmlns:p14="http://schemas.microsoft.com/office/powerpoint/2010/main" val="393797863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pic>
        <p:nvPicPr>
          <p:cNvPr id="9" name="Picture 8" descr="A picture containing clipart&#10;&#10;Description generated with high confidence">
            <a:extLst>
              <a:ext uri="{FF2B5EF4-FFF2-40B4-BE49-F238E27FC236}">
                <a16:creationId xmlns:a16="http://schemas.microsoft.com/office/drawing/2014/main" id="{9585CF8E-74B4-4748-92BF-29B160720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4854" y="122106"/>
            <a:ext cx="765140" cy="765140"/>
          </a:xfrm>
          <a:prstGeom prst="rect">
            <a:avLst/>
          </a:prstGeom>
        </p:spPr>
      </p:pic>
      <p:pic>
        <p:nvPicPr>
          <p:cNvPr id="10" name="Picture 9">
            <a:extLst>
              <a:ext uri="{FF2B5EF4-FFF2-40B4-BE49-F238E27FC236}">
                <a16:creationId xmlns:a16="http://schemas.microsoft.com/office/drawing/2014/main" id="{84A0525F-B75E-46B1-99C7-6C3048ED32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23027"/>
            <a:ext cx="12192000" cy="534973"/>
          </a:xfrm>
          <a:prstGeom prst="rect">
            <a:avLst/>
          </a:prstGeom>
        </p:spPr>
      </p:pic>
      <p:sp>
        <p:nvSpPr>
          <p:cNvPr id="5" name="Text Placeholder 4">
            <a:extLst>
              <a:ext uri="{FF2B5EF4-FFF2-40B4-BE49-F238E27FC236}">
                <a16:creationId xmlns:a16="http://schemas.microsoft.com/office/drawing/2014/main" id="{B53CEE2D-0B25-4964-998A-6E28B637AF9F}"/>
              </a:ext>
            </a:extLst>
          </p:cNvPr>
          <p:cNvSpPr>
            <a:spLocks noGrp="1"/>
          </p:cNvSpPr>
          <p:nvPr>
            <p:ph type="body" sz="quarter" idx="11" hasCustomPrompt="1"/>
          </p:nvPr>
        </p:nvSpPr>
        <p:spPr>
          <a:xfrm>
            <a:off x="619125" y="1557338"/>
            <a:ext cx="10056813" cy="3722687"/>
          </a:xfrm>
        </p:spPr>
        <p:txBody>
          <a:bodyPr/>
          <a:lstStyle>
            <a:lvl1pPr>
              <a:buClr>
                <a:srgbClr val="C55A11"/>
              </a:buClr>
              <a:defRPr/>
            </a:lvl1pPr>
            <a:lvl2pPr marL="800100" indent="-342900">
              <a:buClr>
                <a:srgbClr val="C55A11"/>
              </a:buClr>
              <a:buFont typeface="Calibri" panose="020F0502020204030204" pitchFamily="34" charset="0"/>
              <a:buChar char="-"/>
              <a:defRPr/>
            </a:lvl2pPr>
            <a:lvl3pPr marL="1143000" indent="-228600">
              <a:buClr>
                <a:srgbClr val="C55A11"/>
              </a:buClr>
              <a:buFont typeface="Calibri" panose="020F0502020204030204" pitchFamily="34" charset="0"/>
              <a:buChar char="-"/>
              <a:defRPr sz="2400"/>
            </a:lvl3pPr>
            <a:lvl4pPr marL="1600200" indent="-228600">
              <a:buClr>
                <a:srgbClr val="C55A11"/>
              </a:buClr>
              <a:buFont typeface="Calibri" panose="020F0502020204030204" pitchFamily="34" charset="0"/>
              <a:buChar char="-"/>
              <a:defRPr sz="2400"/>
            </a:lvl4pPr>
            <a:lvl5pPr marL="2057400" indent="-228600">
              <a:buClr>
                <a:srgbClr val="C55A11"/>
              </a:buClr>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9FA8D7C1-1CC7-40FA-9D40-F9AA07431B1D}"/>
              </a:ext>
            </a:extLst>
          </p:cNvPr>
          <p:cNvSpPr>
            <a:spLocks noGrp="1"/>
          </p:cNvSpPr>
          <p:nvPr>
            <p:ph type="body" sz="quarter" idx="12" hasCustomPrompt="1"/>
          </p:nvPr>
        </p:nvSpPr>
        <p:spPr>
          <a:xfrm>
            <a:off x="619125" y="711271"/>
            <a:ext cx="8262937" cy="483215"/>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rPr>
              <a:t>Bulleted List</a:t>
            </a:r>
          </a:p>
        </p:txBody>
      </p:sp>
      <p:sp>
        <p:nvSpPr>
          <p:cNvPr id="7" name="Slide Number Placeholder 5">
            <a:extLst>
              <a:ext uri="{FF2B5EF4-FFF2-40B4-BE49-F238E27FC236}">
                <a16:creationId xmlns:a16="http://schemas.microsoft.com/office/drawing/2014/main" id="{E994F5A3-6AAA-4860-A28E-C3BEF4A02057}"/>
              </a:ext>
            </a:extLst>
          </p:cNvPr>
          <p:cNvSpPr txBox="1">
            <a:spLocks/>
          </p:cNvSpPr>
          <p:nvPr userDrawn="1"/>
        </p:nvSpPr>
        <p:spPr>
          <a:xfrm>
            <a:off x="8763000" y="6338902"/>
            <a:ext cx="2401854" cy="5349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131881-9BE5-41DD-903C-1E0338EF1271}" type="slidenum">
              <a:rPr lang="en-US" smtClean="0"/>
              <a:pPr/>
              <a:t>‹#›</a:t>
            </a:fld>
            <a:endParaRPr lang="en-US" dirty="0"/>
          </a:p>
        </p:txBody>
      </p:sp>
    </p:spTree>
    <p:extLst>
      <p:ext uri="{BB962C8B-B14F-4D97-AF65-F5344CB8AC3E}">
        <p14:creationId xmlns:p14="http://schemas.microsoft.com/office/powerpoint/2010/main" val="234216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1905001"/>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930400" y="36576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8F6EDEC-65DB-41B0-AFA0-6F54F8BBF54A}"/>
              </a:ext>
            </a:extLst>
          </p:cNvPr>
          <p:cNvSpPr>
            <a:spLocks noGrp="1"/>
          </p:cNvSpPr>
          <p:nvPr>
            <p:ph type="dt" sz="half" idx="10"/>
          </p:nvPr>
        </p:nvSpPr>
        <p:spPr/>
        <p:txBody>
          <a:bodyPr/>
          <a:lstStyle>
            <a:lvl1pPr>
              <a:defRPr/>
            </a:lvl1pPr>
          </a:lstStyle>
          <a:p>
            <a:pPr>
              <a:defRPr/>
            </a:pPr>
            <a:fld id="{8F573619-908A-4E3A-9067-CC48A07DBCF2}" type="datetime1">
              <a:rPr lang="en-US" smtClean="0"/>
              <a:t>2/10/2020</a:t>
            </a:fld>
            <a:endParaRPr lang="en-US"/>
          </a:p>
        </p:txBody>
      </p:sp>
      <p:sp>
        <p:nvSpPr>
          <p:cNvPr id="5" name="Footer Placeholder 4">
            <a:extLst>
              <a:ext uri="{FF2B5EF4-FFF2-40B4-BE49-F238E27FC236}">
                <a16:creationId xmlns:a16="http://schemas.microsoft.com/office/drawing/2014/main" id="{869BD649-EBE6-4AB0-AC80-FF22F14C4A3D}"/>
              </a:ext>
            </a:extLst>
          </p:cNvPr>
          <p:cNvSpPr>
            <a:spLocks noGrp="1"/>
          </p:cNvSpPr>
          <p:nvPr>
            <p:ph type="ftr" sz="quarter" idx="11"/>
          </p:nvPr>
        </p:nvSpPr>
        <p:spPr/>
        <p:txBody>
          <a:bodyPr/>
          <a:lstStyle>
            <a:lvl1pPr>
              <a:defRPr/>
            </a:lvl1pPr>
          </a:lstStyle>
          <a:p>
            <a:pPr>
              <a:defRPr/>
            </a:pPr>
            <a:r>
              <a:rPr lang="en-US"/>
              <a:t>2020</a:t>
            </a:r>
          </a:p>
        </p:txBody>
      </p:sp>
      <p:sp>
        <p:nvSpPr>
          <p:cNvPr id="6" name="Slide Number Placeholder 5">
            <a:extLst>
              <a:ext uri="{FF2B5EF4-FFF2-40B4-BE49-F238E27FC236}">
                <a16:creationId xmlns:a16="http://schemas.microsoft.com/office/drawing/2014/main" id="{E4940A1A-4824-4DA2-B6D8-2C2B5F210A00}"/>
              </a:ext>
            </a:extLst>
          </p:cNvPr>
          <p:cNvSpPr>
            <a:spLocks noGrp="1"/>
          </p:cNvSpPr>
          <p:nvPr>
            <p:ph type="sldNum" sz="quarter" idx="12"/>
          </p:nvPr>
        </p:nvSpPr>
        <p:spPr/>
        <p:txBody>
          <a:bodyPr/>
          <a:lstStyle>
            <a:lvl1pPr>
              <a:defRPr/>
            </a:lvl1pPr>
          </a:lstStyle>
          <a:p>
            <a:pPr>
              <a:defRPr/>
            </a:pPr>
            <a:fld id="{3F0B8276-A6C4-4140-AA16-8452578DEAE8}" type="slidenum">
              <a:rPr lang="en-US"/>
              <a:pPr>
                <a:defRPr/>
              </a:pPr>
              <a:t>‹#›</a:t>
            </a:fld>
            <a:endParaRPr lang="en-US"/>
          </a:p>
        </p:txBody>
      </p:sp>
    </p:spTree>
    <p:extLst>
      <p:ext uri="{BB962C8B-B14F-4D97-AF65-F5344CB8AC3E}">
        <p14:creationId xmlns:p14="http://schemas.microsoft.com/office/powerpoint/2010/main" val="107628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480800" cy="1143000"/>
          </a:xfrm>
        </p:spPr>
        <p:txBody>
          <a:bodyPr/>
          <a:lstStyle/>
          <a:p>
            <a:r>
              <a:rPr lang="en-US"/>
              <a:t>Click to edit Master title style</a:t>
            </a:r>
          </a:p>
        </p:txBody>
      </p:sp>
      <p:sp>
        <p:nvSpPr>
          <p:cNvPr id="3" name="Content Placeholder 2"/>
          <p:cNvSpPr>
            <a:spLocks noGrp="1"/>
          </p:cNvSpPr>
          <p:nvPr>
            <p:ph idx="1"/>
          </p:nvPr>
        </p:nvSpPr>
        <p:spPr>
          <a:xfrm>
            <a:off x="304800" y="1524001"/>
            <a:ext cx="114808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E3AEB6-743C-4433-8FFD-5385D00797FA}"/>
              </a:ext>
            </a:extLst>
          </p:cNvPr>
          <p:cNvSpPr>
            <a:spLocks noGrp="1"/>
          </p:cNvSpPr>
          <p:nvPr>
            <p:ph type="dt" sz="half" idx="10"/>
          </p:nvPr>
        </p:nvSpPr>
        <p:spPr/>
        <p:txBody>
          <a:bodyPr/>
          <a:lstStyle>
            <a:lvl1pPr>
              <a:defRPr/>
            </a:lvl1pPr>
          </a:lstStyle>
          <a:p>
            <a:pPr>
              <a:defRPr/>
            </a:pPr>
            <a:fld id="{597041E4-7D94-455B-BBCA-3E1A10220779}" type="datetime1">
              <a:rPr lang="en-US" smtClean="0"/>
              <a:t>2/10/2020</a:t>
            </a:fld>
            <a:endParaRPr lang="en-US"/>
          </a:p>
        </p:txBody>
      </p:sp>
      <p:sp>
        <p:nvSpPr>
          <p:cNvPr id="5" name="Footer Placeholder 4">
            <a:extLst>
              <a:ext uri="{FF2B5EF4-FFF2-40B4-BE49-F238E27FC236}">
                <a16:creationId xmlns:a16="http://schemas.microsoft.com/office/drawing/2014/main" id="{F038A9E2-5DE4-454B-BFC0-A8ABFCF27925}"/>
              </a:ext>
            </a:extLst>
          </p:cNvPr>
          <p:cNvSpPr>
            <a:spLocks noGrp="1"/>
          </p:cNvSpPr>
          <p:nvPr>
            <p:ph type="ftr" sz="quarter" idx="11"/>
          </p:nvPr>
        </p:nvSpPr>
        <p:spPr/>
        <p:txBody>
          <a:bodyPr/>
          <a:lstStyle>
            <a:lvl1pPr>
              <a:defRPr/>
            </a:lvl1pPr>
          </a:lstStyle>
          <a:p>
            <a:pPr>
              <a:defRPr/>
            </a:pPr>
            <a:r>
              <a:rPr lang="en-US"/>
              <a:t>2020</a:t>
            </a:r>
          </a:p>
        </p:txBody>
      </p:sp>
      <p:sp>
        <p:nvSpPr>
          <p:cNvPr id="6" name="Slide Number Placeholder 5">
            <a:extLst>
              <a:ext uri="{FF2B5EF4-FFF2-40B4-BE49-F238E27FC236}">
                <a16:creationId xmlns:a16="http://schemas.microsoft.com/office/drawing/2014/main" id="{E0CC867C-2AD4-4239-94C5-E34DF620BDFE}"/>
              </a:ext>
            </a:extLst>
          </p:cNvPr>
          <p:cNvSpPr>
            <a:spLocks noGrp="1"/>
          </p:cNvSpPr>
          <p:nvPr>
            <p:ph type="sldNum" sz="quarter" idx="12"/>
          </p:nvPr>
        </p:nvSpPr>
        <p:spPr/>
        <p:txBody>
          <a:bodyPr/>
          <a:lstStyle>
            <a:lvl1pPr>
              <a:defRPr/>
            </a:lvl1pPr>
          </a:lstStyle>
          <a:p>
            <a:pPr>
              <a:defRPr/>
            </a:pPr>
            <a:fld id="{AF640D1E-94D1-4ACE-BCD8-E206783238F1}" type="slidenum">
              <a:rPr lang="en-US"/>
              <a:pPr>
                <a:defRPr/>
              </a:pPr>
              <a:t>‹#›</a:t>
            </a:fld>
            <a:endParaRPr lang="en-US"/>
          </a:p>
        </p:txBody>
      </p:sp>
    </p:spTree>
    <p:extLst>
      <p:ext uri="{BB962C8B-B14F-4D97-AF65-F5344CB8AC3E}">
        <p14:creationId xmlns:p14="http://schemas.microsoft.com/office/powerpoint/2010/main" val="575950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0" y="2590801"/>
            <a:ext cx="10363200" cy="1362075"/>
          </a:xfrm>
        </p:spPr>
        <p:txBody>
          <a:bodyPr anchor="t"/>
          <a:lstStyle>
            <a:lvl1pPr algn="l">
              <a:defRPr sz="4000" b="1" cap="all"/>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77B5B33-B581-4BAF-BD67-6982E0B3563C}"/>
              </a:ext>
            </a:extLst>
          </p:cNvPr>
          <p:cNvSpPr>
            <a:spLocks noGrp="1"/>
          </p:cNvSpPr>
          <p:nvPr>
            <p:ph type="dt" sz="half" idx="10"/>
          </p:nvPr>
        </p:nvSpPr>
        <p:spPr/>
        <p:txBody>
          <a:bodyPr/>
          <a:lstStyle>
            <a:lvl1pPr>
              <a:defRPr/>
            </a:lvl1pPr>
          </a:lstStyle>
          <a:p>
            <a:pPr>
              <a:defRPr/>
            </a:pPr>
            <a:fld id="{36B207CA-484A-487F-89A0-00FF50728ED1}" type="datetime1">
              <a:rPr lang="en-US" smtClean="0"/>
              <a:t>2/10/2020</a:t>
            </a:fld>
            <a:endParaRPr lang="en-US"/>
          </a:p>
        </p:txBody>
      </p:sp>
      <p:sp>
        <p:nvSpPr>
          <p:cNvPr id="4" name="Footer Placeholder 4">
            <a:extLst>
              <a:ext uri="{FF2B5EF4-FFF2-40B4-BE49-F238E27FC236}">
                <a16:creationId xmlns:a16="http://schemas.microsoft.com/office/drawing/2014/main" id="{4CDEE3D4-241C-4601-AE78-1F082838C934}"/>
              </a:ext>
            </a:extLst>
          </p:cNvPr>
          <p:cNvSpPr>
            <a:spLocks noGrp="1"/>
          </p:cNvSpPr>
          <p:nvPr>
            <p:ph type="ftr" sz="quarter" idx="11"/>
          </p:nvPr>
        </p:nvSpPr>
        <p:spPr/>
        <p:txBody>
          <a:bodyPr/>
          <a:lstStyle>
            <a:lvl1pPr>
              <a:defRPr/>
            </a:lvl1pPr>
          </a:lstStyle>
          <a:p>
            <a:pPr>
              <a:defRPr/>
            </a:pPr>
            <a:r>
              <a:rPr lang="en-US"/>
              <a:t>2020</a:t>
            </a:r>
          </a:p>
        </p:txBody>
      </p:sp>
      <p:sp>
        <p:nvSpPr>
          <p:cNvPr id="5" name="Slide Number Placeholder 5">
            <a:extLst>
              <a:ext uri="{FF2B5EF4-FFF2-40B4-BE49-F238E27FC236}">
                <a16:creationId xmlns:a16="http://schemas.microsoft.com/office/drawing/2014/main" id="{83028805-B3FF-459B-B903-088EC3262FF9}"/>
              </a:ext>
            </a:extLst>
          </p:cNvPr>
          <p:cNvSpPr>
            <a:spLocks noGrp="1"/>
          </p:cNvSpPr>
          <p:nvPr>
            <p:ph type="sldNum" sz="quarter" idx="12"/>
          </p:nvPr>
        </p:nvSpPr>
        <p:spPr/>
        <p:txBody>
          <a:bodyPr/>
          <a:lstStyle>
            <a:lvl1pPr>
              <a:defRPr/>
            </a:lvl1pPr>
          </a:lstStyle>
          <a:p>
            <a:pPr>
              <a:defRPr/>
            </a:pPr>
            <a:fld id="{61B636BE-755C-4324-8632-4EFBD8680929}" type="slidenum">
              <a:rPr lang="en-US"/>
              <a:pPr>
                <a:defRPr/>
              </a:pPr>
              <a:t>‹#›</a:t>
            </a:fld>
            <a:endParaRPr lang="en-US"/>
          </a:p>
        </p:txBody>
      </p:sp>
    </p:spTree>
    <p:extLst>
      <p:ext uri="{BB962C8B-B14F-4D97-AF65-F5344CB8AC3E}">
        <p14:creationId xmlns:p14="http://schemas.microsoft.com/office/powerpoint/2010/main" val="2727562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464800" cy="1143000"/>
          </a:xfrm>
        </p:spPr>
        <p:txBody>
          <a:bodyPr/>
          <a:lstStyle/>
          <a:p>
            <a:r>
              <a:rPr lang="en-US"/>
              <a:t>Click to edit Master title style</a:t>
            </a:r>
          </a:p>
        </p:txBody>
      </p:sp>
      <p:sp>
        <p:nvSpPr>
          <p:cNvPr id="3" name="Content Placeholder 2"/>
          <p:cNvSpPr>
            <a:spLocks noGrp="1"/>
          </p:cNvSpPr>
          <p:nvPr>
            <p:ph sz="half" idx="1"/>
          </p:nvPr>
        </p:nvSpPr>
        <p:spPr>
          <a:xfrm>
            <a:off x="914400" y="1600201"/>
            <a:ext cx="477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08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F81593F-E04B-4F3C-ADF0-352CFF0B2591}"/>
              </a:ext>
            </a:extLst>
          </p:cNvPr>
          <p:cNvSpPr>
            <a:spLocks noGrp="1"/>
          </p:cNvSpPr>
          <p:nvPr>
            <p:ph type="dt" sz="half" idx="10"/>
          </p:nvPr>
        </p:nvSpPr>
        <p:spPr/>
        <p:txBody>
          <a:bodyPr/>
          <a:lstStyle>
            <a:lvl1pPr>
              <a:defRPr/>
            </a:lvl1pPr>
          </a:lstStyle>
          <a:p>
            <a:pPr>
              <a:defRPr/>
            </a:pPr>
            <a:fld id="{B82488DF-8950-42E8-93DB-8723F919D620}" type="datetime1">
              <a:rPr lang="en-US" smtClean="0"/>
              <a:t>2/10/2020</a:t>
            </a:fld>
            <a:endParaRPr lang="en-US"/>
          </a:p>
        </p:txBody>
      </p:sp>
      <p:sp>
        <p:nvSpPr>
          <p:cNvPr id="6" name="Footer Placeholder 5">
            <a:extLst>
              <a:ext uri="{FF2B5EF4-FFF2-40B4-BE49-F238E27FC236}">
                <a16:creationId xmlns:a16="http://schemas.microsoft.com/office/drawing/2014/main" id="{98258117-CEA4-4C44-8C8D-FDEB469DACBD}"/>
              </a:ext>
            </a:extLst>
          </p:cNvPr>
          <p:cNvSpPr>
            <a:spLocks noGrp="1"/>
          </p:cNvSpPr>
          <p:nvPr>
            <p:ph type="ftr" sz="quarter" idx="11"/>
          </p:nvPr>
        </p:nvSpPr>
        <p:spPr/>
        <p:txBody>
          <a:bodyPr/>
          <a:lstStyle>
            <a:lvl1pPr>
              <a:defRPr/>
            </a:lvl1pPr>
          </a:lstStyle>
          <a:p>
            <a:pPr>
              <a:defRPr/>
            </a:pPr>
            <a:r>
              <a:rPr lang="en-US"/>
              <a:t>2020</a:t>
            </a:r>
          </a:p>
        </p:txBody>
      </p:sp>
      <p:sp>
        <p:nvSpPr>
          <p:cNvPr id="7" name="Slide Number Placeholder 6">
            <a:extLst>
              <a:ext uri="{FF2B5EF4-FFF2-40B4-BE49-F238E27FC236}">
                <a16:creationId xmlns:a16="http://schemas.microsoft.com/office/drawing/2014/main" id="{E60A9307-1C1D-41B7-A6FF-6AD99701D18D}"/>
              </a:ext>
            </a:extLst>
          </p:cNvPr>
          <p:cNvSpPr>
            <a:spLocks noGrp="1"/>
          </p:cNvSpPr>
          <p:nvPr>
            <p:ph type="sldNum" sz="quarter" idx="12"/>
          </p:nvPr>
        </p:nvSpPr>
        <p:spPr/>
        <p:txBody>
          <a:bodyPr/>
          <a:lstStyle>
            <a:lvl1pPr>
              <a:defRPr/>
            </a:lvl1pPr>
          </a:lstStyle>
          <a:p>
            <a:pPr>
              <a:defRPr/>
            </a:pPr>
            <a:fld id="{0F1BCC36-4FAF-4458-ABF7-5C1C7252F901}" type="slidenum">
              <a:rPr lang="en-US"/>
              <a:pPr>
                <a:defRPr/>
              </a:pPr>
              <a:t>‹#›</a:t>
            </a:fld>
            <a:endParaRPr lang="en-US"/>
          </a:p>
        </p:txBody>
      </p:sp>
    </p:spTree>
    <p:extLst>
      <p:ext uri="{BB962C8B-B14F-4D97-AF65-F5344CB8AC3E}">
        <p14:creationId xmlns:p14="http://schemas.microsoft.com/office/powerpoint/2010/main" val="1916759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464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489075"/>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28837"/>
            <a:ext cx="5386917"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89075"/>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28837"/>
            <a:ext cx="5389033"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2DD75F-5B9F-4A92-84D5-11DA92F17FB1}"/>
              </a:ext>
            </a:extLst>
          </p:cNvPr>
          <p:cNvSpPr>
            <a:spLocks noGrp="1"/>
          </p:cNvSpPr>
          <p:nvPr>
            <p:ph type="dt" sz="half" idx="10"/>
          </p:nvPr>
        </p:nvSpPr>
        <p:spPr/>
        <p:txBody>
          <a:bodyPr/>
          <a:lstStyle>
            <a:lvl1pPr>
              <a:defRPr/>
            </a:lvl1pPr>
          </a:lstStyle>
          <a:p>
            <a:pPr>
              <a:defRPr/>
            </a:pPr>
            <a:fld id="{657617E9-70BD-437C-954A-5EE3DC217FAF}" type="datetime1">
              <a:rPr lang="en-US" smtClean="0"/>
              <a:t>2/10/2020</a:t>
            </a:fld>
            <a:endParaRPr lang="en-US"/>
          </a:p>
        </p:txBody>
      </p:sp>
      <p:sp>
        <p:nvSpPr>
          <p:cNvPr id="8" name="Footer Placeholder 7">
            <a:extLst>
              <a:ext uri="{FF2B5EF4-FFF2-40B4-BE49-F238E27FC236}">
                <a16:creationId xmlns:a16="http://schemas.microsoft.com/office/drawing/2014/main" id="{FBDBE809-DC8E-4F9B-BFD6-0CCE66512B14}"/>
              </a:ext>
            </a:extLst>
          </p:cNvPr>
          <p:cNvSpPr>
            <a:spLocks noGrp="1"/>
          </p:cNvSpPr>
          <p:nvPr>
            <p:ph type="ftr" sz="quarter" idx="11"/>
          </p:nvPr>
        </p:nvSpPr>
        <p:spPr/>
        <p:txBody>
          <a:bodyPr/>
          <a:lstStyle>
            <a:lvl1pPr>
              <a:defRPr/>
            </a:lvl1pPr>
          </a:lstStyle>
          <a:p>
            <a:pPr>
              <a:defRPr/>
            </a:pPr>
            <a:r>
              <a:rPr lang="en-US"/>
              <a:t>2020</a:t>
            </a:r>
          </a:p>
        </p:txBody>
      </p:sp>
      <p:sp>
        <p:nvSpPr>
          <p:cNvPr id="9" name="Slide Number Placeholder 8">
            <a:extLst>
              <a:ext uri="{FF2B5EF4-FFF2-40B4-BE49-F238E27FC236}">
                <a16:creationId xmlns:a16="http://schemas.microsoft.com/office/drawing/2014/main" id="{6FC27502-A2C2-442A-869D-E2AF194AFB9A}"/>
              </a:ext>
            </a:extLst>
          </p:cNvPr>
          <p:cNvSpPr>
            <a:spLocks noGrp="1"/>
          </p:cNvSpPr>
          <p:nvPr>
            <p:ph type="sldNum" sz="quarter" idx="12"/>
          </p:nvPr>
        </p:nvSpPr>
        <p:spPr/>
        <p:txBody>
          <a:bodyPr/>
          <a:lstStyle>
            <a:lvl1pPr>
              <a:defRPr/>
            </a:lvl1pPr>
          </a:lstStyle>
          <a:p>
            <a:pPr>
              <a:defRPr/>
            </a:pPr>
            <a:fld id="{1E9D8C2C-9E3E-497C-B9BA-413FA6EDBCE3}" type="slidenum">
              <a:rPr lang="en-US"/>
              <a:pPr>
                <a:defRPr/>
              </a:pPr>
              <a:t>‹#›</a:t>
            </a:fld>
            <a:endParaRPr lang="en-US"/>
          </a:p>
        </p:txBody>
      </p:sp>
    </p:spTree>
    <p:extLst>
      <p:ext uri="{BB962C8B-B14F-4D97-AF65-F5344CB8AC3E}">
        <p14:creationId xmlns:p14="http://schemas.microsoft.com/office/powerpoint/2010/main" val="1962116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12192000" cy="11430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E4C9E3E-AE02-4040-AAD5-D3223D758C9C}"/>
              </a:ext>
            </a:extLst>
          </p:cNvPr>
          <p:cNvSpPr>
            <a:spLocks noGrp="1"/>
          </p:cNvSpPr>
          <p:nvPr>
            <p:ph type="dt" sz="half" idx="10"/>
          </p:nvPr>
        </p:nvSpPr>
        <p:spPr/>
        <p:txBody>
          <a:bodyPr/>
          <a:lstStyle>
            <a:lvl1pPr>
              <a:defRPr/>
            </a:lvl1pPr>
          </a:lstStyle>
          <a:p>
            <a:pPr>
              <a:defRPr/>
            </a:pPr>
            <a:fld id="{48DFC9A6-D9F7-46D3-A3F5-4097462938AB}" type="datetime1">
              <a:rPr lang="en-US" smtClean="0"/>
              <a:t>2/10/2020</a:t>
            </a:fld>
            <a:endParaRPr lang="en-US"/>
          </a:p>
        </p:txBody>
      </p:sp>
      <p:sp>
        <p:nvSpPr>
          <p:cNvPr id="4" name="Footer Placeholder 4">
            <a:extLst>
              <a:ext uri="{FF2B5EF4-FFF2-40B4-BE49-F238E27FC236}">
                <a16:creationId xmlns:a16="http://schemas.microsoft.com/office/drawing/2014/main" id="{0E510881-5FE2-491C-B827-A9012332B29A}"/>
              </a:ext>
            </a:extLst>
          </p:cNvPr>
          <p:cNvSpPr>
            <a:spLocks noGrp="1"/>
          </p:cNvSpPr>
          <p:nvPr>
            <p:ph type="ftr" sz="quarter" idx="11"/>
          </p:nvPr>
        </p:nvSpPr>
        <p:spPr/>
        <p:txBody>
          <a:bodyPr/>
          <a:lstStyle>
            <a:lvl1pPr>
              <a:defRPr/>
            </a:lvl1pPr>
          </a:lstStyle>
          <a:p>
            <a:pPr>
              <a:defRPr/>
            </a:pPr>
            <a:r>
              <a:rPr lang="en-US"/>
              <a:t>2020</a:t>
            </a:r>
          </a:p>
        </p:txBody>
      </p:sp>
      <p:sp>
        <p:nvSpPr>
          <p:cNvPr id="5" name="Slide Number Placeholder 5">
            <a:extLst>
              <a:ext uri="{FF2B5EF4-FFF2-40B4-BE49-F238E27FC236}">
                <a16:creationId xmlns:a16="http://schemas.microsoft.com/office/drawing/2014/main" id="{4310DE31-C467-41FA-BEA4-9E7A7DC62EC6}"/>
              </a:ext>
            </a:extLst>
          </p:cNvPr>
          <p:cNvSpPr>
            <a:spLocks noGrp="1"/>
          </p:cNvSpPr>
          <p:nvPr>
            <p:ph type="sldNum" sz="quarter" idx="12"/>
          </p:nvPr>
        </p:nvSpPr>
        <p:spPr/>
        <p:txBody>
          <a:bodyPr/>
          <a:lstStyle>
            <a:lvl1pPr>
              <a:defRPr/>
            </a:lvl1pPr>
          </a:lstStyle>
          <a:p>
            <a:pPr>
              <a:defRPr/>
            </a:pPr>
            <a:fld id="{3A2FA8D0-A1B3-4FB4-AED5-B9E558FA469C}" type="slidenum">
              <a:rPr lang="en-US"/>
              <a:pPr>
                <a:defRPr/>
              </a:pPr>
              <a:t>‹#›</a:t>
            </a:fld>
            <a:endParaRPr lang="en-US"/>
          </a:p>
        </p:txBody>
      </p:sp>
    </p:spTree>
    <p:extLst>
      <p:ext uri="{BB962C8B-B14F-4D97-AF65-F5344CB8AC3E}">
        <p14:creationId xmlns:p14="http://schemas.microsoft.com/office/powerpoint/2010/main" val="3527559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120A9-9B5C-4F2E-82C0-0DD6D031E163}"/>
              </a:ext>
            </a:extLst>
          </p:cNvPr>
          <p:cNvSpPr>
            <a:spLocks noGrp="1"/>
          </p:cNvSpPr>
          <p:nvPr>
            <p:ph type="dt" sz="half" idx="10"/>
          </p:nvPr>
        </p:nvSpPr>
        <p:spPr/>
        <p:txBody>
          <a:bodyPr/>
          <a:lstStyle>
            <a:lvl1pPr>
              <a:defRPr/>
            </a:lvl1pPr>
          </a:lstStyle>
          <a:p>
            <a:pPr>
              <a:defRPr/>
            </a:pPr>
            <a:fld id="{0C4633DC-E4B4-4D0C-B7B4-57963152843D}" type="datetime1">
              <a:rPr lang="en-US" smtClean="0"/>
              <a:t>2/10/2020</a:t>
            </a:fld>
            <a:endParaRPr lang="en-US"/>
          </a:p>
        </p:txBody>
      </p:sp>
      <p:sp>
        <p:nvSpPr>
          <p:cNvPr id="3" name="Footer Placeholder 2">
            <a:extLst>
              <a:ext uri="{FF2B5EF4-FFF2-40B4-BE49-F238E27FC236}">
                <a16:creationId xmlns:a16="http://schemas.microsoft.com/office/drawing/2014/main" id="{E13AA28B-0DA9-431A-A757-85C7C48F8283}"/>
              </a:ext>
            </a:extLst>
          </p:cNvPr>
          <p:cNvSpPr>
            <a:spLocks noGrp="1"/>
          </p:cNvSpPr>
          <p:nvPr>
            <p:ph type="ftr" sz="quarter" idx="11"/>
          </p:nvPr>
        </p:nvSpPr>
        <p:spPr/>
        <p:txBody>
          <a:bodyPr/>
          <a:lstStyle>
            <a:lvl1pPr>
              <a:defRPr/>
            </a:lvl1pPr>
          </a:lstStyle>
          <a:p>
            <a:pPr>
              <a:defRPr/>
            </a:pPr>
            <a:r>
              <a:rPr lang="en-US"/>
              <a:t>2020</a:t>
            </a:r>
          </a:p>
        </p:txBody>
      </p:sp>
      <p:sp>
        <p:nvSpPr>
          <p:cNvPr id="4" name="Slide Number Placeholder 3">
            <a:extLst>
              <a:ext uri="{FF2B5EF4-FFF2-40B4-BE49-F238E27FC236}">
                <a16:creationId xmlns:a16="http://schemas.microsoft.com/office/drawing/2014/main" id="{2A5B3F9F-A7D0-47C7-BC12-8ACC0661DD52}"/>
              </a:ext>
            </a:extLst>
          </p:cNvPr>
          <p:cNvSpPr>
            <a:spLocks noGrp="1"/>
          </p:cNvSpPr>
          <p:nvPr>
            <p:ph type="sldNum" sz="quarter" idx="12"/>
          </p:nvPr>
        </p:nvSpPr>
        <p:spPr/>
        <p:txBody>
          <a:bodyPr/>
          <a:lstStyle>
            <a:lvl1pPr>
              <a:defRPr/>
            </a:lvl1pPr>
          </a:lstStyle>
          <a:p>
            <a:pPr>
              <a:defRPr/>
            </a:pPr>
            <a:fld id="{9BFC80BA-35DD-44D8-96D1-4DBC311B29FD}" type="slidenum">
              <a:rPr lang="en-US"/>
              <a:pPr>
                <a:defRPr/>
              </a:pPr>
              <a:t>‹#›</a:t>
            </a:fld>
            <a:endParaRPr lang="en-US"/>
          </a:p>
        </p:txBody>
      </p:sp>
    </p:spTree>
    <p:extLst>
      <p:ext uri="{BB962C8B-B14F-4D97-AF65-F5344CB8AC3E}">
        <p14:creationId xmlns:p14="http://schemas.microsoft.com/office/powerpoint/2010/main" val="2508978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1D73FCD-DD3B-42A6-9A60-5FB76EE09A72}"/>
              </a:ext>
            </a:extLst>
          </p:cNvPr>
          <p:cNvSpPr>
            <a:spLocks noGrp="1"/>
          </p:cNvSpPr>
          <p:nvPr>
            <p:ph type="dt" sz="half" idx="10"/>
          </p:nvPr>
        </p:nvSpPr>
        <p:spPr/>
        <p:txBody>
          <a:bodyPr/>
          <a:lstStyle>
            <a:lvl1pPr>
              <a:defRPr/>
            </a:lvl1pPr>
          </a:lstStyle>
          <a:p>
            <a:pPr>
              <a:defRPr/>
            </a:pPr>
            <a:fld id="{BF6D164C-0AD2-4525-84A6-F958064215EF}" type="datetime1">
              <a:rPr lang="en-US" smtClean="0"/>
              <a:t>2/10/2020</a:t>
            </a:fld>
            <a:endParaRPr lang="en-US"/>
          </a:p>
        </p:txBody>
      </p:sp>
      <p:sp>
        <p:nvSpPr>
          <p:cNvPr id="6" name="Footer Placeholder 5">
            <a:extLst>
              <a:ext uri="{FF2B5EF4-FFF2-40B4-BE49-F238E27FC236}">
                <a16:creationId xmlns:a16="http://schemas.microsoft.com/office/drawing/2014/main" id="{B15846F0-D949-4B82-8A6E-0AC3DFB6771F}"/>
              </a:ext>
            </a:extLst>
          </p:cNvPr>
          <p:cNvSpPr>
            <a:spLocks noGrp="1"/>
          </p:cNvSpPr>
          <p:nvPr>
            <p:ph type="ftr" sz="quarter" idx="11"/>
          </p:nvPr>
        </p:nvSpPr>
        <p:spPr/>
        <p:txBody>
          <a:bodyPr/>
          <a:lstStyle>
            <a:lvl1pPr>
              <a:defRPr/>
            </a:lvl1pPr>
          </a:lstStyle>
          <a:p>
            <a:pPr>
              <a:defRPr/>
            </a:pPr>
            <a:r>
              <a:rPr lang="en-US"/>
              <a:t>2020</a:t>
            </a:r>
          </a:p>
        </p:txBody>
      </p:sp>
      <p:sp>
        <p:nvSpPr>
          <p:cNvPr id="7" name="Slide Number Placeholder 6">
            <a:extLst>
              <a:ext uri="{FF2B5EF4-FFF2-40B4-BE49-F238E27FC236}">
                <a16:creationId xmlns:a16="http://schemas.microsoft.com/office/drawing/2014/main" id="{FA321767-C227-4212-980B-4449253B4AC2}"/>
              </a:ext>
            </a:extLst>
          </p:cNvPr>
          <p:cNvSpPr>
            <a:spLocks noGrp="1"/>
          </p:cNvSpPr>
          <p:nvPr>
            <p:ph type="sldNum" sz="quarter" idx="12"/>
          </p:nvPr>
        </p:nvSpPr>
        <p:spPr/>
        <p:txBody>
          <a:bodyPr/>
          <a:lstStyle>
            <a:lvl1pPr>
              <a:defRPr/>
            </a:lvl1pPr>
          </a:lstStyle>
          <a:p>
            <a:pPr>
              <a:defRPr/>
            </a:pPr>
            <a:fld id="{B29E67A3-41A9-4BFB-8EC6-C129800A0668}" type="slidenum">
              <a:rPr lang="en-US"/>
              <a:pPr>
                <a:defRPr/>
              </a:pPr>
              <a:t>‹#›</a:t>
            </a:fld>
            <a:endParaRPr lang="en-US"/>
          </a:p>
        </p:txBody>
      </p:sp>
    </p:spTree>
    <p:extLst>
      <p:ext uri="{BB962C8B-B14F-4D97-AF65-F5344CB8AC3E}">
        <p14:creationId xmlns:p14="http://schemas.microsoft.com/office/powerpoint/2010/main" val="3903490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5720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457200"/>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181600"/>
            <a:ext cx="73152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C3535CB-CFA9-4D6E-AA53-5F48322D53F3}"/>
              </a:ext>
            </a:extLst>
          </p:cNvPr>
          <p:cNvSpPr>
            <a:spLocks noGrp="1"/>
          </p:cNvSpPr>
          <p:nvPr>
            <p:ph type="dt" sz="half" idx="10"/>
          </p:nvPr>
        </p:nvSpPr>
        <p:spPr/>
        <p:txBody>
          <a:bodyPr/>
          <a:lstStyle>
            <a:lvl1pPr>
              <a:defRPr/>
            </a:lvl1pPr>
          </a:lstStyle>
          <a:p>
            <a:pPr>
              <a:defRPr/>
            </a:pPr>
            <a:fld id="{99D2A08A-6A61-48BB-B0B6-05A401B9E7BA}" type="datetime1">
              <a:rPr lang="en-US" smtClean="0"/>
              <a:t>2/10/2020</a:t>
            </a:fld>
            <a:endParaRPr lang="en-US"/>
          </a:p>
        </p:txBody>
      </p:sp>
      <p:sp>
        <p:nvSpPr>
          <p:cNvPr id="6" name="Footer Placeholder 5">
            <a:extLst>
              <a:ext uri="{FF2B5EF4-FFF2-40B4-BE49-F238E27FC236}">
                <a16:creationId xmlns:a16="http://schemas.microsoft.com/office/drawing/2014/main" id="{DC07990F-99D3-43C7-892A-F4CF6D2B66FA}"/>
              </a:ext>
            </a:extLst>
          </p:cNvPr>
          <p:cNvSpPr>
            <a:spLocks noGrp="1"/>
          </p:cNvSpPr>
          <p:nvPr>
            <p:ph type="ftr" sz="quarter" idx="11"/>
          </p:nvPr>
        </p:nvSpPr>
        <p:spPr/>
        <p:txBody>
          <a:bodyPr/>
          <a:lstStyle>
            <a:lvl1pPr>
              <a:defRPr/>
            </a:lvl1pPr>
          </a:lstStyle>
          <a:p>
            <a:pPr>
              <a:defRPr/>
            </a:pPr>
            <a:r>
              <a:rPr lang="en-US"/>
              <a:t>2020</a:t>
            </a:r>
          </a:p>
        </p:txBody>
      </p:sp>
      <p:sp>
        <p:nvSpPr>
          <p:cNvPr id="7" name="Slide Number Placeholder 6">
            <a:extLst>
              <a:ext uri="{FF2B5EF4-FFF2-40B4-BE49-F238E27FC236}">
                <a16:creationId xmlns:a16="http://schemas.microsoft.com/office/drawing/2014/main" id="{F3A82CA5-E373-4A78-85D5-7EE2BB168E02}"/>
              </a:ext>
            </a:extLst>
          </p:cNvPr>
          <p:cNvSpPr>
            <a:spLocks noGrp="1"/>
          </p:cNvSpPr>
          <p:nvPr>
            <p:ph type="sldNum" sz="quarter" idx="12"/>
          </p:nvPr>
        </p:nvSpPr>
        <p:spPr/>
        <p:txBody>
          <a:bodyPr/>
          <a:lstStyle>
            <a:lvl1pPr>
              <a:defRPr/>
            </a:lvl1pPr>
          </a:lstStyle>
          <a:p>
            <a:pPr>
              <a:defRPr/>
            </a:pPr>
            <a:fld id="{7FC89195-CA6A-4126-BE10-621C8E55DB62}" type="slidenum">
              <a:rPr lang="en-US"/>
              <a:pPr>
                <a:defRPr/>
              </a:pPr>
              <a:t>‹#›</a:t>
            </a:fld>
            <a:endParaRPr lang="en-US"/>
          </a:p>
        </p:txBody>
      </p:sp>
    </p:spTree>
    <p:extLst>
      <p:ext uri="{BB962C8B-B14F-4D97-AF65-F5344CB8AC3E}">
        <p14:creationId xmlns:p14="http://schemas.microsoft.com/office/powerpoint/2010/main" val="3277998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114808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304800" y="1828801"/>
            <a:ext cx="114808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B4747-7590-4442-AA97-F8A4FB9CAC4B}"/>
              </a:ext>
            </a:extLst>
          </p:cNvPr>
          <p:cNvSpPr>
            <a:spLocks noGrp="1"/>
          </p:cNvSpPr>
          <p:nvPr>
            <p:ph type="dt" sz="half" idx="10"/>
          </p:nvPr>
        </p:nvSpPr>
        <p:spPr/>
        <p:txBody>
          <a:bodyPr/>
          <a:lstStyle>
            <a:lvl1pPr>
              <a:defRPr/>
            </a:lvl1pPr>
          </a:lstStyle>
          <a:p>
            <a:pPr>
              <a:defRPr/>
            </a:pPr>
            <a:fld id="{4232EDDE-30C8-434B-B51C-95E4E8DA161E}" type="datetime1">
              <a:rPr lang="en-US" smtClean="0"/>
              <a:t>2/10/2020</a:t>
            </a:fld>
            <a:endParaRPr lang="en-US"/>
          </a:p>
        </p:txBody>
      </p:sp>
      <p:sp>
        <p:nvSpPr>
          <p:cNvPr id="5" name="Footer Placeholder 4">
            <a:extLst>
              <a:ext uri="{FF2B5EF4-FFF2-40B4-BE49-F238E27FC236}">
                <a16:creationId xmlns:a16="http://schemas.microsoft.com/office/drawing/2014/main" id="{0DD4CF1A-303A-4D03-A005-0C4A4B35F8D2}"/>
              </a:ext>
            </a:extLst>
          </p:cNvPr>
          <p:cNvSpPr>
            <a:spLocks noGrp="1"/>
          </p:cNvSpPr>
          <p:nvPr>
            <p:ph type="ftr" sz="quarter" idx="11"/>
          </p:nvPr>
        </p:nvSpPr>
        <p:spPr/>
        <p:txBody>
          <a:bodyPr/>
          <a:lstStyle>
            <a:lvl1pPr>
              <a:defRPr/>
            </a:lvl1pPr>
          </a:lstStyle>
          <a:p>
            <a:pPr>
              <a:defRPr/>
            </a:pPr>
            <a:r>
              <a:rPr lang="en-US"/>
              <a:t>2020</a:t>
            </a:r>
          </a:p>
        </p:txBody>
      </p:sp>
      <p:sp>
        <p:nvSpPr>
          <p:cNvPr id="6" name="Slide Number Placeholder 5">
            <a:extLst>
              <a:ext uri="{FF2B5EF4-FFF2-40B4-BE49-F238E27FC236}">
                <a16:creationId xmlns:a16="http://schemas.microsoft.com/office/drawing/2014/main" id="{166F17E9-909B-47B3-9D9A-B1A60AD74A10}"/>
              </a:ext>
            </a:extLst>
          </p:cNvPr>
          <p:cNvSpPr>
            <a:spLocks noGrp="1"/>
          </p:cNvSpPr>
          <p:nvPr>
            <p:ph type="sldNum" sz="quarter" idx="12"/>
          </p:nvPr>
        </p:nvSpPr>
        <p:spPr/>
        <p:txBody>
          <a:bodyPr/>
          <a:lstStyle>
            <a:lvl1pPr>
              <a:defRPr/>
            </a:lvl1pPr>
          </a:lstStyle>
          <a:p>
            <a:pPr>
              <a:defRPr/>
            </a:pPr>
            <a:fld id="{82D7897F-C7A4-4E78-B90D-F19222B8CF7D}" type="slidenum">
              <a:rPr lang="en-US"/>
              <a:pPr>
                <a:defRPr/>
              </a:pPr>
              <a:t>‹#›</a:t>
            </a:fld>
            <a:endParaRPr lang="en-US"/>
          </a:p>
        </p:txBody>
      </p:sp>
    </p:spTree>
    <p:extLst>
      <p:ext uri="{BB962C8B-B14F-4D97-AF65-F5344CB8AC3E}">
        <p14:creationId xmlns:p14="http://schemas.microsoft.com/office/powerpoint/2010/main" val="4038516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pic>
        <p:nvPicPr>
          <p:cNvPr id="6" name="Picture 5" descr="A picture containing clipart&#10;&#10;Description generated with high confidence">
            <a:extLst>
              <a:ext uri="{FF2B5EF4-FFF2-40B4-BE49-F238E27FC236}">
                <a16:creationId xmlns:a16="http://schemas.microsoft.com/office/drawing/2014/main" id="{0089DF03-B43A-4EAD-9209-AC197B4511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4854" y="122106"/>
            <a:ext cx="765140" cy="765140"/>
          </a:xfrm>
          <a:prstGeom prst="rect">
            <a:avLst/>
          </a:prstGeom>
        </p:spPr>
      </p:pic>
      <p:pic>
        <p:nvPicPr>
          <p:cNvPr id="9" name="Picture 8">
            <a:extLst>
              <a:ext uri="{FF2B5EF4-FFF2-40B4-BE49-F238E27FC236}">
                <a16:creationId xmlns:a16="http://schemas.microsoft.com/office/drawing/2014/main" id="{76DFA660-6939-41EC-B4F7-269386E86C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23027"/>
            <a:ext cx="12192000" cy="534973"/>
          </a:xfrm>
          <a:prstGeom prst="rect">
            <a:avLst/>
          </a:prstGeom>
        </p:spPr>
      </p:pic>
      <p:sp>
        <p:nvSpPr>
          <p:cNvPr id="12" name="Text Placeholder 11">
            <a:extLst>
              <a:ext uri="{FF2B5EF4-FFF2-40B4-BE49-F238E27FC236}">
                <a16:creationId xmlns:a16="http://schemas.microsoft.com/office/drawing/2014/main" id="{F357F874-45AE-4EB4-AE19-268B7CFB712E}"/>
              </a:ext>
            </a:extLst>
          </p:cNvPr>
          <p:cNvSpPr>
            <a:spLocks noGrp="1"/>
          </p:cNvSpPr>
          <p:nvPr>
            <p:ph type="body" sz="quarter" idx="11"/>
          </p:nvPr>
        </p:nvSpPr>
        <p:spPr>
          <a:xfrm>
            <a:off x="625475" y="1606550"/>
            <a:ext cx="10050463" cy="4560888"/>
          </a:xfrm>
        </p:spPr>
        <p:txBody>
          <a:bodyPr/>
          <a:lstStyle>
            <a:lvl1pPr marL="514350" indent="-514350">
              <a:buClr>
                <a:srgbClr val="C55A11"/>
              </a:buClr>
              <a:buFont typeface="+mj-lt"/>
              <a:buAutoNum type="arabicPeriod"/>
              <a:defRPr/>
            </a:lvl1pPr>
            <a:lvl2pPr marL="914400" indent="-457200">
              <a:buClr>
                <a:srgbClr val="C55A11"/>
              </a:buClr>
              <a:buFont typeface="+mj-lt"/>
              <a:buAutoNum type="arabicPeriod"/>
              <a:defRPr sz="2400"/>
            </a:lvl2pPr>
            <a:lvl3pPr marL="1371600" indent="-457200">
              <a:buClr>
                <a:srgbClr val="C55A11"/>
              </a:buClr>
              <a:buFont typeface="+mj-lt"/>
              <a:buAutoNum type="arabicPeriod"/>
              <a:defRPr sz="2400"/>
            </a:lvl3pPr>
            <a:lvl4pPr marL="1714500" indent="-342900">
              <a:buClr>
                <a:srgbClr val="C55A11"/>
              </a:buClr>
              <a:buFont typeface="+mj-lt"/>
              <a:buAutoNum type="arabicPeriod"/>
              <a:defRPr sz="2400"/>
            </a:lvl4pPr>
            <a:lvl5pPr marL="2171700" indent="-342900">
              <a:buClr>
                <a:srgbClr val="C55A11"/>
              </a:buClr>
              <a:buFont typeface="+mj-lt"/>
              <a:buAutoNum type="arabicPeriod"/>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8D58D93B-3F4C-4BC7-A55E-4F79BD5B6651}"/>
              </a:ext>
            </a:extLst>
          </p:cNvPr>
          <p:cNvSpPr>
            <a:spLocks noGrp="1"/>
          </p:cNvSpPr>
          <p:nvPr>
            <p:ph type="body" sz="quarter" idx="12" hasCustomPrompt="1"/>
          </p:nvPr>
        </p:nvSpPr>
        <p:spPr>
          <a:xfrm>
            <a:off x="619125" y="711271"/>
            <a:ext cx="8262937" cy="483215"/>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rPr>
              <a:t>Numbered List</a:t>
            </a:r>
          </a:p>
        </p:txBody>
      </p:sp>
      <p:sp>
        <p:nvSpPr>
          <p:cNvPr id="13" name="Slide Number Placeholder 5">
            <a:extLst>
              <a:ext uri="{FF2B5EF4-FFF2-40B4-BE49-F238E27FC236}">
                <a16:creationId xmlns:a16="http://schemas.microsoft.com/office/drawing/2014/main" id="{A693EBA4-DDFD-4110-BB42-E7FE72934B7B}"/>
              </a:ext>
            </a:extLst>
          </p:cNvPr>
          <p:cNvSpPr txBox="1">
            <a:spLocks/>
          </p:cNvSpPr>
          <p:nvPr userDrawn="1"/>
        </p:nvSpPr>
        <p:spPr>
          <a:xfrm>
            <a:off x="8763000" y="6338902"/>
            <a:ext cx="2401854" cy="5349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131881-9BE5-41DD-903C-1E0338EF1271}" type="slidenum">
              <a:rPr lang="en-US" smtClean="0"/>
              <a:pPr/>
              <a:t>‹#›</a:t>
            </a:fld>
            <a:endParaRPr lang="en-US" dirty="0"/>
          </a:p>
        </p:txBody>
      </p:sp>
    </p:spTree>
    <p:extLst>
      <p:ext uri="{BB962C8B-B14F-4D97-AF65-F5344CB8AC3E}">
        <p14:creationId xmlns:p14="http://schemas.microsoft.com/office/powerpoint/2010/main" val="32830187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6DEDB-F4F9-4065-949A-5B9C78FA848F}"/>
              </a:ext>
            </a:extLst>
          </p:cNvPr>
          <p:cNvSpPr>
            <a:spLocks noGrp="1"/>
          </p:cNvSpPr>
          <p:nvPr>
            <p:ph type="dt" sz="half" idx="10"/>
          </p:nvPr>
        </p:nvSpPr>
        <p:spPr/>
        <p:txBody>
          <a:bodyPr/>
          <a:lstStyle>
            <a:lvl1pPr>
              <a:defRPr/>
            </a:lvl1pPr>
          </a:lstStyle>
          <a:p>
            <a:pPr>
              <a:defRPr/>
            </a:pPr>
            <a:fld id="{010CCE30-FD75-47A5-B7E9-0F18F6E05FE9}" type="datetime1">
              <a:rPr lang="en-US" smtClean="0"/>
              <a:t>2/10/2020</a:t>
            </a:fld>
            <a:endParaRPr lang="en-US"/>
          </a:p>
        </p:txBody>
      </p:sp>
      <p:sp>
        <p:nvSpPr>
          <p:cNvPr id="5" name="Footer Placeholder 4">
            <a:extLst>
              <a:ext uri="{FF2B5EF4-FFF2-40B4-BE49-F238E27FC236}">
                <a16:creationId xmlns:a16="http://schemas.microsoft.com/office/drawing/2014/main" id="{481DC897-921F-4870-8922-FC0CB7AB9649}"/>
              </a:ext>
            </a:extLst>
          </p:cNvPr>
          <p:cNvSpPr>
            <a:spLocks noGrp="1"/>
          </p:cNvSpPr>
          <p:nvPr>
            <p:ph type="ftr" sz="quarter" idx="11"/>
          </p:nvPr>
        </p:nvSpPr>
        <p:spPr/>
        <p:txBody>
          <a:bodyPr/>
          <a:lstStyle>
            <a:lvl1pPr>
              <a:defRPr/>
            </a:lvl1pPr>
          </a:lstStyle>
          <a:p>
            <a:pPr>
              <a:defRPr/>
            </a:pPr>
            <a:r>
              <a:rPr lang="en-US"/>
              <a:t>2020</a:t>
            </a:r>
          </a:p>
        </p:txBody>
      </p:sp>
      <p:sp>
        <p:nvSpPr>
          <p:cNvPr id="6" name="Slide Number Placeholder 5">
            <a:extLst>
              <a:ext uri="{FF2B5EF4-FFF2-40B4-BE49-F238E27FC236}">
                <a16:creationId xmlns:a16="http://schemas.microsoft.com/office/drawing/2014/main" id="{49BD2F85-C10E-437A-8C35-484166CADA59}"/>
              </a:ext>
            </a:extLst>
          </p:cNvPr>
          <p:cNvSpPr>
            <a:spLocks noGrp="1"/>
          </p:cNvSpPr>
          <p:nvPr>
            <p:ph type="sldNum" sz="quarter" idx="12"/>
          </p:nvPr>
        </p:nvSpPr>
        <p:spPr/>
        <p:txBody>
          <a:bodyPr/>
          <a:lstStyle>
            <a:lvl1pPr>
              <a:defRPr/>
            </a:lvl1pPr>
          </a:lstStyle>
          <a:p>
            <a:pPr>
              <a:defRPr/>
            </a:pPr>
            <a:fld id="{F46CE1CC-0213-4D12-AB2F-B622A5B7C89A}" type="slidenum">
              <a:rPr lang="en-US"/>
              <a:pPr>
                <a:defRPr/>
              </a:pPr>
              <a:t>‹#›</a:t>
            </a:fld>
            <a:endParaRPr lang="en-US"/>
          </a:p>
        </p:txBody>
      </p:sp>
    </p:spTree>
    <p:extLst>
      <p:ext uri="{BB962C8B-B14F-4D97-AF65-F5344CB8AC3E}">
        <p14:creationId xmlns:p14="http://schemas.microsoft.com/office/powerpoint/2010/main" val="3399747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305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77425C48-E494-4E81-903D-34D771C74DFF}"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DCD687F0-4664-43DB-9C3B-670622E8123A}" type="slidenum">
              <a:rPr lang="en-US" smtClean="0"/>
              <a:pPr>
                <a:defRPr/>
              </a:pPr>
              <a:t>‹#›</a:t>
            </a:fld>
            <a:endParaRPr lang="en-US" dirty="0"/>
          </a:p>
        </p:txBody>
      </p:sp>
    </p:spTree>
    <p:extLst>
      <p:ext uri="{BB962C8B-B14F-4D97-AF65-F5344CB8AC3E}">
        <p14:creationId xmlns:p14="http://schemas.microsoft.com/office/powerpoint/2010/main" val="2353855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1E17179-0201-4D92-AD19-0262AE95106D}"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478517EA-AA59-4118-AF66-E1B6873F41BB}" type="slidenum">
              <a:rPr lang="en-US" smtClean="0"/>
              <a:pPr>
                <a:defRPr/>
              </a:pPr>
              <a:t>‹#›</a:t>
            </a:fld>
            <a:endParaRPr lang="en-US" dirty="0"/>
          </a:p>
        </p:txBody>
      </p:sp>
    </p:spTree>
    <p:extLst>
      <p:ext uri="{BB962C8B-B14F-4D97-AF65-F5344CB8AC3E}">
        <p14:creationId xmlns:p14="http://schemas.microsoft.com/office/powerpoint/2010/main" val="4010269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45E7F89-4739-42D1-8348-F3805EA3B512}"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CFB67D78-6E53-4145-A7E2-EB0FD42D02A4}" type="slidenum">
              <a:rPr lang="en-US" smtClean="0"/>
              <a:pPr>
                <a:defRPr/>
              </a:pPr>
              <a:t>‹#›</a:t>
            </a:fld>
            <a:endParaRPr lang="en-US" dirty="0"/>
          </a:p>
        </p:txBody>
      </p:sp>
    </p:spTree>
    <p:extLst>
      <p:ext uri="{BB962C8B-B14F-4D97-AF65-F5344CB8AC3E}">
        <p14:creationId xmlns:p14="http://schemas.microsoft.com/office/powerpoint/2010/main" val="418545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B2E57DD-104B-41D1-9E1C-EFBB26BA3070}" type="datetime1">
              <a:rPr lang="en-US" smtClean="0"/>
              <a:t>2/10/2020</a:t>
            </a:fld>
            <a:endParaRPr lang="en-US" dirty="0"/>
          </a:p>
        </p:txBody>
      </p:sp>
      <p:sp>
        <p:nvSpPr>
          <p:cNvPr id="6" name="Footer Placeholder 5"/>
          <p:cNvSpPr>
            <a:spLocks noGrp="1"/>
          </p:cNvSpPr>
          <p:nvPr>
            <p:ph type="ftr" sz="quarter" idx="11"/>
          </p:nvPr>
        </p:nvSpPr>
        <p:spPr/>
        <p:txBody>
          <a:bodyPr/>
          <a:lstStyle/>
          <a:p>
            <a:pPr>
              <a:defRPr/>
            </a:pPr>
            <a:r>
              <a:rPr lang="en-US"/>
              <a:t>2020</a:t>
            </a:r>
            <a:endParaRPr lang="en-US" dirty="0"/>
          </a:p>
        </p:txBody>
      </p:sp>
      <p:sp>
        <p:nvSpPr>
          <p:cNvPr id="7" name="Slide Number Placeholder 6"/>
          <p:cNvSpPr>
            <a:spLocks noGrp="1"/>
          </p:cNvSpPr>
          <p:nvPr>
            <p:ph type="sldNum" sz="quarter" idx="12"/>
          </p:nvPr>
        </p:nvSpPr>
        <p:spPr/>
        <p:txBody>
          <a:bodyPr/>
          <a:lstStyle/>
          <a:p>
            <a:pPr>
              <a:defRPr/>
            </a:pPr>
            <a:fld id="{CA5A7EF3-18B9-4C6C-A34A-22EE520EA311}" type="slidenum">
              <a:rPr lang="en-US" smtClean="0"/>
              <a:pPr>
                <a:defRPr/>
              </a:pPr>
              <a:t>‹#›</a:t>
            </a:fld>
            <a:endParaRPr lang="en-US" dirty="0"/>
          </a:p>
        </p:txBody>
      </p:sp>
    </p:spTree>
    <p:extLst>
      <p:ext uri="{BB962C8B-B14F-4D97-AF65-F5344CB8AC3E}">
        <p14:creationId xmlns:p14="http://schemas.microsoft.com/office/powerpoint/2010/main" val="1744937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86A3397-B494-46B7-8BF5-852C515549B1}" type="datetime1">
              <a:rPr lang="en-US" smtClean="0"/>
              <a:t>2/10/2020</a:t>
            </a:fld>
            <a:endParaRPr lang="en-US" dirty="0"/>
          </a:p>
        </p:txBody>
      </p:sp>
      <p:sp>
        <p:nvSpPr>
          <p:cNvPr id="8" name="Footer Placeholder 7"/>
          <p:cNvSpPr>
            <a:spLocks noGrp="1"/>
          </p:cNvSpPr>
          <p:nvPr>
            <p:ph type="ftr" sz="quarter" idx="11"/>
          </p:nvPr>
        </p:nvSpPr>
        <p:spPr/>
        <p:txBody>
          <a:bodyPr/>
          <a:lstStyle/>
          <a:p>
            <a:pPr>
              <a:defRPr/>
            </a:pPr>
            <a:r>
              <a:rPr lang="en-US"/>
              <a:t>2020</a:t>
            </a:r>
            <a:endParaRPr lang="en-US" dirty="0"/>
          </a:p>
        </p:txBody>
      </p:sp>
      <p:sp>
        <p:nvSpPr>
          <p:cNvPr id="9" name="Slide Number Placeholder 8"/>
          <p:cNvSpPr>
            <a:spLocks noGrp="1"/>
          </p:cNvSpPr>
          <p:nvPr>
            <p:ph type="sldNum" sz="quarter" idx="12"/>
          </p:nvPr>
        </p:nvSpPr>
        <p:spPr/>
        <p:txBody>
          <a:bodyPr/>
          <a:lstStyle/>
          <a:p>
            <a:pPr>
              <a:defRPr/>
            </a:pPr>
            <a:fld id="{BD5C4F2C-1BF2-4230-90A2-90EA206E65D2}" type="slidenum">
              <a:rPr lang="en-US" smtClean="0"/>
              <a:pPr>
                <a:defRPr/>
              </a:pPr>
              <a:t>‹#›</a:t>
            </a:fld>
            <a:endParaRPr lang="en-US" dirty="0"/>
          </a:p>
        </p:txBody>
      </p:sp>
    </p:spTree>
    <p:extLst>
      <p:ext uri="{BB962C8B-B14F-4D97-AF65-F5344CB8AC3E}">
        <p14:creationId xmlns:p14="http://schemas.microsoft.com/office/powerpoint/2010/main" val="3194220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239E537-7B4B-409E-A02A-E3B330317C77}" type="datetime1">
              <a:rPr lang="en-US" smtClean="0"/>
              <a:t>2/10/2020</a:t>
            </a:fld>
            <a:endParaRPr lang="en-US" dirty="0"/>
          </a:p>
        </p:txBody>
      </p:sp>
      <p:sp>
        <p:nvSpPr>
          <p:cNvPr id="4" name="Footer Placeholder 3"/>
          <p:cNvSpPr>
            <a:spLocks noGrp="1"/>
          </p:cNvSpPr>
          <p:nvPr>
            <p:ph type="ftr" sz="quarter" idx="11"/>
          </p:nvPr>
        </p:nvSpPr>
        <p:spPr/>
        <p:txBody>
          <a:bodyPr/>
          <a:lstStyle/>
          <a:p>
            <a:pPr>
              <a:defRPr/>
            </a:pPr>
            <a:r>
              <a:rPr lang="en-US"/>
              <a:t>2020</a:t>
            </a:r>
            <a:endParaRPr lang="en-US" dirty="0"/>
          </a:p>
        </p:txBody>
      </p:sp>
      <p:sp>
        <p:nvSpPr>
          <p:cNvPr id="5" name="Slide Number Placeholder 4"/>
          <p:cNvSpPr>
            <a:spLocks noGrp="1"/>
          </p:cNvSpPr>
          <p:nvPr>
            <p:ph type="sldNum" sz="quarter" idx="12"/>
          </p:nvPr>
        </p:nvSpPr>
        <p:spPr/>
        <p:txBody>
          <a:bodyPr/>
          <a:lstStyle/>
          <a:p>
            <a:pPr>
              <a:defRPr/>
            </a:pPr>
            <a:fld id="{FBBD4D54-E6D2-4226-8E07-805570864B86}" type="slidenum">
              <a:rPr lang="en-US" smtClean="0"/>
              <a:pPr>
                <a:defRPr/>
              </a:pPr>
              <a:t>‹#›</a:t>
            </a:fld>
            <a:endParaRPr lang="en-US" dirty="0"/>
          </a:p>
        </p:txBody>
      </p:sp>
    </p:spTree>
    <p:extLst>
      <p:ext uri="{BB962C8B-B14F-4D97-AF65-F5344CB8AC3E}">
        <p14:creationId xmlns:p14="http://schemas.microsoft.com/office/powerpoint/2010/main" val="18235050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965A880-2F96-4A70-B7F5-9EE3E73D4B36}" type="datetime1">
              <a:rPr lang="en-US" smtClean="0"/>
              <a:t>2/10/2020</a:t>
            </a:fld>
            <a:endParaRPr lang="en-US" dirty="0"/>
          </a:p>
        </p:txBody>
      </p:sp>
      <p:sp>
        <p:nvSpPr>
          <p:cNvPr id="3" name="Footer Placeholder 2"/>
          <p:cNvSpPr>
            <a:spLocks noGrp="1"/>
          </p:cNvSpPr>
          <p:nvPr>
            <p:ph type="ftr" sz="quarter" idx="11"/>
          </p:nvPr>
        </p:nvSpPr>
        <p:spPr/>
        <p:txBody>
          <a:bodyPr/>
          <a:lstStyle/>
          <a:p>
            <a:pPr>
              <a:defRPr/>
            </a:pPr>
            <a:r>
              <a:rPr lang="en-US"/>
              <a:t>2020</a:t>
            </a:r>
            <a:endParaRPr lang="en-US" dirty="0"/>
          </a:p>
        </p:txBody>
      </p:sp>
      <p:sp>
        <p:nvSpPr>
          <p:cNvPr id="4" name="Slide Number Placeholder 3"/>
          <p:cNvSpPr>
            <a:spLocks noGrp="1"/>
          </p:cNvSpPr>
          <p:nvPr>
            <p:ph type="sldNum" sz="quarter" idx="12"/>
          </p:nvPr>
        </p:nvSpPr>
        <p:spPr/>
        <p:txBody>
          <a:bodyPr/>
          <a:lstStyle/>
          <a:p>
            <a:pPr>
              <a:defRPr/>
            </a:pPr>
            <a:fld id="{42582BB8-D397-4F63-B337-004CDA2AD7F0}" type="slidenum">
              <a:rPr lang="en-US" smtClean="0"/>
              <a:pPr>
                <a:defRPr/>
              </a:pPr>
              <a:t>‹#›</a:t>
            </a:fld>
            <a:endParaRPr lang="en-US" dirty="0"/>
          </a:p>
        </p:txBody>
      </p:sp>
    </p:spTree>
    <p:extLst>
      <p:ext uri="{BB962C8B-B14F-4D97-AF65-F5344CB8AC3E}">
        <p14:creationId xmlns:p14="http://schemas.microsoft.com/office/powerpoint/2010/main" val="3109763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3CBDE88-9671-485B-BCA6-BC48B7822EA9}" type="datetime1">
              <a:rPr lang="en-US" smtClean="0"/>
              <a:t>2/10/2020</a:t>
            </a:fld>
            <a:endParaRPr lang="en-US" dirty="0"/>
          </a:p>
        </p:txBody>
      </p:sp>
      <p:sp>
        <p:nvSpPr>
          <p:cNvPr id="6" name="Footer Placeholder 5"/>
          <p:cNvSpPr>
            <a:spLocks noGrp="1"/>
          </p:cNvSpPr>
          <p:nvPr>
            <p:ph type="ftr" sz="quarter" idx="11"/>
          </p:nvPr>
        </p:nvSpPr>
        <p:spPr/>
        <p:txBody>
          <a:bodyPr/>
          <a:lstStyle/>
          <a:p>
            <a:pPr>
              <a:defRPr/>
            </a:pPr>
            <a:r>
              <a:rPr lang="en-US"/>
              <a:t>2020</a:t>
            </a:r>
            <a:endParaRPr lang="en-US" dirty="0"/>
          </a:p>
        </p:txBody>
      </p:sp>
      <p:sp>
        <p:nvSpPr>
          <p:cNvPr id="7" name="Slide Number Placeholder 6"/>
          <p:cNvSpPr>
            <a:spLocks noGrp="1"/>
          </p:cNvSpPr>
          <p:nvPr>
            <p:ph type="sldNum" sz="quarter" idx="12"/>
          </p:nvPr>
        </p:nvSpPr>
        <p:spPr/>
        <p:txBody>
          <a:bodyPr/>
          <a:lstStyle/>
          <a:p>
            <a:pPr>
              <a:defRPr/>
            </a:pPr>
            <a:fld id="{73F7C1B9-ED68-4BD1-A020-D8394B23233F}" type="slidenum">
              <a:rPr lang="en-US" smtClean="0"/>
              <a:pPr>
                <a:defRPr/>
              </a:pPr>
              <a:t>‹#›</a:t>
            </a:fld>
            <a:endParaRPr lang="en-US" dirty="0"/>
          </a:p>
        </p:txBody>
      </p:sp>
    </p:spTree>
    <p:extLst>
      <p:ext uri="{BB962C8B-B14F-4D97-AF65-F5344CB8AC3E}">
        <p14:creationId xmlns:p14="http://schemas.microsoft.com/office/powerpoint/2010/main" val="151184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column">
    <p:spTree>
      <p:nvGrpSpPr>
        <p:cNvPr id="1" name=""/>
        <p:cNvGrpSpPr/>
        <p:nvPr/>
      </p:nvGrpSpPr>
      <p:grpSpPr>
        <a:xfrm>
          <a:off x="0" y="0"/>
          <a:ext cx="0" cy="0"/>
          <a:chOff x="0" y="0"/>
          <a:chExt cx="0" cy="0"/>
        </a:xfrm>
      </p:grpSpPr>
      <p:pic>
        <p:nvPicPr>
          <p:cNvPr id="6" name="Picture 5" descr="A picture containing clipart&#10;&#10;Description generated with high confidence">
            <a:extLst>
              <a:ext uri="{FF2B5EF4-FFF2-40B4-BE49-F238E27FC236}">
                <a16:creationId xmlns:a16="http://schemas.microsoft.com/office/drawing/2014/main" id="{5F55B783-4A4A-4025-9997-8E5265B73D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4854" y="122106"/>
            <a:ext cx="765140" cy="765140"/>
          </a:xfrm>
          <a:prstGeom prst="rect">
            <a:avLst/>
          </a:prstGeom>
        </p:spPr>
      </p:pic>
      <p:pic>
        <p:nvPicPr>
          <p:cNvPr id="10" name="Picture 9">
            <a:extLst>
              <a:ext uri="{FF2B5EF4-FFF2-40B4-BE49-F238E27FC236}">
                <a16:creationId xmlns:a16="http://schemas.microsoft.com/office/drawing/2014/main" id="{405EFFF2-9062-4127-9D7A-8474E82AE4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23027"/>
            <a:ext cx="12192000" cy="534973"/>
          </a:xfrm>
          <a:prstGeom prst="rect">
            <a:avLst/>
          </a:prstGeom>
        </p:spPr>
      </p:pic>
      <p:sp>
        <p:nvSpPr>
          <p:cNvPr id="5" name="Text Placeholder 4">
            <a:extLst>
              <a:ext uri="{FF2B5EF4-FFF2-40B4-BE49-F238E27FC236}">
                <a16:creationId xmlns:a16="http://schemas.microsoft.com/office/drawing/2014/main" id="{00545CF5-43D8-48B6-8332-C35730AAF8BE}"/>
              </a:ext>
            </a:extLst>
          </p:cNvPr>
          <p:cNvSpPr>
            <a:spLocks noGrp="1"/>
          </p:cNvSpPr>
          <p:nvPr>
            <p:ph type="body" sz="quarter" idx="11"/>
          </p:nvPr>
        </p:nvSpPr>
        <p:spPr>
          <a:xfrm>
            <a:off x="609600" y="1598613"/>
            <a:ext cx="4572000" cy="4583112"/>
          </a:xfrm>
        </p:spPr>
        <p:txBody>
          <a:bodyPr/>
          <a:lstStyle>
            <a:lvl1pPr>
              <a:buClr>
                <a:srgbClr val="C55A11"/>
              </a:buClr>
              <a:defRPr/>
            </a:lvl1pPr>
            <a:lvl2pPr marL="685800" indent="-228600">
              <a:buClr>
                <a:srgbClr val="C55A11"/>
              </a:buClr>
              <a:buFont typeface="Calibri" panose="020F0502020204030204" pitchFamily="34" charset="0"/>
              <a:buChar char="-"/>
              <a:defRPr sz="2400"/>
            </a:lvl2pPr>
            <a:lvl3pPr marL="1143000" indent="-228600">
              <a:buClr>
                <a:srgbClr val="C55A11"/>
              </a:buClr>
              <a:buFont typeface="Calibri" panose="020F0502020204030204" pitchFamily="34" charset="0"/>
              <a:buChar char="-"/>
              <a:defRPr sz="2400"/>
            </a:lvl3pPr>
            <a:lvl4pPr marL="1600200" indent="-228600">
              <a:buClr>
                <a:srgbClr val="C55A11"/>
              </a:buClr>
              <a:buFont typeface="Calibri" panose="020F0502020204030204" pitchFamily="34" charset="0"/>
              <a:buChar char="-"/>
              <a:defRPr sz="2400"/>
            </a:lvl4pPr>
            <a:lvl5pPr marL="2057400" indent="-228600">
              <a:buClr>
                <a:srgbClr val="C55A11"/>
              </a:buClr>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8BA72453-B4DE-46D5-A560-98D4D8422B36}"/>
              </a:ext>
            </a:extLst>
          </p:cNvPr>
          <p:cNvSpPr>
            <a:spLocks noGrp="1"/>
          </p:cNvSpPr>
          <p:nvPr>
            <p:ph type="body" sz="quarter" idx="12"/>
          </p:nvPr>
        </p:nvSpPr>
        <p:spPr>
          <a:xfrm>
            <a:off x="6096000" y="1598613"/>
            <a:ext cx="4572000" cy="4583112"/>
          </a:xfrm>
        </p:spPr>
        <p:txBody>
          <a:bodyPr/>
          <a:lstStyle>
            <a:lvl1pPr>
              <a:buClr>
                <a:srgbClr val="C55A11"/>
              </a:buClr>
              <a:defRPr/>
            </a:lvl1pPr>
            <a:lvl2pPr marL="685800" indent="-228600">
              <a:buClr>
                <a:srgbClr val="C55A11"/>
              </a:buClr>
              <a:buFont typeface="Calibri" panose="020F0502020204030204" pitchFamily="34" charset="0"/>
              <a:buChar char="-"/>
              <a:defRPr sz="2400"/>
            </a:lvl2pPr>
            <a:lvl3pPr marL="1143000" indent="-228600">
              <a:buClr>
                <a:srgbClr val="C55A11"/>
              </a:buClr>
              <a:buFont typeface="Calibri" panose="020F0502020204030204" pitchFamily="34" charset="0"/>
              <a:buChar char="-"/>
              <a:defRPr sz="2400"/>
            </a:lvl3pPr>
            <a:lvl4pPr marL="1600200" indent="-228600">
              <a:buClr>
                <a:srgbClr val="C55A11"/>
              </a:buClr>
              <a:buFont typeface="Calibri" panose="020F0502020204030204" pitchFamily="34" charset="0"/>
              <a:buChar char="-"/>
              <a:defRPr sz="2400"/>
            </a:lvl4pPr>
            <a:lvl5pPr marL="2057400" indent="-228600">
              <a:buClr>
                <a:srgbClr val="C55A11"/>
              </a:buClr>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A65A1625-111A-487D-839E-6E7A94AF0CD0}"/>
              </a:ext>
            </a:extLst>
          </p:cNvPr>
          <p:cNvSpPr>
            <a:spLocks noGrp="1"/>
          </p:cNvSpPr>
          <p:nvPr>
            <p:ph type="body" sz="quarter" idx="13" hasCustomPrompt="1"/>
          </p:nvPr>
        </p:nvSpPr>
        <p:spPr>
          <a:xfrm>
            <a:off x="619125" y="711271"/>
            <a:ext cx="8262937" cy="483215"/>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rPr>
              <a:t>Two Content Layout</a:t>
            </a:r>
          </a:p>
        </p:txBody>
      </p:sp>
      <p:sp>
        <p:nvSpPr>
          <p:cNvPr id="8" name="Slide Number Placeholder 5">
            <a:extLst>
              <a:ext uri="{FF2B5EF4-FFF2-40B4-BE49-F238E27FC236}">
                <a16:creationId xmlns:a16="http://schemas.microsoft.com/office/drawing/2014/main" id="{B39F406F-5814-4231-BA40-821B03D03974}"/>
              </a:ext>
            </a:extLst>
          </p:cNvPr>
          <p:cNvSpPr txBox="1">
            <a:spLocks/>
          </p:cNvSpPr>
          <p:nvPr userDrawn="1"/>
        </p:nvSpPr>
        <p:spPr>
          <a:xfrm>
            <a:off x="8763000" y="6323027"/>
            <a:ext cx="2401854" cy="53497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131881-9BE5-41DD-903C-1E0338EF1271}" type="slidenum">
              <a:rPr lang="en-US" smtClean="0"/>
              <a:pPr/>
              <a:t>‹#›</a:t>
            </a:fld>
            <a:endParaRPr lang="en-US" dirty="0"/>
          </a:p>
        </p:txBody>
      </p:sp>
    </p:spTree>
    <p:extLst>
      <p:ext uri="{BB962C8B-B14F-4D97-AF65-F5344CB8AC3E}">
        <p14:creationId xmlns:p14="http://schemas.microsoft.com/office/powerpoint/2010/main" val="4002126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defRPr/>
            </a:pPr>
            <a:r>
              <a:rPr lang="en-US"/>
              <a:t>2020</a:t>
            </a:r>
            <a:endParaRPr lang="en-US" dirty="0"/>
          </a:p>
        </p:txBody>
      </p:sp>
      <p:sp>
        <p:nvSpPr>
          <p:cNvPr id="7" name="Slide Number Placeholder 6"/>
          <p:cNvSpPr>
            <a:spLocks noGrp="1"/>
          </p:cNvSpPr>
          <p:nvPr>
            <p:ph type="sldNum" sz="quarter" idx="12"/>
          </p:nvPr>
        </p:nvSpPr>
        <p:spPr/>
        <p:txBody>
          <a:bodyPr/>
          <a:lstStyle/>
          <a:p>
            <a:pPr>
              <a:defRPr/>
            </a:pPr>
            <a:fld id="{20F2AE8D-1E6D-4106-9B7E-0FC2375C0ACC}" type="slidenum">
              <a:rPr lang="en-US" smtClean="0"/>
              <a:pPr>
                <a:defRPr/>
              </a:pPr>
              <a:t>‹#›</a:t>
            </a:fld>
            <a:endParaRPr lang="en-US" dirty="0"/>
          </a:p>
        </p:txBody>
      </p:sp>
      <p:sp>
        <p:nvSpPr>
          <p:cNvPr id="5" name="Date Placeholder 4"/>
          <p:cNvSpPr>
            <a:spLocks noGrp="1"/>
          </p:cNvSpPr>
          <p:nvPr>
            <p:ph type="dt" sz="half" idx="10"/>
          </p:nvPr>
        </p:nvSpPr>
        <p:spPr/>
        <p:txBody>
          <a:bodyPr/>
          <a:lstStyle/>
          <a:p>
            <a:pPr>
              <a:defRPr/>
            </a:pPr>
            <a:fld id="{F61B392B-6AD5-410B-855B-41BBBC787D2A}" type="datetime1">
              <a:rPr lang="en-US" smtClean="0"/>
              <a:t>2/10/2020</a:t>
            </a:fld>
            <a:endParaRPr lang="en-US" dirty="0"/>
          </a:p>
        </p:txBody>
      </p:sp>
    </p:spTree>
    <p:extLst>
      <p:ext uri="{BB962C8B-B14F-4D97-AF65-F5344CB8AC3E}">
        <p14:creationId xmlns:p14="http://schemas.microsoft.com/office/powerpoint/2010/main" val="333048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862B9FA-A5E4-46F3-BEB4-B110212AB7B3}"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48E5CB84-4D40-4E91-894D-3826E8C956DD}" type="slidenum">
              <a:rPr lang="en-US" smtClean="0"/>
              <a:pPr>
                <a:defRPr/>
              </a:pPr>
              <a:t>‹#›</a:t>
            </a:fld>
            <a:endParaRPr lang="en-US" dirty="0"/>
          </a:p>
        </p:txBody>
      </p:sp>
    </p:spTree>
    <p:extLst>
      <p:ext uri="{BB962C8B-B14F-4D97-AF65-F5344CB8AC3E}">
        <p14:creationId xmlns:p14="http://schemas.microsoft.com/office/powerpoint/2010/main" val="17756492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6F257B7-F13E-4614-B053-9D0D6971E6D8}"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14565763-4D43-4DEB-864E-6C617865AE6C}" type="slidenum">
              <a:rPr lang="en-US" smtClean="0"/>
              <a:pPr>
                <a:defRPr/>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7534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1837051-0C71-47A4-841B-1E242E872577}"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A148DC57-C262-4BF5-BE61-A057D291DDDE}" type="slidenum">
              <a:rPr lang="en-US" smtClean="0"/>
              <a:pPr>
                <a:defRPr/>
              </a:pPr>
              <a:t>‹#›</a:t>
            </a:fld>
            <a:endParaRPr lang="en-US" dirty="0"/>
          </a:p>
        </p:txBody>
      </p:sp>
    </p:spTree>
    <p:extLst>
      <p:ext uri="{BB962C8B-B14F-4D97-AF65-F5344CB8AC3E}">
        <p14:creationId xmlns:p14="http://schemas.microsoft.com/office/powerpoint/2010/main" val="1584667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0782CAF-35ED-438D-A42D-7F1781A1A4E5}"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86099B45-6B62-45CB-B676-885143414B54}" type="slidenum">
              <a:rPr lang="en-US" smtClean="0"/>
              <a:pPr>
                <a:defRPr/>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45516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C36F69-D779-45B8-80AB-FD512751C853}"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CDDCED08-2B2B-44B3-BA51-C0F2E5774FD8}" type="slidenum">
              <a:rPr lang="en-US" smtClean="0"/>
              <a:pPr>
                <a:defRPr/>
              </a:pPr>
              <a:t>‹#›</a:t>
            </a:fld>
            <a:endParaRPr lang="en-US" dirty="0"/>
          </a:p>
        </p:txBody>
      </p:sp>
    </p:spTree>
    <p:extLst>
      <p:ext uri="{BB962C8B-B14F-4D97-AF65-F5344CB8AC3E}">
        <p14:creationId xmlns:p14="http://schemas.microsoft.com/office/powerpoint/2010/main" val="743770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CA21663-03DC-4D38-8307-02045099054F}"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64629DDD-E30A-433B-8DCA-A46527877A15}" type="slidenum">
              <a:rPr lang="en-US" smtClean="0"/>
              <a:pPr>
                <a:defRPr/>
              </a:pPr>
              <a:t>‹#›</a:t>
            </a:fld>
            <a:endParaRPr lang="en-US" dirty="0"/>
          </a:p>
        </p:txBody>
      </p:sp>
    </p:spTree>
    <p:extLst>
      <p:ext uri="{BB962C8B-B14F-4D97-AF65-F5344CB8AC3E}">
        <p14:creationId xmlns:p14="http://schemas.microsoft.com/office/powerpoint/2010/main" val="3822042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D74EAF8-F83E-400A-A481-ECD078243D79}" type="datetime1">
              <a:rPr lang="en-US" smtClean="0"/>
              <a:t>2/10/2020</a:t>
            </a:fld>
            <a:endParaRPr lang="en-US" dirty="0"/>
          </a:p>
        </p:txBody>
      </p:sp>
      <p:sp>
        <p:nvSpPr>
          <p:cNvPr id="5" name="Footer Placeholder 4"/>
          <p:cNvSpPr>
            <a:spLocks noGrp="1"/>
          </p:cNvSpPr>
          <p:nvPr>
            <p:ph type="ftr" sz="quarter" idx="11"/>
          </p:nvPr>
        </p:nvSpPr>
        <p:spPr/>
        <p:txBody>
          <a:bodyPr/>
          <a:lstStyle/>
          <a:p>
            <a:pPr>
              <a:defRPr/>
            </a:pPr>
            <a:r>
              <a:rPr lang="en-US"/>
              <a:t>2020</a:t>
            </a:r>
            <a:endParaRPr lang="en-US" dirty="0"/>
          </a:p>
        </p:txBody>
      </p:sp>
      <p:sp>
        <p:nvSpPr>
          <p:cNvPr id="6" name="Slide Number Placeholder 5"/>
          <p:cNvSpPr>
            <a:spLocks noGrp="1"/>
          </p:cNvSpPr>
          <p:nvPr>
            <p:ph type="sldNum" sz="quarter" idx="12"/>
          </p:nvPr>
        </p:nvSpPr>
        <p:spPr/>
        <p:txBody>
          <a:bodyPr/>
          <a:lstStyle/>
          <a:p>
            <a:pPr>
              <a:defRPr/>
            </a:pPr>
            <a:fld id="{DEBB4EC8-CEF3-4E44-8E2C-593B3B123ABA}" type="slidenum">
              <a:rPr lang="en-US" smtClean="0"/>
              <a:pPr>
                <a:defRPr/>
              </a:pPr>
              <a:t>‹#›</a:t>
            </a:fld>
            <a:endParaRPr lang="en-US" dirty="0"/>
          </a:p>
        </p:txBody>
      </p:sp>
    </p:spTree>
    <p:extLst>
      <p:ext uri="{BB962C8B-B14F-4D97-AF65-F5344CB8AC3E}">
        <p14:creationId xmlns:p14="http://schemas.microsoft.com/office/powerpoint/2010/main" val="420364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6" name="Picture 5" descr="A picture containing clipart&#10;&#10;Description generated with high confidence">
            <a:extLst>
              <a:ext uri="{FF2B5EF4-FFF2-40B4-BE49-F238E27FC236}">
                <a16:creationId xmlns:a16="http://schemas.microsoft.com/office/drawing/2014/main" id="{BCC38148-4674-4E1E-8881-E2D4D91043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4854" y="122106"/>
            <a:ext cx="765140" cy="765140"/>
          </a:xfrm>
          <a:prstGeom prst="rect">
            <a:avLst/>
          </a:prstGeom>
        </p:spPr>
      </p:pic>
      <p:pic>
        <p:nvPicPr>
          <p:cNvPr id="12" name="Picture 11">
            <a:extLst>
              <a:ext uri="{FF2B5EF4-FFF2-40B4-BE49-F238E27FC236}">
                <a16:creationId xmlns:a16="http://schemas.microsoft.com/office/drawing/2014/main" id="{51767A44-2329-4C0C-9795-93D04F8FC3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23027"/>
            <a:ext cx="12192000" cy="534973"/>
          </a:xfrm>
          <a:prstGeom prst="rect">
            <a:avLst/>
          </a:prstGeom>
        </p:spPr>
      </p:pic>
      <p:sp>
        <p:nvSpPr>
          <p:cNvPr id="5" name="Text Placeholder 4">
            <a:extLst>
              <a:ext uri="{FF2B5EF4-FFF2-40B4-BE49-F238E27FC236}">
                <a16:creationId xmlns:a16="http://schemas.microsoft.com/office/drawing/2014/main" id="{EDBD78B9-3C4F-423A-A820-9F55D335B3CB}"/>
              </a:ext>
            </a:extLst>
          </p:cNvPr>
          <p:cNvSpPr>
            <a:spLocks noGrp="1"/>
          </p:cNvSpPr>
          <p:nvPr>
            <p:ph type="body" sz="quarter" idx="11" hasCustomPrompt="1"/>
          </p:nvPr>
        </p:nvSpPr>
        <p:spPr>
          <a:xfrm>
            <a:off x="634099" y="1590348"/>
            <a:ext cx="4176712" cy="466682"/>
          </a:xfrm>
        </p:spPr>
        <p:txBody>
          <a:bodyPr/>
          <a:lstStyle>
            <a:lvl1pPr marL="0" marR="0" indent="0" algn="ctr" defTabSz="457200" rtl="0" eaLnBrk="1" fontAlgn="auto" latinLnBrk="0" hangingPunct="1">
              <a:lnSpc>
                <a:spcPct val="100000"/>
              </a:lnSpc>
              <a:spcBef>
                <a:spcPts val="0"/>
              </a:spcBef>
              <a:spcAft>
                <a:spcPts val="600"/>
              </a:spcAft>
              <a:buClr>
                <a:srgbClr val="CF371D"/>
              </a:buClr>
              <a:buSzTx/>
              <a:buFont typeface="Arial"/>
              <a:buNone/>
              <a:tabLst/>
              <a:defRPr/>
            </a:lvl1pPr>
          </a:lstStyle>
          <a:p>
            <a:pPr marL="0" marR="0" lvl="0" indent="0" algn="ctr" defTabSz="457200" rtl="0" eaLnBrk="1" fontAlgn="auto" latinLnBrk="0" hangingPunct="1">
              <a:lnSpc>
                <a:spcPct val="100000"/>
              </a:lnSpc>
              <a:spcBef>
                <a:spcPts val="0"/>
              </a:spcBef>
              <a:spcAft>
                <a:spcPts val="600"/>
              </a:spcAft>
              <a:buClr>
                <a:srgbClr val="CF371D"/>
              </a:buClr>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First Column</a:t>
            </a:r>
          </a:p>
          <a:p>
            <a:pPr lvl="0"/>
            <a:endParaRPr lang="en-US" dirty="0"/>
          </a:p>
        </p:txBody>
      </p:sp>
      <p:sp>
        <p:nvSpPr>
          <p:cNvPr id="14" name="Text Placeholder 4">
            <a:extLst>
              <a:ext uri="{FF2B5EF4-FFF2-40B4-BE49-F238E27FC236}">
                <a16:creationId xmlns:a16="http://schemas.microsoft.com/office/drawing/2014/main" id="{9B8FD0C4-9DD4-41BD-A297-9084A500108E}"/>
              </a:ext>
            </a:extLst>
          </p:cNvPr>
          <p:cNvSpPr>
            <a:spLocks noGrp="1"/>
          </p:cNvSpPr>
          <p:nvPr>
            <p:ph type="body" sz="quarter" idx="12" hasCustomPrompt="1"/>
          </p:nvPr>
        </p:nvSpPr>
        <p:spPr>
          <a:xfrm>
            <a:off x="6096000" y="1590348"/>
            <a:ext cx="4176712" cy="466682"/>
          </a:xfrm>
        </p:spPr>
        <p:txBody>
          <a:bodyPr/>
          <a:lstStyle>
            <a:lvl1pPr marL="0" marR="0" indent="0" algn="ctr" defTabSz="457200" rtl="0" eaLnBrk="1" fontAlgn="auto" latinLnBrk="0" hangingPunct="1">
              <a:lnSpc>
                <a:spcPct val="100000"/>
              </a:lnSpc>
              <a:spcBef>
                <a:spcPts val="0"/>
              </a:spcBef>
              <a:spcAft>
                <a:spcPts val="600"/>
              </a:spcAft>
              <a:buClr>
                <a:srgbClr val="CF371D"/>
              </a:buClr>
              <a:buSzTx/>
              <a:buFont typeface="Arial"/>
              <a:buNone/>
              <a:tabLst/>
              <a:defRPr/>
            </a:lvl1pPr>
          </a:lstStyle>
          <a:p>
            <a:pPr marL="0" marR="0" lvl="0" indent="0" algn="ctr" defTabSz="457200" rtl="0" eaLnBrk="1" fontAlgn="auto" latinLnBrk="0" hangingPunct="1">
              <a:lnSpc>
                <a:spcPct val="100000"/>
              </a:lnSpc>
              <a:spcBef>
                <a:spcPts val="0"/>
              </a:spcBef>
              <a:spcAft>
                <a:spcPts val="600"/>
              </a:spcAft>
              <a:buClr>
                <a:srgbClr val="CF371D"/>
              </a:buClr>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a:rPr>
              <a:t>Second Column</a:t>
            </a:r>
          </a:p>
          <a:p>
            <a:pPr lvl="0"/>
            <a:endParaRPr lang="en-US" dirty="0"/>
          </a:p>
        </p:txBody>
      </p:sp>
      <p:sp>
        <p:nvSpPr>
          <p:cNvPr id="16" name="Text Placeholder 15">
            <a:extLst>
              <a:ext uri="{FF2B5EF4-FFF2-40B4-BE49-F238E27FC236}">
                <a16:creationId xmlns:a16="http://schemas.microsoft.com/office/drawing/2014/main" id="{5C71A46B-DD8D-4F70-BD29-92739CDE5433}"/>
              </a:ext>
            </a:extLst>
          </p:cNvPr>
          <p:cNvSpPr>
            <a:spLocks noGrp="1"/>
          </p:cNvSpPr>
          <p:nvPr>
            <p:ph type="body" sz="quarter" idx="13"/>
          </p:nvPr>
        </p:nvSpPr>
        <p:spPr>
          <a:xfrm>
            <a:off x="633413" y="2298700"/>
            <a:ext cx="4176712" cy="3903663"/>
          </a:xfrm>
        </p:spPr>
        <p:txBody>
          <a:bodyPr/>
          <a:lstStyle>
            <a:lvl1pPr>
              <a:buClr>
                <a:srgbClr val="C55A11"/>
              </a:buClr>
              <a:defRPr/>
            </a:lvl1pPr>
            <a:lvl2pPr marL="685800" indent="-228600">
              <a:buClr>
                <a:srgbClr val="C55A11"/>
              </a:buClr>
              <a:buFont typeface="Calibri" panose="020F0502020204030204" pitchFamily="34" charset="0"/>
              <a:buChar char="-"/>
              <a:defRPr sz="2400"/>
            </a:lvl2pPr>
            <a:lvl3pPr marL="1143000" indent="-228600">
              <a:buClr>
                <a:srgbClr val="C55A11"/>
              </a:buClr>
              <a:buFont typeface="Calibri" panose="020F0502020204030204" pitchFamily="34" charset="0"/>
              <a:buChar char="-"/>
              <a:defRPr sz="2400"/>
            </a:lvl3pPr>
            <a:lvl4pPr marL="1600200" indent="-228600">
              <a:buClr>
                <a:srgbClr val="C55A11"/>
              </a:buClr>
              <a:buFont typeface="Calibri" panose="020F0502020204030204" pitchFamily="34" charset="0"/>
              <a:buChar char="-"/>
              <a:defRPr sz="2400"/>
            </a:lvl4pPr>
            <a:lvl5pPr marL="2057400" indent="-228600">
              <a:buClr>
                <a:srgbClr val="C55A11"/>
              </a:buClr>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a:extLst>
              <a:ext uri="{FF2B5EF4-FFF2-40B4-BE49-F238E27FC236}">
                <a16:creationId xmlns:a16="http://schemas.microsoft.com/office/drawing/2014/main" id="{FB289DAC-AACA-44F7-B916-FC0AAA86B014}"/>
              </a:ext>
            </a:extLst>
          </p:cNvPr>
          <p:cNvSpPr>
            <a:spLocks noGrp="1"/>
          </p:cNvSpPr>
          <p:nvPr>
            <p:ph type="body" sz="quarter" idx="14"/>
          </p:nvPr>
        </p:nvSpPr>
        <p:spPr>
          <a:xfrm>
            <a:off x="6096000" y="2298700"/>
            <a:ext cx="4176712" cy="3903663"/>
          </a:xfrm>
        </p:spPr>
        <p:txBody>
          <a:bodyPr/>
          <a:lstStyle>
            <a:lvl1pPr>
              <a:buClr>
                <a:srgbClr val="C55A11"/>
              </a:buClr>
              <a:defRPr/>
            </a:lvl1pPr>
            <a:lvl2pPr marL="685800" indent="-228600">
              <a:buClr>
                <a:srgbClr val="C55A11"/>
              </a:buClr>
              <a:buFont typeface="Calibri" panose="020F0502020204030204" pitchFamily="34" charset="0"/>
              <a:buChar char="-"/>
              <a:defRPr sz="2400"/>
            </a:lvl2pPr>
            <a:lvl3pPr marL="1143000" indent="-228600">
              <a:buClr>
                <a:srgbClr val="C55A11"/>
              </a:buClr>
              <a:buFont typeface="Calibri" panose="020F0502020204030204" pitchFamily="34" charset="0"/>
              <a:buChar char="-"/>
              <a:defRPr sz="2400"/>
            </a:lvl3pPr>
            <a:lvl4pPr marL="1600200" indent="-228600">
              <a:buClr>
                <a:srgbClr val="C55A11"/>
              </a:buClr>
              <a:buFont typeface="Calibri" panose="020F0502020204030204" pitchFamily="34" charset="0"/>
              <a:buChar char="-"/>
              <a:defRPr sz="2400"/>
            </a:lvl4pPr>
            <a:lvl5pPr marL="2057400" indent="-228600">
              <a:buClr>
                <a:srgbClr val="C55A11"/>
              </a:buClr>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DA9F25E2-7E2F-4768-A498-3A3445F0322E}"/>
              </a:ext>
            </a:extLst>
          </p:cNvPr>
          <p:cNvSpPr>
            <a:spLocks noGrp="1"/>
          </p:cNvSpPr>
          <p:nvPr>
            <p:ph type="body" sz="quarter" idx="15" hasCustomPrompt="1"/>
          </p:nvPr>
        </p:nvSpPr>
        <p:spPr>
          <a:xfrm>
            <a:off x="619125" y="711271"/>
            <a:ext cx="8262937" cy="483215"/>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rPr>
              <a:t>Comparison Layout Example</a:t>
            </a:r>
          </a:p>
        </p:txBody>
      </p:sp>
      <p:sp>
        <p:nvSpPr>
          <p:cNvPr id="10" name="Slide Number Placeholder 5">
            <a:extLst>
              <a:ext uri="{FF2B5EF4-FFF2-40B4-BE49-F238E27FC236}">
                <a16:creationId xmlns:a16="http://schemas.microsoft.com/office/drawing/2014/main" id="{576D1C77-FFAD-45B1-ACCB-65D4987BF08F}"/>
              </a:ext>
            </a:extLst>
          </p:cNvPr>
          <p:cNvSpPr txBox="1">
            <a:spLocks/>
          </p:cNvSpPr>
          <p:nvPr userDrawn="1"/>
        </p:nvSpPr>
        <p:spPr>
          <a:xfrm>
            <a:off x="8804224" y="6323027"/>
            <a:ext cx="2360630" cy="5349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131881-9BE5-41DD-903C-1E0338EF1271}" type="slidenum">
              <a:rPr lang="en-US" smtClean="0"/>
              <a:pPr/>
              <a:t>‹#›</a:t>
            </a:fld>
            <a:endParaRPr lang="en-US" dirty="0"/>
          </a:p>
        </p:txBody>
      </p:sp>
    </p:spTree>
    <p:extLst>
      <p:ext uri="{BB962C8B-B14F-4D97-AF65-F5344CB8AC3E}">
        <p14:creationId xmlns:p14="http://schemas.microsoft.com/office/powerpoint/2010/main" val="35110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027152-A409-4626-8E2B-7A93EC967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23027"/>
            <a:ext cx="12192000" cy="534973"/>
          </a:xfrm>
          <a:prstGeom prst="rect">
            <a:avLst/>
          </a:prstGeom>
        </p:spPr>
      </p:pic>
      <p:sp>
        <p:nvSpPr>
          <p:cNvPr id="3" name="Picture Placeholder 2">
            <a:extLst>
              <a:ext uri="{FF2B5EF4-FFF2-40B4-BE49-F238E27FC236}">
                <a16:creationId xmlns:a16="http://schemas.microsoft.com/office/drawing/2014/main" id="{AAB5EA30-FCB3-4C9A-AB4D-2F456F3AC131}"/>
              </a:ext>
            </a:extLst>
          </p:cNvPr>
          <p:cNvSpPr>
            <a:spLocks noGrp="1"/>
          </p:cNvSpPr>
          <p:nvPr>
            <p:ph type="pic" sz="quarter" idx="10"/>
          </p:nvPr>
        </p:nvSpPr>
        <p:spPr>
          <a:xfrm>
            <a:off x="7026275" y="1598613"/>
            <a:ext cx="4778375" cy="3640137"/>
          </a:xfrm>
        </p:spPr>
        <p:txBody>
          <a:bodyPr/>
          <a:lstStyle/>
          <a:p>
            <a:r>
              <a:rPr lang="en-US"/>
              <a:t>Click icon to add picture</a:t>
            </a:r>
          </a:p>
        </p:txBody>
      </p:sp>
      <p:sp>
        <p:nvSpPr>
          <p:cNvPr id="14" name="Text Placeholder 13">
            <a:extLst>
              <a:ext uri="{FF2B5EF4-FFF2-40B4-BE49-F238E27FC236}">
                <a16:creationId xmlns:a16="http://schemas.microsoft.com/office/drawing/2014/main" id="{E3F5890F-4283-4CD2-8E84-F95852BD8B79}"/>
              </a:ext>
            </a:extLst>
          </p:cNvPr>
          <p:cNvSpPr>
            <a:spLocks noGrp="1"/>
          </p:cNvSpPr>
          <p:nvPr>
            <p:ph type="body" sz="quarter" idx="12"/>
          </p:nvPr>
        </p:nvSpPr>
        <p:spPr>
          <a:xfrm>
            <a:off x="601663" y="1335088"/>
            <a:ext cx="5091112" cy="4440237"/>
          </a:xfrm>
        </p:spPr>
        <p:txBody>
          <a:bodyPr/>
          <a:lstStyle>
            <a:lvl1pPr>
              <a:buClr>
                <a:srgbClr val="C55A11"/>
              </a:buClr>
              <a:defRPr/>
            </a:lvl1pPr>
            <a:lvl2pPr marL="685800" indent="-228600">
              <a:buClr>
                <a:srgbClr val="C55A11"/>
              </a:buClr>
              <a:buFont typeface="Calibri" panose="020F0502020204030204" pitchFamily="34" charset="0"/>
              <a:buChar char="-"/>
              <a:defRPr sz="2400"/>
            </a:lvl2pPr>
            <a:lvl3pPr marL="1143000" indent="-228600">
              <a:buClr>
                <a:srgbClr val="C55A11"/>
              </a:buClr>
              <a:buFont typeface="Calibri" panose="020F0502020204030204" pitchFamily="34" charset="0"/>
              <a:buChar char="-"/>
              <a:defRPr sz="2400"/>
            </a:lvl3pPr>
            <a:lvl4pPr marL="1600200" indent="-228600">
              <a:buClr>
                <a:srgbClr val="C55A11"/>
              </a:buClr>
              <a:buFont typeface="Calibri" panose="020F0502020204030204" pitchFamily="34" charset="0"/>
              <a:buChar char="-"/>
              <a:defRPr sz="2400"/>
            </a:lvl4pPr>
            <a:lvl5pPr marL="2057400" indent="-228600">
              <a:buClr>
                <a:srgbClr val="C55A11"/>
              </a:buClr>
              <a:buFont typeface="Calibri" panose="020F050202020403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78E71EA0-41A9-40EE-9D16-F65CB01FE234}"/>
              </a:ext>
            </a:extLst>
          </p:cNvPr>
          <p:cNvSpPr>
            <a:spLocks noGrp="1"/>
          </p:cNvSpPr>
          <p:nvPr>
            <p:ph type="body" sz="quarter" idx="13" hasCustomPrompt="1"/>
          </p:nvPr>
        </p:nvSpPr>
        <p:spPr>
          <a:xfrm>
            <a:off x="619125" y="711271"/>
            <a:ext cx="8262937" cy="483215"/>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rPr>
              <a:t>Picture Slide</a:t>
            </a:r>
          </a:p>
        </p:txBody>
      </p:sp>
      <p:pic>
        <p:nvPicPr>
          <p:cNvPr id="11" name="Picture 10" descr="A picture containing clipart&#10;&#10;Description generated with high confidence">
            <a:extLst>
              <a:ext uri="{FF2B5EF4-FFF2-40B4-BE49-F238E27FC236}">
                <a16:creationId xmlns:a16="http://schemas.microsoft.com/office/drawing/2014/main" id="{4252DF13-96F8-4009-90F4-CE9917F8CD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4854" y="122106"/>
            <a:ext cx="765140" cy="765140"/>
          </a:xfrm>
          <a:prstGeom prst="rect">
            <a:avLst/>
          </a:prstGeom>
        </p:spPr>
      </p:pic>
      <p:sp>
        <p:nvSpPr>
          <p:cNvPr id="10" name="Slide Number Placeholder 5">
            <a:extLst>
              <a:ext uri="{FF2B5EF4-FFF2-40B4-BE49-F238E27FC236}">
                <a16:creationId xmlns:a16="http://schemas.microsoft.com/office/drawing/2014/main" id="{89DE7811-F7A5-45CC-984B-7649B1511A08}"/>
              </a:ext>
            </a:extLst>
          </p:cNvPr>
          <p:cNvSpPr txBox="1">
            <a:spLocks/>
          </p:cNvSpPr>
          <p:nvPr userDrawn="1"/>
        </p:nvSpPr>
        <p:spPr>
          <a:xfrm>
            <a:off x="8610599" y="6323027"/>
            <a:ext cx="2554255" cy="5349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131881-9BE5-41DD-903C-1E0338EF1271}" type="slidenum">
              <a:rPr lang="en-US" smtClean="0"/>
              <a:pPr/>
              <a:t>‹#›</a:t>
            </a:fld>
            <a:endParaRPr lang="en-US" dirty="0"/>
          </a:p>
        </p:txBody>
      </p:sp>
    </p:spTree>
    <p:extLst>
      <p:ext uri="{BB962C8B-B14F-4D97-AF65-F5344CB8AC3E}">
        <p14:creationId xmlns:p14="http://schemas.microsoft.com/office/powerpoint/2010/main" val="182599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6" name="Picture 5" descr="A picture containing clipart&#10;&#10;Description generated with high confidence">
            <a:extLst>
              <a:ext uri="{FF2B5EF4-FFF2-40B4-BE49-F238E27FC236}">
                <a16:creationId xmlns:a16="http://schemas.microsoft.com/office/drawing/2014/main" id="{1C0F9E60-C149-46EE-9187-8360D565C7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4854" y="122106"/>
            <a:ext cx="765140" cy="765140"/>
          </a:xfrm>
          <a:prstGeom prst="rect">
            <a:avLst/>
          </a:prstGeom>
        </p:spPr>
      </p:pic>
      <p:pic>
        <p:nvPicPr>
          <p:cNvPr id="8" name="Picture 7">
            <a:extLst>
              <a:ext uri="{FF2B5EF4-FFF2-40B4-BE49-F238E27FC236}">
                <a16:creationId xmlns:a16="http://schemas.microsoft.com/office/drawing/2014/main" id="{B517ACAF-18F1-4DCD-B496-8FD5A59414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323027"/>
            <a:ext cx="12192000" cy="534973"/>
          </a:xfrm>
          <a:prstGeom prst="rect">
            <a:avLst/>
          </a:prstGeom>
        </p:spPr>
      </p:pic>
      <p:sp>
        <p:nvSpPr>
          <p:cNvPr id="3" name="Table Placeholder 2">
            <a:extLst>
              <a:ext uri="{FF2B5EF4-FFF2-40B4-BE49-F238E27FC236}">
                <a16:creationId xmlns:a16="http://schemas.microsoft.com/office/drawing/2014/main" id="{3C54D0E8-E439-4B99-9088-4E62CDBCBF97}"/>
              </a:ext>
            </a:extLst>
          </p:cNvPr>
          <p:cNvSpPr>
            <a:spLocks noGrp="1"/>
          </p:cNvSpPr>
          <p:nvPr>
            <p:ph type="tbl" sz="quarter" idx="10"/>
          </p:nvPr>
        </p:nvSpPr>
        <p:spPr>
          <a:xfrm>
            <a:off x="634932" y="1600200"/>
            <a:ext cx="10955706" cy="3657600"/>
          </a:xfrm>
          <a:noFill/>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defRPr>
            </a:lvl1pPr>
          </a:lstStyle>
          <a:p>
            <a:r>
              <a:rPr lang="en-US" dirty="0"/>
              <a:t>Click icon to add table</a:t>
            </a:r>
          </a:p>
        </p:txBody>
      </p:sp>
      <p:sp>
        <p:nvSpPr>
          <p:cNvPr id="11" name="Text Placeholder 4">
            <a:extLst>
              <a:ext uri="{FF2B5EF4-FFF2-40B4-BE49-F238E27FC236}">
                <a16:creationId xmlns:a16="http://schemas.microsoft.com/office/drawing/2014/main" id="{DFB01736-E4CC-4DEF-B7DB-4F6C059F4CE2}"/>
              </a:ext>
            </a:extLst>
          </p:cNvPr>
          <p:cNvSpPr>
            <a:spLocks noGrp="1"/>
          </p:cNvSpPr>
          <p:nvPr>
            <p:ph type="body" sz="quarter" idx="12" hasCustomPrompt="1"/>
          </p:nvPr>
        </p:nvSpPr>
        <p:spPr>
          <a:xfrm>
            <a:off x="619125" y="711271"/>
            <a:ext cx="8262937" cy="483215"/>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2">
                    <a:lumMod val="75000"/>
                  </a:schemeClr>
                </a:solidFill>
                <a:effectLst/>
                <a:uLnTx/>
                <a:uFillTx/>
                <a:latin typeface="Calibri"/>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rPr>
              <a:t>Table Slide</a:t>
            </a:r>
          </a:p>
        </p:txBody>
      </p:sp>
      <p:sp>
        <p:nvSpPr>
          <p:cNvPr id="7" name="Slide Number Placeholder 5">
            <a:extLst>
              <a:ext uri="{FF2B5EF4-FFF2-40B4-BE49-F238E27FC236}">
                <a16:creationId xmlns:a16="http://schemas.microsoft.com/office/drawing/2014/main" id="{A7F9A463-B71D-4C45-8734-21FB4FF492D5}"/>
              </a:ext>
            </a:extLst>
          </p:cNvPr>
          <p:cNvSpPr txBox="1">
            <a:spLocks/>
          </p:cNvSpPr>
          <p:nvPr userDrawn="1"/>
        </p:nvSpPr>
        <p:spPr>
          <a:xfrm>
            <a:off x="8719786" y="6323027"/>
            <a:ext cx="2445068" cy="5349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131881-9BE5-41DD-903C-1E0338EF1271}" type="slidenum">
              <a:rPr lang="en-US" smtClean="0"/>
              <a:pPr/>
              <a:t>‹#›</a:t>
            </a:fld>
            <a:endParaRPr lang="en-US" dirty="0"/>
          </a:p>
        </p:txBody>
      </p:sp>
    </p:spTree>
    <p:extLst>
      <p:ext uri="{BB962C8B-B14F-4D97-AF65-F5344CB8AC3E}">
        <p14:creationId xmlns:p14="http://schemas.microsoft.com/office/powerpoint/2010/main" val="3561544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489B9F-092C-40F7-A1B6-3D6C09A682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4A0CF1C-72AE-4405-BF98-E38B596CA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C5F8F-9ABB-44C8-AFBF-F69B23D197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FC3F9-D768-4A4F-A264-660DF3643914}" type="datetime1">
              <a:rPr lang="en-US" smtClean="0"/>
              <a:t>2/10/2020</a:t>
            </a:fld>
            <a:endParaRPr lang="en-US"/>
          </a:p>
        </p:txBody>
      </p:sp>
      <p:sp>
        <p:nvSpPr>
          <p:cNvPr id="5" name="Footer Placeholder 4">
            <a:extLst>
              <a:ext uri="{FF2B5EF4-FFF2-40B4-BE49-F238E27FC236}">
                <a16:creationId xmlns:a16="http://schemas.microsoft.com/office/drawing/2014/main" id="{3A8F5691-9FC1-4ABA-B7F1-06249EE75C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2020</a:t>
            </a:r>
          </a:p>
        </p:txBody>
      </p:sp>
      <p:sp>
        <p:nvSpPr>
          <p:cNvPr id="6" name="Slide Number Placeholder 5">
            <a:extLst>
              <a:ext uri="{FF2B5EF4-FFF2-40B4-BE49-F238E27FC236}">
                <a16:creationId xmlns:a16="http://schemas.microsoft.com/office/drawing/2014/main" id="{7AEF09DC-E796-4A9D-B7CB-B676E39B3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31881-9BE5-41DD-903C-1E0338EF1271}" type="slidenum">
              <a:rPr lang="en-US" smtClean="0"/>
              <a:pPr/>
              <a:t>‹#›</a:t>
            </a:fld>
            <a:endParaRPr lang="en-US"/>
          </a:p>
        </p:txBody>
      </p:sp>
    </p:spTree>
    <p:extLst>
      <p:ext uri="{BB962C8B-B14F-4D97-AF65-F5344CB8AC3E}">
        <p14:creationId xmlns:p14="http://schemas.microsoft.com/office/powerpoint/2010/main" val="2776926023"/>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71" r:id="rId3"/>
    <p:sldLayoutId id="2147483650" r:id="rId4"/>
    <p:sldLayoutId id="2147483662" r:id="rId5"/>
    <p:sldLayoutId id="2147483663" r:id="rId6"/>
    <p:sldLayoutId id="2147483664" r:id="rId7"/>
    <p:sldLayoutId id="2147483667" r:id="rId8"/>
    <p:sldLayoutId id="2147483665" r:id="rId9"/>
    <p:sldLayoutId id="2147483661" r:id="rId10"/>
    <p:sldLayoutId id="214748366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6D5AACE-13DA-486A-8EC0-866CCD7B0CE3}" type="datetime1">
              <a:rPr lang="en-US" smtClean="0"/>
              <a:t>2/10/2020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t>2020</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9989DFB8-813E-4D8D-8E48-7B4EAE3A65BE}" type="slidenum">
              <a:rPr lang="en-US" altLang="en-US" smtClean="0"/>
              <a:pPr>
                <a:defRPr/>
              </a:pPr>
              <a:t>‹#›</a:t>
            </a:fld>
            <a:endParaRPr lang="en-US" altLang="en-US"/>
          </a:p>
        </p:txBody>
      </p:sp>
    </p:spTree>
    <p:extLst>
      <p:ext uri="{BB962C8B-B14F-4D97-AF65-F5344CB8AC3E}">
        <p14:creationId xmlns:p14="http://schemas.microsoft.com/office/powerpoint/2010/main" val="2779665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2914234F-23ED-432F-AE58-8F841D524C7F}"/>
              </a:ext>
            </a:extLst>
          </p:cNvPr>
          <p:cNvSpPr>
            <a:spLocks noGrp="1" noChangeArrowheads="1"/>
          </p:cNvSpPr>
          <p:nvPr>
            <p:ph type="title"/>
          </p:nvPr>
        </p:nvSpPr>
        <p:spPr bwMode="auto">
          <a:xfrm>
            <a:off x="304800" y="1066800"/>
            <a:ext cx="1148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59EBE66C-18A0-400A-9D5B-2D642AF885D9}"/>
              </a:ext>
            </a:extLst>
          </p:cNvPr>
          <p:cNvSpPr>
            <a:spLocks noGrp="1" noChangeArrowheads="1"/>
          </p:cNvSpPr>
          <p:nvPr>
            <p:ph type="body" idx="1"/>
          </p:nvPr>
        </p:nvSpPr>
        <p:spPr bwMode="auto">
          <a:xfrm>
            <a:off x="304800" y="2362201"/>
            <a:ext cx="114808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5084B03-7FC5-4211-B318-364401BBB17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6D6CA0F-469C-4B2F-9475-D58A45FD27C0}" type="datetime1">
              <a:rPr lang="en-US" smtClean="0"/>
              <a:t>2/10/2020</a:t>
            </a:fld>
            <a:endParaRPr lang="en-US"/>
          </a:p>
        </p:txBody>
      </p:sp>
      <p:sp>
        <p:nvSpPr>
          <p:cNvPr id="5" name="Footer Placeholder 4">
            <a:extLst>
              <a:ext uri="{FF2B5EF4-FFF2-40B4-BE49-F238E27FC236}">
                <a16:creationId xmlns:a16="http://schemas.microsoft.com/office/drawing/2014/main" id="{1CC4232C-9F29-456A-859B-73D91123B79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2020</a:t>
            </a:r>
          </a:p>
        </p:txBody>
      </p:sp>
      <p:sp>
        <p:nvSpPr>
          <p:cNvPr id="6" name="Slide Number Placeholder 5">
            <a:extLst>
              <a:ext uri="{FF2B5EF4-FFF2-40B4-BE49-F238E27FC236}">
                <a16:creationId xmlns:a16="http://schemas.microsoft.com/office/drawing/2014/main" id="{46D4C442-E5D3-4189-9A83-EE12B947F708}"/>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B85ED3-41E8-4492-B643-67010A46FD66}" type="slidenum">
              <a:rPr lang="en-US"/>
              <a:pPr>
                <a:defRPr/>
              </a:pPr>
              <a:t>‹#›</a:t>
            </a:fld>
            <a:endParaRPr lang="en-US"/>
          </a:p>
        </p:txBody>
      </p:sp>
    </p:spTree>
    <p:extLst>
      <p:ext uri="{BB962C8B-B14F-4D97-AF65-F5344CB8AC3E}">
        <p14:creationId xmlns:p14="http://schemas.microsoft.com/office/powerpoint/2010/main" val="246312811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hd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211E890-6BBC-4EAC-82E1-5AA59F30E8A1}" type="datetime1">
              <a:rPr lang="en-US" smtClean="0"/>
              <a:t>2/10/2020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t>2020</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B3D2A43-D15D-45ED-8666-B7E5A7BC0C98}" type="slidenum">
              <a:rPr lang="en-US" altLang="en-US" smtClean="0"/>
              <a:pPr>
                <a:defRPr/>
              </a:pPr>
              <a:t>‹#›</a:t>
            </a:fld>
            <a:endParaRPr lang="en-US" altLang="en-US" dirty="0"/>
          </a:p>
        </p:txBody>
      </p:sp>
    </p:spTree>
    <p:extLst>
      <p:ext uri="{BB962C8B-B14F-4D97-AF65-F5344CB8AC3E}">
        <p14:creationId xmlns:p14="http://schemas.microsoft.com/office/powerpoint/2010/main" val="190581927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hyperlink" Target="mailto:Daylee1@mindspring.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hyperlink" Target="mailto:Nicole.edwards@cms.hhs.gov" TargetMode="External"/><Relationship Id="rId2" Type="http://schemas.openxmlformats.org/officeDocument/2006/relationships/hyperlink" Target="mailto:Uvonda.Meinholdt@cms.hhs.gov" TargetMode="External"/><Relationship Id="rId1" Type="http://schemas.openxmlformats.org/officeDocument/2006/relationships/slideLayout" Target="../slideLayouts/slideLayout56.xml"/><Relationship Id="rId6" Type="http://schemas.openxmlformats.org/officeDocument/2006/relationships/hyperlink" Target="mailto:melanie.xiao@cms.hhs.gov/t_blank/omailto:ann.duarte@cms.hhs.govmailto:kirk.sadur@cms.hhs.gov" TargetMode="External"/><Relationship Id="rId5" Type="http://schemas.openxmlformats.org/officeDocument/2006/relationships/hyperlink" Target="mailto:Anne.McMillan@cms.hhs.gov" TargetMode="External"/><Relationship Id="rId4" Type="http://schemas.openxmlformats.org/officeDocument/2006/relationships/hyperlink" Target="mailto:Donald.Marek@cms.hhs.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hyperlink" Target="http://www.washingtonpost.com/national/health-science/senior-surprise-getting-switched-with-little-warning-into-Medicare-advantage/2016/07/26"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arsystemsdayegusquiza.com/" TargetMode="External"/><Relationship Id="rId1" Type="http://schemas.openxmlformats.org/officeDocument/2006/relationships/slideLayout" Target="../slideLayouts/slideLayout53.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28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a:extLst>
              <a:ext uri="{FF2B5EF4-FFF2-40B4-BE49-F238E27FC236}">
                <a16:creationId xmlns:a16="http://schemas.microsoft.com/office/drawing/2014/main" id="{917C33E8-E85B-4DED-A557-A19438FF5354}"/>
              </a:ext>
            </a:extLst>
          </p:cNvPr>
          <p:cNvSpPr>
            <a:spLocks noGrp="1" noChangeArrowheads="1"/>
          </p:cNvSpPr>
          <p:nvPr>
            <p:ph type="title"/>
          </p:nvPr>
        </p:nvSpPr>
        <p:spPr/>
        <p:txBody>
          <a:bodyPr/>
          <a:lstStyle/>
          <a:p>
            <a:pPr eaLnBrk="1" hangingPunct="1"/>
            <a:r>
              <a:rPr lang="en-US" altLang="en-US" dirty="0">
                <a:solidFill>
                  <a:schemeClr val="tx1"/>
                </a:solidFill>
              </a:rPr>
              <a:t>Medicare Coverage Basics</a:t>
            </a:r>
            <a:endParaRPr lang="en-US" altLang="en-US" sz="3200" dirty="0"/>
          </a:p>
        </p:txBody>
      </p:sp>
      <p:graphicFrame>
        <p:nvGraphicFramePr>
          <p:cNvPr id="1638424" name="Group 24">
            <a:extLst>
              <a:ext uri="{FF2B5EF4-FFF2-40B4-BE49-F238E27FC236}">
                <a16:creationId xmlns:a16="http://schemas.microsoft.com/office/drawing/2014/main" id="{914CF6EE-B774-4B1B-927C-E81F3451D49E}"/>
              </a:ext>
            </a:extLst>
          </p:cNvPr>
          <p:cNvGraphicFramePr>
            <a:graphicFrameLocks noGrp="1"/>
          </p:cNvGraphicFramePr>
          <p:nvPr>
            <p:ph idx="1"/>
          </p:nvPr>
        </p:nvGraphicFramePr>
        <p:xfrm>
          <a:off x="752475" y="1312531"/>
          <a:ext cx="8791575" cy="5346701"/>
        </p:xfrm>
        <a:graphic>
          <a:graphicData uri="http://schemas.openxmlformats.org/drawingml/2006/table">
            <a:tbl>
              <a:tblPr/>
              <a:tblGrid>
                <a:gridCol w="2136271">
                  <a:extLst>
                    <a:ext uri="{9D8B030D-6E8A-4147-A177-3AD203B41FA5}">
                      <a16:colId xmlns:a16="http://schemas.microsoft.com/office/drawing/2014/main" val="20000"/>
                    </a:ext>
                  </a:extLst>
                </a:gridCol>
                <a:gridCol w="6655304">
                  <a:extLst>
                    <a:ext uri="{9D8B030D-6E8A-4147-A177-3AD203B41FA5}">
                      <a16:colId xmlns:a16="http://schemas.microsoft.com/office/drawing/2014/main" val="20001"/>
                    </a:ext>
                  </a:extLst>
                </a:gridCol>
              </a:tblGrid>
              <a:tr h="1811053">
                <a:tc>
                  <a:txBody>
                    <a:body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pitchFamily="2" charset="2"/>
                        <a:buNone/>
                        <a:tabLst/>
                      </a:pPr>
                      <a:endParaRPr kumimoji="0" lang="en-US" sz="2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rgbClr val="CC0000"/>
                        </a:buClr>
                        <a:buSzTx/>
                        <a:buFont typeface="Wingdings" pitchFamily="2" charset="2"/>
                        <a:buNone/>
                        <a:tabLst/>
                      </a:pPr>
                      <a:r>
                        <a:rPr kumimoji="0" lang="en-US" sz="2800" b="0" i="0" u="none" strike="noStrike" cap="none" normalizeH="0" baseline="0" dirty="0">
                          <a:ln>
                            <a:noFill/>
                          </a:ln>
                          <a:solidFill>
                            <a:schemeClr val="tx1"/>
                          </a:solidFill>
                          <a:effectLst/>
                          <a:latin typeface="Arial" charset="0"/>
                        </a:rPr>
                        <a:t>Part A</a:t>
                      </a:r>
                    </a:p>
                    <a:p>
                      <a:pPr marL="0" marR="0" lvl="0" indent="0" algn="l" defTabSz="914400" rtl="0" eaLnBrk="1" fontAlgn="base" latinLnBrk="0" hangingPunct="1">
                        <a:lnSpc>
                          <a:spcPct val="100000"/>
                        </a:lnSpc>
                        <a:spcBef>
                          <a:spcPct val="20000"/>
                        </a:spcBef>
                        <a:spcAft>
                          <a:spcPct val="0"/>
                        </a:spcAft>
                        <a:buClr>
                          <a:srgbClr val="CC0000"/>
                        </a:buClr>
                        <a:buSzTx/>
                        <a:buFont typeface="Wingdings" pitchFamily="2" charset="2"/>
                        <a:buNone/>
                        <a:tabLst/>
                      </a:pPr>
                      <a:endParaRPr kumimoji="0" lang="en-US" sz="2800" b="0" i="0" u="none" strike="noStrike" cap="none" normalizeH="0" baseline="0" dirty="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Inpatient hospital care </a:t>
                      </a:r>
                    </a:p>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Skilled nursing care</a:t>
                      </a:r>
                    </a:p>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Home health care</a:t>
                      </a:r>
                    </a:p>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Hospice care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17503">
                <a:tc>
                  <a:txBody>
                    <a:body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pitchFamily="2" charset="2"/>
                        <a:buNone/>
                        <a:tabLst/>
                      </a:pPr>
                      <a:endParaRPr kumimoji="0" lang="en-US" sz="2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rgbClr val="CC0000"/>
                        </a:buClr>
                        <a:buSzTx/>
                        <a:buFont typeface="Wingdings" pitchFamily="2" charset="2"/>
                        <a:buNone/>
                        <a:tabLst/>
                      </a:pPr>
                      <a:r>
                        <a:rPr kumimoji="0" lang="en-US" sz="2800" b="0" i="0" u="none" strike="noStrike" cap="none" normalizeH="0" baseline="0" dirty="0">
                          <a:ln>
                            <a:noFill/>
                          </a:ln>
                          <a:solidFill>
                            <a:schemeClr val="tx1"/>
                          </a:solidFill>
                          <a:effectLst/>
                          <a:latin typeface="Arial" charset="0"/>
                        </a:rPr>
                        <a:t>Part B</a:t>
                      </a:r>
                    </a:p>
                    <a:p>
                      <a:pPr marL="0" marR="0" lvl="0" indent="0" algn="l" defTabSz="914400" rtl="0" eaLnBrk="1" fontAlgn="base" latinLnBrk="0" hangingPunct="1">
                        <a:lnSpc>
                          <a:spcPct val="100000"/>
                        </a:lnSpc>
                        <a:spcBef>
                          <a:spcPct val="20000"/>
                        </a:spcBef>
                        <a:spcAft>
                          <a:spcPct val="0"/>
                        </a:spcAft>
                        <a:buClr>
                          <a:srgbClr val="CC0000"/>
                        </a:buClr>
                        <a:buSzTx/>
                        <a:buFont typeface="Wingdings" pitchFamily="2" charset="2"/>
                        <a:buNone/>
                        <a:tabLst/>
                      </a:pPr>
                      <a:endParaRPr kumimoji="0" lang="en-US" sz="2800" b="0" i="0" u="none" strike="noStrike" cap="none" normalizeH="0" baseline="0" dirty="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Doctors’ services</a:t>
                      </a:r>
                    </a:p>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Outpatient  hospital care</a:t>
                      </a:r>
                    </a:p>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Preventive services </a:t>
                      </a:r>
                    </a:p>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Diagnostic tests</a:t>
                      </a:r>
                    </a:p>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Non-hospital based therapies, imaging, surgery centers, labs</a:t>
                      </a:r>
                    </a:p>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Durable medical equipment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44">
                <a:tc>
                  <a:txBody>
                    <a:bodyPr/>
                    <a:lstStyle/>
                    <a:p>
                      <a:pPr marL="0" marR="0" lvl="0" indent="0" algn="l" defTabSz="914400" rtl="0" eaLnBrk="1" fontAlgn="base" latinLnBrk="0" hangingPunct="1">
                        <a:lnSpc>
                          <a:spcPct val="100000"/>
                        </a:lnSpc>
                        <a:spcBef>
                          <a:spcPct val="20000"/>
                        </a:spcBef>
                        <a:spcAft>
                          <a:spcPct val="0"/>
                        </a:spcAft>
                        <a:buClr>
                          <a:srgbClr val="CC0000"/>
                        </a:buClr>
                        <a:buSzTx/>
                        <a:buFont typeface="Wingdings" pitchFamily="2" charset="2"/>
                        <a:buNone/>
                        <a:tabLst/>
                      </a:pPr>
                      <a:r>
                        <a:rPr kumimoji="0" lang="en-US" sz="2800" b="0" i="0" u="none" strike="noStrike" cap="none" normalizeH="0" baseline="0" dirty="0">
                          <a:ln>
                            <a:noFill/>
                          </a:ln>
                          <a:solidFill>
                            <a:schemeClr val="tx1"/>
                          </a:solidFill>
                          <a:effectLst/>
                          <a:latin typeface="Arial" charset="0"/>
                        </a:rPr>
                        <a:t>Part D</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7663" marR="0" lvl="0" indent="-347663" algn="l" defTabSz="914400" rtl="0" eaLnBrk="1" fontAlgn="base" latinLnBrk="0" hangingPunct="1">
                        <a:lnSpc>
                          <a:spcPct val="100000"/>
                        </a:lnSpc>
                        <a:spcBef>
                          <a:spcPct val="20000"/>
                        </a:spcBef>
                        <a:spcAft>
                          <a:spcPct val="0"/>
                        </a:spcAft>
                        <a:buClr>
                          <a:srgbClr val="CC0000"/>
                        </a:buClr>
                        <a:buSzTx/>
                        <a:buFont typeface="Wingdings" pitchFamily="2" charset="2"/>
                        <a:buChar char="n"/>
                        <a:tabLst/>
                      </a:pPr>
                      <a:r>
                        <a:rPr kumimoji="0" lang="en-US" sz="2400" b="0" i="0" u="none" strike="noStrike" cap="none" normalizeH="0" baseline="0" dirty="0">
                          <a:ln>
                            <a:noFill/>
                          </a:ln>
                          <a:solidFill>
                            <a:schemeClr val="tx1"/>
                          </a:solidFill>
                          <a:effectLst/>
                          <a:latin typeface="Arial" charset="0"/>
                        </a:rPr>
                        <a:t>Outpatient prescription drugs</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2642" name="Slide Number Placeholder 5">
            <a:extLst>
              <a:ext uri="{FF2B5EF4-FFF2-40B4-BE49-F238E27FC236}">
                <a16:creationId xmlns:a16="http://schemas.microsoft.com/office/drawing/2014/main" id="{1545A6C7-E76D-429C-A84A-2C0FA68431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79A56007-FCD0-4DAF-A782-08E4AF58077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58" name="Text Box 17">
            <a:extLst>
              <a:ext uri="{FF2B5EF4-FFF2-40B4-BE49-F238E27FC236}">
                <a16:creationId xmlns:a16="http://schemas.microsoft.com/office/drawing/2014/main" id="{2D40CF40-C030-44B5-801A-E4C60F0C1A68}"/>
              </a:ext>
            </a:extLst>
          </p:cNvPr>
          <p:cNvSpPr txBox="1">
            <a:spLocks noChangeArrowheads="1"/>
          </p:cNvSpPr>
          <p:nvPr/>
        </p:nvSpPr>
        <p:spPr bwMode="auto">
          <a:xfrm>
            <a:off x="8061326" y="1"/>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ED0123"/>
                </a:solidFill>
                <a:effectLst/>
                <a:uLnTx/>
                <a:uFillTx/>
                <a:latin typeface="Arial" panose="020B0604020202020204" pitchFamily="34" charset="0"/>
                <a:ea typeface="+mn-ea"/>
                <a:cs typeface="Arial" panose="020B0604020202020204" pitchFamily="34" charset="0"/>
              </a:rPr>
              <a:t>Introduction</a:t>
            </a:r>
          </a:p>
        </p:txBody>
      </p:sp>
      <p:sp>
        <p:nvSpPr>
          <p:cNvPr id="2" name="Footer Placeholder 1">
            <a:extLst>
              <a:ext uri="{FF2B5EF4-FFF2-40B4-BE49-F238E27FC236}">
                <a16:creationId xmlns:a16="http://schemas.microsoft.com/office/drawing/2014/main" id="{56FDD723-4F39-45FF-95E6-4F1E4EA83C3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a:extLst>
              <a:ext uri="{FF2B5EF4-FFF2-40B4-BE49-F238E27FC236}">
                <a16:creationId xmlns:a16="http://schemas.microsoft.com/office/drawing/2014/main" id="{7DDD94A2-549B-4A77-8E48-FB3B61FE72AD}"/>
              </a:ext>
            </a:extLst>
          </p:cNvPr>
          <p:cNvSpPr>
            <a:spLocks noGrp="1" noChangeArrowheads="1"/>
          </p:cNvSpPr>
          <p:nvPr>
            <p:ph type="title"/>
          </p:nvPr>
        </p:nvSpPr>
        <p:spPr/>
        <p:txBody>
          <a:bodyPr/>
          <a:lstStyle/>
          <a:p>
            <a:pPr eaLnBrk="1" hangingPunct="1"/>
            <a:r>
              <a:rPr lang="en-US" altLang="en-US" dirty="0">
                <a:solidFill>
                  <a:schemeClr val="tx1"/>
                </a:solidFill>
              </a:rPr>
              <a:t>Medicare Part A &amp; B</a:t>
            </a:r>
          </a:p>
        </p:txBody>
      </p:sp>
      <p:sp>
        <p:nvSpPr>
          <p:cNvPr id="114692" name="Rectangle 3">
            <a:extLst>
              <a:ext uri="{FF2B5EF4-FFF2-40B4-BE49-F238E27FC236}">
                <a16:creationId xmlns:a16="http://schemas.microsoft.com/office/drawing/2014/main" id="{64F79CD4-53E8-4509-9A64-516FF9A423CF}"/>
              </a:ext>
            </a:extLst>
          </p:cNvPr>
          <p:cNvSpPr>
            <a:spLocks noGrp="1" noChangeArrowheads="1"/>
          </p:cNvSpPr>
          <p:nvPr>
            <p:ph idx="1"/>
          </p:nvPr>
        </p:nvSpPr>
        <p:spPr>
          <a:xfrm>
            <a:off x="677334" y="1609725"/>
            <a:ext cx="8596668" cy="5162550"/>
          </a:xfrm>
        </p:spPr>
        <p:txBody>
          <a:bodyPr>
            <a:normAutofit fontScale="92500" lnSpcReduction="10000"/>
          </a:bodyPr>
          <a:lstStyle/>
          <a:p>
            <a:pPr eaLnBrk="1" hangingPunct="1"/>
            <a:r>
              <a:rPr lang="en-US" altLang="en-US" sz="2800" dirty="0"/>
              <a:t>Most people receive Part A </a:t>
            </a:r>
            <a:r>
              <a:rPr lang="en-US" altLang="en-US" sz="2800" b="1" u="sng" dirty="0">
                <a:solidFill>
                  <a:srgbClr val="FF0000"/>
                </a:solidFill>
              </a:rPr>
              <a:t>premium free- </a:t>
            </a:r>
            <a:r>
              <a:rPr lang="en-US" altLang="en-US" sz="2800" b="1" u="sng" dirty="0"/>
              <a:t>must have  40 worked quarters.  99% pay nothing</a:t>
            </a:r>
          </a:p>
          <a:p>
            <a:pPr eaLnBrk="1" hangingPunct="1"/>
            <a:r>
              <a:rPr lang="en-US" altLang="en-US" sz="2800" dirty="0"/>
              <a:t>People with less than 10 years of Medicare  (30-39 quarters)- covered employment c</a:t>
            </a:r>
            <a:r>
              <a:rPr lang="en-US" altLang="en-US" sz="2600" dirty="0"/>
              <a:t>an still get Part A if worked less 30 quarter.  Pay monthly premium.</a:t>
            </a:r>
          </a:p>
          <a:p>
            <a:pPr marL="0" indent="0" eaLnBrk="1" hangingPunct="1">
              <a:buNone/>
            </a:pPr>
            <a:endParaRPr lang="en-US" altLang="en-US" sz="2600" dirty="0"/>
          </a:p>
          <a:p>
            <a:pPr lvl="0">
              <a:lnSpc>
                <a:spcPct val="90000"/>
              </a:lnSpc>
              <a:buClr>
                <a:srgbClr val="5FCBEF"/>
              </a:buClr>
            </a:pPr>
            <a:r>
              <a:rPr lang="en-US" altLang="en-US" sz="2800" b="1" u="sng" dirty="0">
                <a:solidFill>
                  <a:prstClr val="black">
                    <a:lumMod val="75000"/>
                    <a:lumOff val="25000"/>
                  </a:prstClr>
                </a:solidFill>
              </a:rPr>
              <a:t>Pay monthly Part B premium</a:t>
            </a:r>
          </a:p>
          <a:p>
            <a:pPr lvl="1">
              <a:lnSpc>
                <a:spcPct val="90000"/>
              </a:lnSpc>
              <a:buClr>
                <a:srgbClr val="5FCBEF"/>
              </a:buClr>
            </a:pPr>
            <a:r>
              <a:rPr lang="en-US" altLang="en-US" sz="2600" dirty="0">
                <a:solidFill>
                  <a:prstClr val="black">
                    <a:lumMod val="75000"/>
                    <a:lumOff val="25000"/>
                  </a:prstClr>
                </a:solidFill>
              </a:rPr>
              <a:t>Base with </a:t>
            </a:r>
            <a:r>
              <a:rPr lang="en-US" altLang="en-US" sz="2600" u="sng" dirty="0">
                <a:solidFill>
                  <a:prstClr val="black">
                    <a:lumMod val="75000"/>
                    <a:lumOff val="25000"/>
                  </a:prstClr>
                </a:solidFill>
              </a:rPr>
              <a:t>higher amt based on income </a:t>
            </a:r>
            <a:r>
              <a:rPr lang="en-US" altLang="en-US" sz="2600" dirty="0">
                <a:solidFill>
                  <a:prstClr val="black">
                    <a:lumMod val="75000"/>
                    <a:lumOff val="25000"/>
                  </a:prstClr>
                </a:solidFill>
              </a:rPr>
              <a:t>/beginning in 2007. </a:t>
            </a:r>
            <a:r>
              <a:rPr lang="en-US" altLang="en-US" sz="2000" dirty="0">
                <a:solidFill>
                  <a:prstClr val="black">
                    <a:lumMod val="75000"/>
                    <a:lumOff val="25000"/>
                  </a:prstClr>
                </a:solidFill>
              </a:rPr>
              <a:t>Average monthly premium for Part B  $</a:t>
            </a:r>
            <a:r>
              <a:rPr lang="en-US" altLang="en-US" sz="2000" b="1" dirty="0">
                <a:solidFill>
                  <a:srgbClr val="FF0000"/>
                </a:solidFill>
              </a:rPr>
              <a:t>134 per month 2017&amp; 18, $135.50 2019, $144.60 2020  (premiums are subject to income test)</a:t>
            </a:r>
          </a:p>
          <a:p>
            <a:pPr lvl="1">
              <a:lnSpc>
                <a:spcPct val="90000"/>
              </a:lnSpc>
              <a:buClr>
                <a:srgbClr val="5FCBEF"/>
              </a:buClr>
            </a:pPr>
            <a:r>
              <a:rPr lang="en-US" altLang="en-US" sz="2600" u="sng" dirty="0">
                <a:solidFill>
                  <a:prstClr val="black">
                    <a:lumMod val="75000"/>
                    <a:lumOff val="25000"/>
                  </a:prstClr>
                </a:solidFill>
              </a:rPr>
              <a:t>Premium penalty</a:t>
            </a:r>
            <a:r>
              <a:rPr lang="en-US" altLang="en-US" sz="2600" dirty="0">
                <a:solidFill>
                  <a:prstClr val="black">
                    <a:lumMod val="75000"/>
                    <a:lumOff val="25000"/>
                  </a:prstClr>
                </a:solidFill>
              </a:rPr>
              <a:t>!!</a:t>
            </a:r>
          </a:p>
          <a:p>
            <a:pPr lvl="2">
              <a:lnSpc>
                <a:spcPct val="90000"/>
              </a:lnSpc>
              <a:buClr>
                <a:srgbClr val="5FCBEF"/>
              </a:buClr>
            </a:pPr>
            <a:r>
              <a:rPr lang="en-US" altLang="en-US" dirty="0">
                <a:solidFill>
                  <a:prstClr val="black">
                    <a:lumMod val="75000"/>
                    <a:lumOff val="25000"/>
                  </a:prstClr>
                </a:solidFill>
              </a:rPr>
              <a:t>10% for each 12-month period eligible but not enrolled</a:t>
            </a:r>
          </a:p>
          <a:p>
            <a:pPr lvl="2">
              <a:lnSpc>
                <a:spcPct val="90000"/>
              </a:lnSpc>
              <a:buClr>
                <a:srgbClr val="5FCBEF"/>
              </a:buClr>
            </a:pPr>
            <a:r>
              <a:rPr lang="en-US" altLang="en-US" dirty="0">
                <a:solidFill>
                  <a:prstClr val="black">
                    <a:lumMod val="75000"/>
                    <a:lumOff val="25000"/>
                  </a:prstClr>
                </a:solidFill>
              </a:rPr>
              <a:t>Paid for as long as the person has Part B</a:t>
            </a:r>
            <a:endParaRPr lang="en-US" altLang="en-US" sz="2600" dirty="0"/>
          </a:p>
        </p:txBody>
      </p:sp>
      <p:sp>
        <p:nvSpPr>
          <p:cNvPr id="114690" name="Slide Number Placeholder 5">
            <a:extLst>
              <a:ext uri="{FF2B5EF4-FFF2-40B4-BE49-F238E27FC236}">
                <a16:creationId xmlns:a16="http://schemas.microsoft.com/office/drawing/2014/main" id="{20ECAFD9-3EB6-42F7-8CF0-920F90C298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6CA8C773-C9F6-4ABC-A3E2-581E90C0202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3" name="Text Box 4">
            <a:extLst>
              <a:ext uri="{FF2B5EF4-FFF2-40B4-BE49-F238E27FC236}">
                <a16:creationId xmlns:a16="http://schemas.microsoft.com/office/drawing/2014/main" id="{B0D10F01-6E45-46F6-A63A-35877CF0FC55}"/>
              </a:ext>
            </a:extLst>
          </p:cNvPr>
          <p:cNvSpPr txBox="1">
            <a:spLocks noChangeArrowheads="1"/>
          </p:cNvSpPr>
          <p:nvPr/>
        </p:nvSpPr>
        <p:spPr bwMode="auto">
          <a:xfrm>
            <a:off x="8061326" y="1"/>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ED0123"/>
                </a:solidFill>
                <a:effectLst/>
                <a:uLnTx/>
                <a:uFillTx/>
                <a:latin typeface="Arial" panose="020B0604020202020204" pitchFamily="34" charset="0"/>
                <a:ea typeface="+mn-ea"/>
                <a:cs typeface="Arial" panose="020B0604020202020204" pitchFamily="34" charset="0"/>
              </a:rPr>
              <a:t>Introduction</a:t>
            </a:r>
          </a:p>
        </p:txBody>
      </p:sp>
      <p:sp>
        <p:nvSpPr>
          <p:cNvPr id="2" name="Footer Placeholder 1">
            <a:extLst>
              <a:ext uri="{FF2B5EF4-FFF2-40B4-BE49-F238E27FC236}">
                <a16:creationId xmlns:a16="http://schemas.microsoft.com/office/drawing/2014/main" id="{0FBF2178-8EC6-4983-BA66-3B6C3F8B0CA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5">
            <a:extLst>
              <a:ext uri="{FF2B5EF4-FFF2-40B4-BE49-F238E27FC236}">
                <a16:creationId xmlns:a16="http://schemas.microsoft.com/office/drawing/2014/main" id="{D6D3EF35-672E-4955-94B3-C00A7EA0B61C}"/>
              </a:ext>
            </a:extLst>
          </p:cNvPr>
          <p:cNvSpPr>
            <a:spLocks noGrp="1" noChangeArrowheads="1"/>
          </p:cNvSpPr>
          <p:nvPr>
            <p:ph type="title"/>
          </p:nvPr>
        </p:nvSpPr>
        <p:spPr/>
        <p:txBody>
          <a:bodyPr>
            <a:normAutofit/>
          </a:bodyPr>
          <a:lstStyle/>
          <a:p>
            <a:pPr eaLnBrk="1" hangingPunct="1"/>
            <a:r>
              <a:rPr lang="en-US" altLang="en-US" dirty="0">
                <a:solidFill>
                  <a:schemeClr val="tx1"/>
                </a:solidFill>
              </a:rPr>
              <a:t>Original/T</a:t>
            </a:r>
            <a:r>
              <a:rPr lang="en-US" altLang="en-US" u="sng" dirty="0">
                <a:solidFill>
                  <a:schemeClr val="tx1"/>
                </a:solidFill>
              </a:rPr>
              <a:t>raditional</a:t>
            </a:r>
            <a:r>
              <a:rPr lang="en-US" altLang="en-US" dirty="0">
                <a:solidFill>
                  <a:schemeClr val="tx1"/>
                </a:solidFill>
              </a:rPr>
              <a:t> Medicare Plan – Medicare Costs</a:t>
            </a:r>
          </a:p>
        </p:txBody>
      </p:sp>
      <p:sp>
        <p:nvSpPr>
          <p:cNvPr id="91141" name="Rectangle 6">
            <a:extLst>
              <a:ext uri="{FF2B5EF4-FFF2-40B4-BE49-F238E27FC236}">
                <a16:creationId xmlns:a16="http://schemas.microsoft.com/office/drawing/2014/main" id="{D1B992DA-F11C-47A7-BB01-94C948404484}"/>
              </a:ext>
            </a:extLst>
          </p:cNvPr>
          <p:cNvSpPr>
            <a:spLocks noGrp="1" noChangeArrowheads="1"/>
          </p:cNvSpPr>
          <p:nvPr>
            <p:ph idx="1"/>
          </p:nvPr>
        </p:nvSpPr>
        <p:spPr>
          <a:xfrm>
            <a:off x="428625" y="1930400"/>
            <a:ext cx="10086975" cy="4927600"/>
          </a:xfrm>
        </p:spPr>
        <p:txBody>
          <a:bodyPr>
            <a:normAutofit fontScale="92500" lnSpcReduction="10000"/>
          </a:bodyPr>
          <a:lstStyle/>
          <a:p>
            <a:pPr eaLnBrk="1" hangingPunct="1">
              <a:defRPr/>
            </a:pPr>
            <a:r>
              <a:rPr lang="en-US" altLang="en-US" sz="1800" b="1" u="sng" dirty="0"/>
              <a:t>Go to any health care provider that accepts Medicare - nationwid</a:t>
            </a:r>
            <a:r>
              <a:rPr lang="en-US" altLang="en-US" sz="1800" u="sng" dirty="0"/>
              <a:t>e</a:t>
            </a:r>
          </a:p>
          <a:p>
            <a:pPr eaLnBrk="1" hangingPunct="1">
              <a:defRPr/>
            </a:pPr>
            <a:r>
              <a:rPr lang="en-US" altLang="en-US" sz="1800" dirty="0"/>
              <a:t>Patients are responsible for out of pocket amounts</a:t>
            </a:r>
          </a:p>
          <a:p>
            <a:pPr lvl="1" eaLnBrk="1" hangingPunct="1">
              <a:defRPr/>
            </a:pPr>
            <a:r>
              <a:rPr lang="en-US" altLang="en-US" sz="1600" dirty="0"/>
              <a:t>Part A – Inpt deductible</a:t>
            </a:r>
          </a:p>
          <a:p>
            <a:pPr lvl="2" eaLnBrk="1" hangingPunct="1">
              <a:defRPr/>
            </a:pPr>
            <a:r>
              <a:rPr lang="en-US" altLang="en-US" sz="1600" dirty="0"/>
              <a:t>$1156 deductible/2012 /$1184 in 2013/$1260 in 2015 , $1288 in 2016. </a:t>
            </a:r>
            <a:r>
              <a:rPr lang="en-US" altLang="en-US" sz="1600" b="1" dirty="0">
                <a:solidFill>
                  <a:srgbClr val="FF0000"/>
                </a:solidFill>
              </a:rPr>
              <a:t>$1316 for 2017; $1340 for 2018; $1364 2019; $1408 2020</a:t>
            </a:r>
          </a:p>
          <a:p>
            <a:pPr lvl="2" eaLnBrk="1" hangingPunct="1">
              <a:defRPr/>
            </a:pPr>
            <a:endParaRPr lang="en-US" altLang="en-US" sz="1600" b="1" dirty="0">
              <a:solidFill>
                <a:srgbClr val="FF0000"/>
              </a:solidFill>
            </a:endParaRPr>
          </a:p>
          <a:p>
            <a:pPr lvl="2" eaLnBrk="1" hangingPunct="1">
              <a:defRPr/>
            </a:pPr>
            <a:r>
              <a:rPr lang="en-US" altLang="en-US" sz="1800" b="1" u="sng" dirty="0"/>
              <a:t>Deductible is due every 60 days that the pt is out of the hospital</a:t>
            </a:r>
            <a:r>
              <a:rPr lang="en-US" altLang="en-US" sz="1800" dirty="0"/>
              <a:t>.  If out of the hospital/Part A for 60 days = another $1408 inpt deductible is due.  If 2 admits within the same 60 day period = 1 -$1408 deductible for the 1</a:t>
            </a:r>
            <a:r>
              <a:rPr lang="en-US" altLang="en-US" sz="1800" baseline="30000" dirty="0"/>
              <a:t>st</a:t>
            </a:r>
            <a:r>
              <a:rPr lang="en-US" altLang="en-US" sz="1800" dirty="0"/>
              <a:t> admit only. </a:t>
            </a:r>
          </a:p>
          <a:p>
            <a:pPr lvl="3" eaLnBrk="1" hangingPunct="1">
              <a:defRPr/>
            </a:pPr>
            <a:r>
              <a:rPr lang="en-US" altLang="en-US" sz="1800" dirty="0"/>
              <a:t>Additional costs after 60 days if no break in services.    </a:t>
            </a:r>
          </a:p>
          <a:p>
            <a:pPr lvl="3" eaLnBrk="1" hangingPunct="1">
              <a:defRPr/>
            </a:pPr>
            <a:r>
              <a:rPr lang="en-US" altLang="en-US" sz="1800" dirty="0"/>
              <a:t>Coinsurance days 61-90 </a:t>
            </a:r>
          </a:p>
          <a:p>
            <a:pPr lvl="3" eaLnBrk="1" hangingPunct="1">
              <a:defRPr/>
            </a:pPr>
            <a:r>
              <a:rPr lang="en-US" altLang="en-US" sz="1800" dirty="0"/>
              <a:t>Lifetime Reserve days   91-150  (used only 1x)</a:t>
            </a:r>
          </a:p>
          <a:p>
            <a:pPr lvl="3" eaLnBrk="1" hangingPunct="1">
              <a:defRPr/>
            </a:pPr>
            <a:r>
              <a:rPr lang="en-US" altLang="en-US" sz="1800" dirty="0"/>
              <a:t>Pt pays 100% after 150 days without a 60 day break</a:t>
            </a:r>
          </a:p>
          <a:p>
            <a:pPr lvl="3" eaLnBrk="1" hangingPunct="1">
              <a:defRPr/>
            </a:pPr>
            <a:r>
              <a:rPr lang="en-US" altLang="en-US" sz="1800" dirty="0"/>
              <a:t>$ amt increases each year for the additional days</a:t>
            </a:r>
          </a:p>
          <a:p>
            <a:pPr marL="914400" lvl="2" indent="0" eaLnBrk="1" hangingPunct="1">
              <a:buNone/>
              <a:defRPr/>
            </a:pPr>
            <a:r>
              <a:rPr lang="en-US" altLang="en-US" sz="1800" dirty="0"/>
              <a:t>	</a:t>
            </a:r>
          </a:p>
          <a:p>
            <a:pPr lvl="2" eaLnBrk="1" hangingPunct="1">
              <a:buFontTx/>
              <a:buNone/>
              <a:defRPr/>
            </a:pPr>
            <a:endParaRPr lang="en-US" altLang="en-US" dirty="0"/>
          </a:p>
        </p:txBody>
      </p:sp>
      <p:sp>
        <p:nvSpPr>
          <p:cNvPr id="122882" name="Slide Number Placeholder 5">
            <a:extLst>
              <a:ext uri="{FF2B5EF4-FFF2-40B4-BE49-F238E27FC236}">
                <a16:creationId xmlns:a16="http://schemas.microsoft.com/office/drawing/2014/main" id="{62714521-D899-4CD1-AFEB-09485CB772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4D5ED24D-8244-499A-BBC2-B5ABA70B36A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5" name="Text Box 4">
            <a:extLst>
              <a:ext uri="{FF2B5EF4-FFF2-40B4-BE49-F238E27FC236}">
                <a16:creationId xmlns:a16="http://schemas.microsoft.com/office/drawing/2014/main" id="{DECE3163-A7B8-4275-A4F5-E7168DC0A88D}"/>
              </a:ext>
            </a:extLst>
          </p:cNvPr>
          <p:cNvSpPr txBox="1">
            <a:spLocks noChangeArrowheads="1"/>
          </p:cNvSpPr>
          <p:nvPr/>
        </p:nvSpPr>
        <p:spPr bwMode="auto">
          <a:xfrm>
            <a:off x="8061326" y="1"/>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ED0123"/>
                </a:solidFill>
                <a:effectLst/>
                <a:uLnTx/>
                <a:uFillTx/>
                <a:latin typeface="Arial" panose="020B0604020202020204" pitchFamily="34" charset="0"/>
                <a:ea typeface="+mn-ea"/>
                <a:cs typeface="Arial" panose="020B0604020202020204" pitchFamily="34" charset="0"/>
              </a:rPr>
              <a:t>Original Medicare</a:t>
            </a:r>
          </a:p>
        </p:txBody>
      </p:sp>
      <p:sp>
        <p:nvSpPr>
          <p:cNvPr id="2" name="Footer Placeholder 1">
            <a:extLst>
              <a:ext uri="{FF2B5EF4-FFF2-40B4-BE49-F238E27FC236}">
                <a16:creationId xmlns:a16="http://schemas.microsoft.com/office/drawing/2014/main" id="{0C62D352-6FD5-4F92-8DCF-56ECF03A476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E26D4E75-EAE1-44F0-9F03-EA8EE2F59465}"/>
              </a:ext>
            </a:extLst>
          </p:cNvPr>
          <p:cNvSpPr>
            <a:spLocks noGrp="1" noChangeArrowheads="1"/>
          </p:cNvSpPr>
          <p:nvPr>
            <p:ph type="title"/>
          </p:nvPr>
        </p:nvSpPr>
        <p:spPr>
          <a:xfrm>
            <a:off x="677334" y="609600"/>
            <a:ext cx="8596668" cy="1152525"/>
          </a:xfrm>
        </p:spPr>
        <p:txBody>
          <a:bodyPr>
            <a:normAutofit/>
          </a:bodyPr>
          <a:lstStyle/>
          <a:p>
            <a:r>
              <a:rPr lang="en-US" altLang="en-US" sz="3200" b="1" u="sng" dirty="0">
                <a:solidFill>
                  <a:schemeClr val="tx1"/>
                </a:solidFill>
              </a:rPr>
              <a:t>Let’s make this real- Traditional Inpatient</a:t>
            </a:r>
          </a:p>
        </p:txBody>
      </p:sp>
      <p:sp>
        <p:nvSpPr>
          <p:cNvPr id="3" name="Content Placeholder 2">
            <a:extLst>
              <a:ext uri="{FF2B5EF4-FFF2-40B4-BE49-F238E27FC236}">
                <a16:creationId xmlns:a16="http://schemas.microsoft.com/office/drawing/2014/main" id="{B1EE37FA-DC29-412C-9924-5445FB458F3D}"/>
              </a:ext>
            </a:extLst>
          </p:cNvPr>
          <p:cNvSpPr>
            <a:spLocks noGrp="1"/>
          </p:cNvSpPr>
          <p:nvPr>
            <p:ph idx="1"/>
          </p:nvPr>
        </p:nvSpPr>
        <p:spPr>
          <a:xfrm>
            <a:off x="1095375" y="609600"/>
            <a:ext cx="9115425" cy="6400800"/>
          </a:xfrm>
        </p:spPr>
        <p:txBody>
          <a:bodyPr>
            <a:normAutofit/>
          </a:bodyPr>
          <a:lstStyle/>
          <a:p>
            <a:pPr>
              <a:defRPr/>
            </a:pPr>
            <a:endParaRPr lang="en-US" sz="1600" dirty="0"/>
          </a:p>
          <a:p>
            <a:pPr>
              <a:defRPr/>
            </a:pPr>
            <a:endParaRPr lang="en-US" sz="1600" dirty="0"/>
          </a:p>
          <a:p>
            <a:pPr>
              <a:defRPr/>
            </a:pPr>
            <a:r>
              <a:rPr lang="en-US" sz="1600" dirty="0"/>
              <a:t>Hospital billed for 4 day medical inpt stay.  Billed Medicare $16,900.</a:t>
            </a:r>
          </a:p>
          <a:p>
            <a:pPr>
              <a:defRPr/>
            </a:pPr>
            <a:r>
              <a:rPr lang="en-US" sz="1600" dirty="0"/>
              <a:t>Medicare </a:t>
            </a:r>
            <a:r>
              <a:rPr lang="en-US" sz="1600" u="sng" dirty="0"/>
              <a:t>pays a flat fee for the entire stay</a:t>
            </a:r>
            <a:r>
              <a:rPr lang="en-US" sz="1600" dirty="0"/>
              <a:t> based on the diagnoses that were treated during the stay.  *</a:t>
            </a:r>
            <a:r>
              <a:rPr lang="en-US" sz="1600" b="1" dirty="0"/>
              <a:t>DRG </a:t>
            </a:r>
          </a:p>
          <a:p>
            <a:pPr>
              <a:defRPr/>
            </a:pPr>
            <a:r>
              <a:rPr lang="en-US" sz="1600" dirty="0"/>
              <a:t>Hospitals are required to ‘</a:t>
            </a:r>
            <a:r>
              <a:rPr lang="en-US" sz="1600" u="sng" dirty="0"/>
              <a:t>accept assignment</a:t>
            </a:r>
            <a:r>
              <a:rPr lang="en-US" sz="1600" dirty="0"/>
              <a:t>’ with inpt services and must absorb/write off all charges beyond the DRG payment with consideration of the $1364 inpt deductible.  </a:t>
            </a:r>
          </a:p>
          <a:p>
            <a:pPr>
              <a:defRPr/>
            </a:pPr>
            <a:r>
              <a:rPr lang="en-US" sz="1600" dirty="0"/>
              <a:t>The </a:t>
            </a:r>
            <a:r>
              <a:rPr lang="en-US" sz="1600" u="sng" dirty="0"/>
              <a:t>total payment from Medicare </a:t>
            </a:r>
            <a:r>
              <a:rPr lang="en-US" sz="1600" dirty="0"/>
              <a:t>to the hospital:  DRG payment  *no consideration for charges*</a:t>
            </a:r>
          </a:p>
          <a:p>
            <a:pPr marL="0" indent="0">
              <a:buNone/>
              <a:defRPr/>
            </a:pPr>
            <a:r>
              <a:rPr lang="en-US" sz="1600" dirty="0"/>
              <a:t>	less the inpt deductible due every 60 days =</a:t>
            </a:r>
          </a:p>
          <a:p>
            <a:pPr marL="0" indent="0">
              <a:buNone/>
              <a:defRPr/>
            </a:pPr>
            <a:r>
              <a:rPr lang="en-US" sz="1600" dirty="0"/>
              <a:t>	Total payment from Medicare.    All remaining charges are absorbed.</a:t>
            </a:r>
          </a:p>
          <a:p>
            <a:pPr marL="0" indent="0">
              <a:buNone/>
              <a:defRPr/>
            </a:pPr>
            <a:endParaRPr lang="en-US" sz="1600" dirty="0"/>
          </a:p>
          <a:p>
            <a:pPr marL="0" indent="0">
              <a:buNone/>
              <a:defRPr/>
            </a:pPr>
            <a:r>
              <a:rPr lang="en-US" sz="1600" dirty="0"/>
              <a:t>EX)		  $16,900 </a:t>
            </a:r>
          </a:p>
          <a:p>
            <a:pPr marL="0" indent="0">
              <a:buNone/>
              <a:defRPr/>
            </a:pPr>
            <a:r>
              <a:rPr lang="en-US" sz="1600" dirty="0"/>
              <a:t>DRG payment	  $10,000   --- from which the inpt deductible of $1,340 is withheld and collected from the pt </a:t>
            </a:r>
            <a:endParaRPr lang="en-US" sz="1600" b="1" dirty="0"/>
          </a:p>
          <a:p>
            <a:pPr marL="0" indent="0">
              <a:buNone/>
              <a:defRPr/>
            </a:pPr>
            <a:r>
              <a:rPr lang="en-US" sz="1600" b="1" dirty="0"/>
              <a:t>TOTAL Medicare      $  8,660    ($10,000 - $1,364 = $8,636)   51% of billed charges</a:t>
            </a:r>
          </a:p>
          <a:p>
            <a:pPr marL="0" indent="0">
              <a:buNone/>
              <a:defRPr/>
            </a:pPr>
            <a:r>
              <a:rPr lang="en-US" sz="1600" b="1" dirty="0"/>
              <a:t>Amount written off</a:t>
            </a:r>
            <a:r>
              <a:rPr lang="en-US" sz="1600" dirty="0"/>
              <a:t>:  $  6,900    (difference between DRG payme</a:t>
            </a:r>
            <a:r>
              <a:rPr lang="en-US" sz="1400" dirty="0"/>
              <a:t>nt and billed charges.  Required)</a:t>
            </a:r>
          </a:p>
        </p:txBody>
      </p:sp>
      <p:sp>
        <p:nvSpPr>
          <p:cNvPr id="124932" name="Slide Number Placeholder 4">
            <a:extLst>
              <a:ext uri="{FF2B5EF4-FFF2-40B4-BE49-F238E27FC236}">
                <a16:creationId xmlns:a16="http://schemas.microsoft.com/office/drawing/2014/main" id="{D051C36F-D12C-4116-A39D-7AF6B63817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fld id="{8F88FAE4-683B-4F4E-BF11-C9FB894D0D3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t>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Footer Placeholder 1">
            <a:extLst>
              <a:ext uri="{FF2B5EF4-FFF2-40B4-BE49-F238E27FC236}">
                <a16:creationId xmlns:a16="http://schemas.microsoft.com/office/drawing/2014/main" id="{2686656E-679C-4287-8B4E-2A78ABFD9FB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585E922F-4326-47CC-9754-2EEE271A7488}"/>
              </a:ext>
            </a:extLst>
          </p:cNvPr>
          <p:cNvSpPr>
            <a:spLocks noGrp="1" noChangeArrowheads="1"/>
          </p:cNvSpPr>
          <p:nvPr>
            <p:ph type="title"/>
          </p:nvPr>
        </p:nvSpPr>
        <p:spPr/>
        <p:txBody>
          <a:bodyPr>
            <a:normAutofit/>
          </a:bodyPr>
          <a:lstStyle/>
          <a:p>
            <a:r>
              <a:rPr lang="en-US" altLang="en-US" dirty="0">
                <a:solidFill>
                  <a:schemeClr val="tx1"/>
                </a:solidFill>
              </a:rPr>
              <a:t>Skilled Nursing Facility +</a:t>
            </a:r>
            <a:br>
              <a:rPr lang="en-US" altLang="en-US" dirty="0">
                <a:solidFill>
                  <a:schemeClr val="tx1"/>
                </a:solidFill>
              </a:rPr>
            </a:br>
            <a:r>
              <a:rPr lang="en-US" altLang="en-US" dirty="0">
                <a:solidFill>
                  <a:schemeClr val="tx1"/>
                </a:solidFill>
              </a:rPr>
              <a:t>Critical Access = Swing Beds</a:t>
            </a:r>
          </a:p>
        </p:txBody>
      </p:sp>
      <p:sp>
        <p:nvSpPr>
          <p:cNvPr id="66563" name="Content Placeholder 2">
            <a:extLst>
              <a:ext uri="{FF2B5EF4-FFF2-40B4-BE49-F238E27FC236}">
                <a16:creationId xmlns:a16="http://schemas.microsoft.com/office/drawing/2014/main" id="{29254D10-D765-4271-ABC7-1E3FBDF3247A}"/>
              </a:ext>
            </a:extLst>
          </p:cNvPr>
          <p:cNvSpPr>
            <a:spLocks noGrp="1" noChangeArrowheads="1"/>
          </p:cNvSpPr>
          <p:nvPr>
            <p:ph idx="1"/>
          </p:nvPr>
        </p:nvSpPr>
        <p:spPr>
          <a:xfrm>
            <a:off x="677334" y="1930399"/>
            <a:ext cx="9533466" cy="4775201"/>
          </a:xfrm>
        </p:spPr>
        <p:txBody>
          <a:bodyPr>
            <a:normAutofit fontScale="92500" lnSpcReduction="20000"/>
          </a:bodyPr>
          <a:lstStyle/>
          <a:p>
            <a:r>
              <a:rPr lang="en-US" altLang="en-US" sz="2400" dirty="0"/>
              <a:t>Requires 3 </a:t>
            </a:r>
            <a:r>
              <a:rPr lang="en-US" altLang="en-US" sz="2400" b="1" dirty="0"/>
              <a:t>clinically appropriate </a:t>
            </a:r>
            <a:r>
              <a:rPr lang="en-US" altLang="en-US" sz="2400" dirty="0"/>
              <a:t>days as an inpt to have SNF coverage, not counting the day of discharge.  Obs ‘days’ do not count.</a:t>
            </a:r>
          </a:p>
          <a:p>
            <a:r>
              <a:rPr lang="en-US" altLang="en-US" sz="2400" dirty="0"/>
              <a:t>100% coverage of </a:t>
            </a:r>
            <a:r>
              <a:rPr lang="en-US" altLang="en-US" sz="2400" u="sng" dirty="0"/>
              <a:t>skilled care </a:t>
            </a:r>
            <a:r>
              <a:rPr lang="en-US" altLang="en-US" sz="2400" dirty="0"/>
              <a:t>up to 20 days</a:t>
            </a:r>
          </a:p>
          <a:p>
            <a:r>
              <a:rPr lang="en-US" altLang="en-US" sz="2400" dirty="0"/>
              <a:t>21-100 days, SNF per day out of pocket of $144.50 2012/$148 2013/$157.50 2015/  $161 2016   </a:t>
            </a:r>
            <a:r>
              <a:rPr lang="en-US" altLang="en-US" sz="2400" dirty="0">
                <a:solidFill>
                  <a:srgbClr val="FF0000"/>
                </a:solidFill>
              </a:rPr>
              <a:t>$</a:t>
            </a:r>
            <a:r>
              <a:rPr lang="en-US" altLang="en-US" sz="2400" b="1" dirty="0">
                <a:solidFill>
                  <a:srgbClr val="FF0000"/>
                </a:solidFill>
              </a:rPr>
              <a:t>164.50 per day 2017; $167.50 per day 2018; $176 per day 2020</a:t>
            </a:r>
          </a:p>
          <a:p>
            <a:r>
              <a:rPr lang="en-US" altLang="en-US" sz="2400" b="1" dirty="0">
                <a:solidFill>
                  <a:schemeClr val="tx1">
                    <a:lumMod val="95000"/>
                    <a:lumOff val="5000"/>
                  </a:schemeClr>
                </a:solidFill>
              </a:rPr>
              <a:t>Majority of MA SNF benefits mirror Traditional Medicare.</a:t>
            </a:r>
          </a:p>
          <a:p>
            <a:endParaRPr lang="en-US" altLang="en-US" sz="2400" b="1" dirty="0">
              <a:solidFill>
                <a:schemeClr val="tx1">
                  <a:lumMod val="95000"/>
                  <a:lumOff val="5000"/>
                </a:schemeClr>
              </a:solidFill>
            </a:endParaRPr>
          </a:p>
          <a:p>
            <a:r>
              <a:rPr lang="en-US" altLang="en-US" sz="2400" dirty="0"/>
              <a:t>Very difficult to meet ‘skilled’ up to 100 days.  New count starts when the </a:t>
            </a:r>
            <a:r>
              <a:rPr lang="en-US" altLang="en-US" sz="2400" dirty="0" err="1"/>
              <a:t>pt</a:t>
            </a:r>
            <a:r>
              <a:rPr lang="en-US" altLang="en-US" sz="2400" dirty="0"/>
              <a:t> is out of the hospital or SNF for 60 days/new benefit period. (</a:t>
            </a:r>
            <a:r>
              <a:rPr lang="en-US" altLang="en-US" sz="2400" dirty="0" err="1"/>
              <a:t>ie</a:t>
            </a:r>
            <a:r>
              <a:rPr lang="en-US" altLang="en-US" sz="2400" dirty="0"/>
              <a:t>. First 20 days w/no copayment)</a:t>
            </a:r>
          </a:p>
          <a:p>
            <a:r>
              <a:rPr lang="en-US" altLang="en-US" sz="2400" dirty="0"/>
              <a:t>Long term care/LTC = maintenance = no coverage</a:t>
            </a:r>
          </a:p>
          <a:p>
            <a:r>
              <a:rPr lang="en-US" altLang="en-US" sz="2400" dirty="0"/>
              <a:t>Many seniors “ spend down” and </a:t>
            </a:r>
            <a:r>
              <a:rPr lang="en-US" altLang="en-US" sz="2400" u="sng" dirty="0"/>
              <a:t>live in LTC on Medicaid </a:t>
            </a:r>
            <a:r>
              <a:rPr lang="en-US" altLang="en-US" sz="2400" dirty="0"/>
              <a:t>benefits.</a:t>
            </a:r>
          </a:p>
        </p:txBody>
      </p:sp>
      <p:sp>
        <p:nvSpPr>
          <p:cNvPr id="66564" name="Slide Number Placeholder 4">
            <a:extLst>
              <a:ext uri="{FF2B5EF4-FFF2-40B4-BE49-F238E27FC236}">
                <a16:creationId xmlns:a16="http://schemas.microsoft.com/office/drawing/2014/main" id="{C4CEAB96-E66F-4BD5-AFC8-E6502E5725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245D01AA-04B6-4C30-90FA-1BA5D77E70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Footer Placeholder 1">
            <a:extLst>
              <a:ext uri="{FF2B5EF4-FFF2-40B4-BE49-F238E27FC236}">
                <a16:creationId xmlns:a16="http://schemas.microsoft.com/office/drawing/2014/main" id="{1E217B1E-703F-44BD-A08F-5B141CA39DC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4">
            <a:extLst>
              <a:ext uri="{FF2B5EF4-FFF2-40B4-BE49-F238E27FC236}">
                <a16:creationId xmlns:a16="http://schemas.microsoft.com/office/drawing/2014/main" id="{73846BB8-FDA4-4D43-9261-5DFC09F4E8F1}"/>
              </a:ext>
            </a:extLst>
          </p:cNvPr>
          <p:cNvSpPr>
            <a:spLocks noGrp="1" noChangeArrowheads="1"/>
          </p:cNvSpPr>
          <p:nvPr>
            <p:ph type="title"/>
          </p:nvPr>
        </p:nvSpPr>
        <p:spPr/>
        <p:txBody>
          <a:bodyPr/>
          <a:lstStyle/>
          <a:p>
            <a:pPr eaLnBrk="1" hangingPunct="1"/>
            <a:r>
              <a:rPr lang="en-US" altLang="en-US" dirty="0">
                <a:solidFill>
                  <a:schemeClr val="tx1"/>
                </a:solidFill>
              </a:rPr>
              <a:t>What Is MSP?</a:t>
            </a:r>
          </a:p>
        </p:txBody>
      </p:sp>
      <p:sp>
        <p:nvSpPr>
          <p:cNvPr id="88068" name="Rectangle 5">
            <a:extLst>
              <a:ext uri="{FF2B5EF4-FFF2-40B4-BE49-F238E27FC236}">
                <a16:creationId xmlns:a16="http://schemas.microsoft.com/office/drawing/2014/main" id="{38EAE79C-7A50-474A-BBF9-081BF8E1AA85}"/>
              </a:ext>
            </a:extLst>
          </p:cNvPr>
          <p:cNvSpPr>
            <a:spLocks noGrp="1" noChangeArrowheads="1"/>
          </p:cNvSpPr>
          <p:nvPr>
            <p:ph idx="1"/>
          </p:nvPr>
        </p:nvSpPr>
        <p:spPr>
          <a:xfrm>
            <a:off x="677334" y="1619250"/>
            <a:ext cx="8596668" cy="4962525"/>
          </a:xfrm>
        </p:spPr>
        <p:txBody>
          <a:bodyPr>
            <a:normAutofit/>
          </a:bodyPr>
          <a:lstStyle/>
          <a:p>
            <a:pPr eaLnBrk="1" hangingPunct="1"/>
            <a:r>
              <a:rPr lang="en-US" altLang="en-US" b="1" u="sng" dirty="0"/>
              <a:t>Medicare Secondary Payer/MSP mandates</a:t>
            </a:r>
          </a:p>
          <a:p>
            <a:pPr lvl="1" eaLnBrk="1" hangingPunct="1"/>
            <a:r>
              <a:rPr lang="en-US" altLang="en-US" dirty="0"/>
              <a:t>Certain insurance pays health care bills </a:t>
            </a:r>
            <a:r>
              <a:rPr lang="en-US" altLang="en-US" b="1" dirty="0">
                <a:solidFill>
                  <a:srgbClr val="FF0000"/>
                </a:solidFill>
              </a:rPr>
              <a:t>before</a:t>
            </a:r>
            <a:r>
              <a:rPr lang="en-US" altLang="en-US" dirty="0"/>
              <a:t> Medicare pays</a:t>
            </a:r>
          </a:p>
          <a:p>
            <a:pPr lvl="1" eaLnBrk="1" hangingPunct="1"/>
            <a:r>
              <a:rPr lang="en-US" altLang="en-US" dirty="0"/>
              <a:t>Identify other insurance that may pay first</a:t>
            </a:r>
          </a:p>
          <a:p>
            <a:pPr eaLnBrk="1" hangingPunct="1"/>
            <a:r>
              <a:rPr lang="en-US" altLang="en-US" u="sng" dirty="0"/>
              <a:t>Medicare is primary – </a:t>
            </a:r>
            <a:r>
              <a:rPr lang="en-US" altLang="en-US" u="sng" dirty="0">
                <a:solidFill>
                  <a:srgbClr val="FF0000"/>
                </a:solidFill>
              </a:rPr>
              <a:t>ALWAYS CHECK WITH EVERY REGISTRATION</a:t>
            </a:r>
          </a:p>
          <a:p>
            <a:pPr lvl="1" eaLnBrk="1" hangingPunct="1"/>
            <a:r>
              <a:rPr lang="en-US" altLang="en-US" dirty="0"/>
              <a:t>In the absence of other insurance</a:t>
            </a:r>
          </a:p>
          <a:p>
            <a:pPr lvl="1" eaLnBrk="1" hangingPunct="1"/>
            <a:r>
              <a:rPr lang="en-US" altLang="en-US" dirty="0"/>
              <a:t>When retiring – commercial insurance/employer based insurance is no longer primary.</a:t>
            </a:r>
          </a:p>
          <a:p>
            <a:pPr lvl="1" eaLnBrk="1" hangingPunct="1"/>
            <a:r>
              <a:rPr lang="en-US" altLang="en-US" dirty="0"/>
              <a:t>EXCEPTION:  Federal employees have different package.</a:t>
            </a:r>
          </a:p>
          <a:p>
            <a:pPr marL="457200" lvl="1" indent="0" eaLnBrk="1" hangingPunct="1">
              <a:buNone/>
            </a:pPr>
            <a:endParaRPr lang="en-US" altLang="en-US" dirty="0"/>
          </a:p>
          <a:p>
            <a:pPr marL="457200" lvl="1" indent="0" eaLnBrk="1" hangingPunct="1">
              <a:buNone/>
            </a:pPr>
            <a:r>
              <a:rPr lang="en-US" altLang="en-US" dirty="0"/>
              <a:t>3 months prior to turning 65, expect a Questionnaire asking about your employment status.  If you retire, IMPORTANT to get your historical data updated with the retirement date. </a:t>
            </a:r>
          </a:p>
          <a:p>
            <a:pPr marL="457200" lvl="1" indent="0" eaLnBrk="1" hangingPunct="1">
              <a:buNone/>
            </a:pPr>
            <a:r>
              <a:rPr lang="en-US" altLang="en-US" dirty="0"/>
              <a:t>If you had an accident, expect a Questionnaire regarding the details. They are looking for who is primary – not Medicare.</a:t>
            </a:r>
          </a:p>
        </p:txBody>
      </p:sp>
      <p:sp>
        <p:nvSpPr>
          <p:cNvPr id="88066" name="Slide Number Placeholder 5">
            <a:extLst>
              <a:ext uri="{FF2B5EF4-FFF2-40B4-BE49-F238E27FC236}">
                <a16:creationId xmlns:a16="http://schemas.microsoft.com/office/drawing/2014/main" id="{5575E8C6-B84F-4F30-B52B-BD11F95AC0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E88FB32B-6313-486C-86DB-71D0246AFF0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Footer Placeholder 1">
            <a:extLst>
              <a:ext uri="{FF2B5EF4-FFF2-40B4-BE49-F238E27FC236}">
                <a16:creationId xmlns:a16="http://schemas.microsoft.com/office/drawing/2014/main" id="{2BB3F1AB-7612-4D15-B3D3-DD3045993CA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extLst>
      <p:ext uri="{BB962C8B-B14F-4D97-AF65-F5344CB8AC3E}">
        <p14:creationId xmlns:p14="http://schemas.microsoft.com/office/powerpoint/2010/main" val="2519020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a:extLst>
              <a:ext uri="{FF2B5EF4-FFF2-40B4-BE49-F238E27FC236}">
                <a16:creationId xmlns:a16="http://schemas.microsoft.com/office/drawing/2014/main" id="{C0B57045-3D83-41F8-9683-634EBA1761C5}"/>
              </a:ext>
            </a:extLst>
          </p:cNvPr>
          <p:cNvSpPr>
            <a:spLocks noGrp="1" noChangeArrowheads="1"/>
          </p:cNvSpPr>
          <p:nvPr>
            <p:ph type="title"/>
          </p:nvPr>
        </p:nvSpPr>
        <p:spPr/>
        <p:txBody>
          <a:bodyPr/>
          <a:lstStyle/>
          <a:p>
            <a:pPr eaLnBrk="1" hangingPunct="1"/>
            <a:r>
              <a:rPr lang="en-US" altLang="en-US" dirty="0">
                <a:solidFill>
                  <a:schemeClr val="tx1"/>
                </a:solidFill>
              </a:rPr>
              <a:t>Other Possible Payers </a:t>
            </a:r>
            <a:r>
              <a:rPr lang="en-US" altLang="en-US" u="sng" dirty="0">
                <a:solidFill>
                  <a:schemeClr val="tx1"/>
                </a:solidFill>
              </a:rPr>
              <a:t>primary to Medicare  </a:t>
            </a:r>
          </a:p>
        </p:txBody>
      </p:sp>
      <p:sp>
        <p:nvSpPr>
          <p:cNvPr id="92164" name="Rectangle 3">
            <a:extLst>
              <a:ext uri="{FF2B5EF4-FFF2-40B4-BE49-F238E27FC236}">
                <a16:creationId xmlns:a16="http://schemas.microsoft.com/office/drawing/2014/main" id="{971DCE3A-4C1C-4F55-B9E8-0B0D5E3EE3CB}"/>
              </a:ext>
            </a:extLst>
          </p:cNvPr>
          <p:cNvSpPr>
            <a:spLocks noGrp="1" noChangeArrowheads="1"/>
          </p:cNvSpPr>
          <p:nvPr>
            <p:ph idx="1"/>
          </p:nvPr>
        </p:nvSpPr>
        <p:spPr>
          <a:xfrm>
            <a:off x="677334" y="2160589"/>
            <a:ext cx="8596668" cy="4164011"/>
          </a:xfrm>
        </p:spPr>
        <p:txBody>
          <a:bodyPr>
            <a:normAutofit fontScale="92500"/>
          </a:bodyPr>
          <a:lstStyle/>
          <a:p>
            <a:pPr eaLnBrk="1" hangingPunct="1"/>
            <a:r>
              <a:rPr lang="en-US" altLang="en-US" sz="2800" dirty="0"/>
              <a:t>No-fault or liability insurance</a:t>
            </a:r>
          </a:p>
          <a:p>
            <a:pPr eaLnBrk="1" hangingPunct="1"/>
            <a:r>
              <a:rPr lang="en-US" altLang="en-US" sz="2800" dirty="0"/>
              <a:t>Workers’ compensation</a:t>
            </a:r>
          </a:p>
          <a:p>
            <a:pPr eaLnBrk="1" hangingPunct="1"/>
            <a:r>
              <a:rPr lang="en-US" altLang="en-US" sz="2800" dirty="0"/>
              <a:t>Federal Black Lung Program</a:t>
            </a:r>
          </a:p>
          <a:p>
            <a:pPr eaLnBrk="1" hangingPunct="1"/>
            <a:r>
              <a:rPr lang="en-US" altLang="en-US" sz="2800" dirty="0"/>
              <a:t>COBRA continuation coverage</a:t>
            </a:r>
          </a:p>
          <a:p>
            <a:pPr eaLnBrk="1" hangingPunct="1"/>
            <a:r>
              <a:rPr lang="en-US" altLang="en-US" sz="2800" dirty="0"/>
              <a:t>Employer  group health plans /EGHP  (20 employees)</a:t>
            </a:r>
          </a:p>
          <a:p>
            <a:pPr lvl="1" eaLnBrk="1" hangingPunct="1"/>
            <a:r>
              <a:rPr lang="en-US" altLang="en-US" sz="2600" dirty="0"/>
              <a:t>Working Aged  *19% working over 65/ 2017*</a:t>
            </a:r>
          </a:p>
          <a:p>
            <a:pPr lvl="1" eaLnBrk="1" hangingPunct="1"/>
            <a:r>
              <a:rPr lang="en-US" altLang="en-US" sz="2600" dirty="0"/>
              <a:t>Military coverage (VA and TRICARE For Life)</a:t>
            </a:r>
          </a:p>
          <a:p>
            <a:pPr lvl="1" eaLnBrk="1" hangingPunct="1"/>
            <a:r>
              <a:rPr lang="en-US" altLang="en-US" sz="2600" dirty="0"/>
              <a:t>Others</a:t>
            </a:r>
          </a:p>
          <a:p>
            <a:pPr marL="457200" lvl="1" indent="0" eaLnBrk="1" hangingPunct="1">
              <a:buNone/>
            </a:pPr>
            <a:endParaRPr lang="en-US" altLang="en-US" sz="2600" dirty="0"/>
          </a:p>
        </p:txBody>
      </p:sp>
      <p:sp>
        <p:nvSpPr>
          <p:cNvPr id="92162" name="Slide Number Placeholder 5">
            <a:extLst>
              <a:ext uri="{FF2B5EF4-FFF2-40B4-BE49-F238E27FC236}">
                <a16:creationId xmlns:a16="http://schemas.microsoft.com/office/drawing/2014/main" id="{8A8B501A-EE5D-4DB4-A0C4-417D3C55AC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EEA8F893-C97B-4020-8BE4-DA8EC41BFE0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Footer Placeholder 1">
            <a:extLst>
              <a:ext uri="{FF2B5EF4-FFF2-40B4-BE49-F238E27FC236}">
                <a16:creationId xmlns:a16="http://schemas.microsoft.com/office/drawing/2014/main" id="{D0569365-3267-402F-9452-3DD5DA6C91A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extLst>
      <p:ext uri="{BB962C8B-B14F-4D97-AF65-F5344CB8AC3E}">
        <p14:creationId xmlns:p14="http://schemas.microsoft.com/office/powerpoint/2010/main" val="3676046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5">
            <a:extLst>
              <a:ext uri="{FF2B5EF4-FFF2-40B4-BE49-F238E27FC236}">
                <a16:creationId xmlns:a16="http://schemas.microsoft.com/office/drawing/2014/main" id="{CD07293E-8BB2-4B9D-9F56-BB07792C2FFA}"/>
              </a:ext>
            </a:extLst>
          </p:cNvPr>
          <p:cNvSpPr>
            <a:spLocks noGrp="1" noChangeArrowheads="1"/>
          </p:cNvSpPr>
          <p:nvPr>
            <p:ph type="title"/>
          </p:nvPr>
        </p:nvSpPr>
        <p:spPr/>
        <p:txBody>
          <a:bodyPr/>
          <a:lstStyle/>
          <a:p>
            <a:pPr eaLnBrk="1" hangingPunct="1"/>
            <a:r>
              <a:rPr lang="en-US" altLang="en-US" dirty="0">
                <a:solidFill>
                  <a:schemeClr val="tx1"/>
                </a:solidFill>
              </a:rPr>
              <a:t>Medigap/Supplemental Insurance- Pays after Traditional/Original Medicare</a:t>
            </a:r>
          </a:p>
        </p:txBody>
      </p:sp>
      <p:sp>
        <p:nvSpPr>
          <p:cNvPr id="67588" name="Rectangle 6">
            <a:extLst>
              <a:ext uri="{FF2B5EF4-FFF2-40B4-BE49-F238E27FC236}">
                <a16:creationId xmlns:a16="http://schemas.microsoft.com/office/drawing/2014/main" id="{ABCA5600-87E7-46B4-9125-AB42118AB79C}"/>
              </a:ext>
            </a:extLst>
          </p:cNvPr>
          <p:cNvSpPr>
            <a:spLocks noGrp="1" noChangeArrowheads="1"/>
          </p:cNvSpPr>
          <p:nvPr>
            <p:ph idx="1"/>
          </p:nvPr>
        </p:nvSpPr>
        <p:spPr/>
        <p:txBody>
          <a:bodyPr>
            <a:normAutofit fontScale="92500" lnSpcReduction="20000"/>
          </a:bodyPr>
          <a:lstStyle/>
          <a:p>
            <a:pPr eaLnBrk="1" hangingPunct="1"/>
            <a:r>
              <a:rPr lang="en-US" altLang="en-US" sz="2400" dirty="0"/>
              <a:t>Health insurance policy to cover the out of pocket deductibles and coinsurance.</a:t>
            </a:r>
          </a:p>
          <a:p>
            <a:pPr lvl="1" eaLnBrk="1" hangingPunct="1"/>
            <a:r>
              <a:rPr lang="en-US" altLang="en-US" sz="2400" dirty="0"/>
              <a:t>Sold by </a:t>
            </a:r>
            <a:r>
              <a:rPr lang="en-US" altLang="en-US" sz="2400" u="sng" dirty="0"/>
              <a:t>private insurance </a:t>
            </a:r>
            <a:r>
              <a:rPr lang="en-US" altLang="en-US" sz="2400" dirty="0"/>
              <a:t>companies</a:t>
            </a:r>
          </a:p>
          <a:p>
            <a:pPr lvl="1" eaLnBrk="1" hangingPunct="1"/>
            <a:r>
              <a:rPr lang="en-US" altLang="en-US" sz="2400" dirty="0"/>
              <a:t>Must say “Medicare Supplement Insurance”</a:t>
            </a:r>
          </a:p>
          <a:p>
            <a:pPr lvl="1" eaLnBrk="1" hangingPunct="1"/>
            <a:r>
              <a:rPr lang="en-US" altLang="en-US" sz="2400" dirty="0"/>
              <a:t>Covers “gaps” in the </a:t>
            </a:r>
            <a:r>
              <a:rPr lang="en-US" altLang="en-US" sz="2400" b="1" dirty="0">
                <a:solidFill>
                  <a:srgbClr val="FF0000"/>
                </a:solidFill>
              </a:rPr>
              <a:t>Original Traditional Medicare </a:t>
            </a:r>
            <a:r>
              <a:rPr lang="en-US" altLang="en-US" sz="2400" dirty="0"/>
              <a:t>Plan/not Medicare Advantage/Part C</a:t>
            </a:r>
          </a:p>
          <a:p>
            <a:pPr lvl="2" eaLnBrk="1" hangingPunct="1"/>
            <a:r>
              <a:rPr lang="en-US" altLang="en-US" sz="2600" dirty="0"/>
              <a:t>Deductibles, coinsurance, copayments</a:t>
            </a:r>
          </a:p>
          <a:p>
            <a:pPr lvl="2" eaLnBrk="1" hangingPunct="1"/>
            <a:r>
              <a:rPr lang="en-US" altLang="en-US" sz="2600" dirty="0"/>
              <a:t>Average monthly premium of $180 </a:t>
            </a:r>
          </a:p>
          <a:p>
            <a:pPr lvl="2" eaLnBrk="1" hangingPunct="1"/>
            <a:r>
              <a:rPr lang="en-US" altLang="en-US" sz="2400" b="1" dirty="0">
                <a:solidFill>
                  <a:srgbClr val="FF0000"/>
                </a:solidFill>
              </a:rPr>
              <a:t>Golden rule: If Medicare approves the service, the supplemental insurance will also approve the service.  They are the payer AFTER Medicare</a:t>
            </a:r>
            <a:r>
              <a:rPr lang="en-US" altLang="en-US" sz="2400" dirty="0">
                <a:solidFill>
                  <a:srgbClr val="FF0000"/>
                </a:solidFill>
              </a:rPr>
              <a:t>.</a:t>
            </a:r>
          </a:p>
        </p:txBody>
      </p:sp>
      <p:sp>
        <p:nvSpPr>
          <p:cNvPr id="67586" name="Slide Number Placeholder 5">
            <a:extLst>
              <a:ext uri="{FF2B5EF4-FFF2-40B4-BE49-F238E27FC236}">
                <a16:creationId xmlns:a16="http://schemas.microsoft.com/office/drawing/2014/main" id="{9F644DF1-4B18-4907-BD67-29A6AC0DF1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DDF481AF-CDCA-4458-BBFC-759931DBFB3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89" name="Text Box 4">
            <a:extLst>
              <a:ext uri="{FF2B5EF4-FFF2-40B4-BE49-F238E27FC236}">
                <a16:creationId xmlns:a16="http://schemas.microsoft.com/office/drawing/2014/main" id="{E7275BFC-104D-4C49-8DB7-2FC5D1CDB135}"/>
              </a:ext>
            </a:extLst>
          </p:cNvPr>
          <p:cNvSpPr txBox="1">
            <a:spLocks noChangeArrowheads="1"/>
          </p:cNvSpPr>
          <p:nvPr/>
        </p:nvSpPr>
        <p:spPr bwMode="auto">
          <a:xfrm>
            <a:off x="8061326" y="1"/>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ED0123"/>
                </a:solidFill>
                <a:effectLst/>
                <a:uLnTx/>
                <a:uFillTx/>
                <a:latin typeface="Arial" panose="020B0604020202020204" pitchFamily="34" charset="0"/>
                <a:ea typeface="+mn-ea"/>
                <a:cs typeface="Arial" panose="020B0604020202020204" pitchFamily="34" charset="0"/>
              </a:rPr>
              <a:t>Medigap</a:t>
            </a:r>
          </a:p>
        </p:txBody>
      </p:sp>
      <p:sp>
        <p:nvSpPr>
          <p:cNvPr id="2" name="Footer Placeholder 1">
            <a:extLst>
              <a:ext uri="{FF2B5EF4-FFF2-40B4-BE49-F238E27FC236}">
                <a16:creationId xmlns:a16="http://schemas.microsoft.com/office/drawing/2014/main" id="{86704559-07D0-4CC8-89C1-D12ABF5273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0B1A787F-EE1F-4E45-83AB-955C9AFED70D}"/>
              </a:ext>
            </a:extLst>
          </p:cNvPr>
          <p:cNvSpPr>
            <a:spLocks noGrp="1"/>
          </p:cNvSpPr>
          <p:nvPr>
            <p:ph type="title"/>
          </p:nvPr>
        </p:nvSpPr>
        <p:spPr/>
        <p:txBody>
          <a:bodyPr>
            <a:normAutofit fontScale="90000"/>
          </a:bodyPr>
          <a:lstStyle/>
          <a:p>
            <a:r>
              <a:rPr lang="en-US" altLang="en-US" dirty="0">
                <a:solidFill>
                  <a:schemeClr val="tx1"/>
                </a:solidFill>
              </a:rPr>
              <a:t>Part C/Medicare Advantage</a:t>
            </a:r>
            <a:br>
              <a:rPr lang="en-US" altLang="en-US" dirty="0"/>
            </a:br>
            <a:r>
              <a:rPr lang="en-US" altLang="en-US" sz="3200" b="1" dirty="0">
                <a:solidFill>
                  <a:srgbClr val="C00000"/>
                </a:solidFill>
              </a:rPr>
              <a:t>Fall Open enrollment period: 10-15 thru 12-7 yearly.</a:t>
            </a:r>
          </a:p>
        </p:txBody>
      </p:sp>
      <p:sp>
        <p:nvSpPr>
          <p:cNvPr id="71683" name="Content Placeholder 2">
            <a:extLst>
              <a:ext uri="{FF2B5EF4-FFF2-40B4-BE49-F238E27FC236}">
                <a16:creationId xmlns:a16="http://schemas.microsoft.com/office/drawing/2014/main" id="{75DC9504-9D18-4C6E-9047-A677F4D48F2F}"/>
              </a:ext>
            </a:extLst>
          </p:cNvPr>
          <p:cNvSpPr>
            <a:spLocks noGrp="1"/>
          </p:cNvSpPr>
          <p:nvPr>
            <p:ph idx="1"/>
          </p:nvPr>
        </p:nvSpPr>
        <p:spPr>
          <a:xfrm>
            <a:off x="677334" y="2160589"/>
            <a:ext cx="8596668" cy="4087811"/>
          </a:xfrm>
        </p:spPr>
        <p:txBody>
          <a:bodyPr>
            <a:normAutofit fontScale="92500" lnSpcReduction="20000"/>
          </a:bodyPr>
          <a:lstStyle/>
          <a:p>
            <a:r>
              <a:rPr lang="en-US" altLang="en-US" sz="2800" dirty="0"/>
              <a:t>All plans have to offer the basic Traditional Benefits.  </a:t>
            </a:r>
            <a:r>
              <a:rPr lang="en-US" altLang="en-US" sz="2800" b="1" dirty="0"/>
              <a:t>Private insurance companies </a:t>
            </a:r>
            <a:r>
              <a:rPr lang="en-US" altLang="en-US" sz="2800" dirty="0"/>
              <a:t>sell Medicare Advantage plans.</a:t>
            </a:r>
          </a:p>
          <a:p>
            <a:r>
              <a:rPr lang="en-US" altLang="en-US" sz="2800" dirty="0"/>
              <a:t>They can offer more services, not less.</a:t>
            </a:r>
          </a:p>
          <a:p>
            <a:r>
              <a:rPr lang="en-US" altLang="en-US" sz="2800" dirty="0"/>
              <a:t>They cannot impose any pre-existing conditions or others that are not related to Traditional Medicare</a:t>
            </a:r>
          </a:p>
          <a:p>
            <a:r>
              <a:rPr lang="en-US" altLang="en-US" sz="2800" dirty="0"/>
              <a:t>Part C – </a:t>
            </a:r>
            <a:r>
              <a:rPr lang="en-US" altLang="en-US" sz="2800" b="1" u="sng" dirty="0"/>
              <a:t>usually packages Part A, B, and D into 1 out of pocket monthly </a:t>
            </a:r>
            <a:r>
              <a:rPr lang="en-US" altLang="en-US" sz="2800" dirty="0"/>
              <a:t>premium</a:t>
            </a:r>
            <a:r>
              <a:rPr lang="en-US" altLang="en-US" sz="2800" b="1" dirty="0"/>
              <a:t>.  The co-payments are tied directly to each insurance plan.  All are different.</a:t>
            </a:r>
          </a:p>
          <a:p>
            <a:r>
              <a:rPr lang="en-US" altLang="en-US" sz="2800" b="1" dirty="0"/>
              <a:t>“Do over” –Jan- March 30</a:t>
            </a:r>
            <a:r>
              <a:rPr lang="en-US" altLang="en-US" sz="2800" b="1" baseline="30000" dirty="0"/>
              <a:t>th</a:t>
            </a:r>
            <a:r>
              <a:rPr lang="en-US" altLang="en-US" sz="2800" b="1" dirty="0"/>
              <a:t> each year.</a:t>
            </a:r>
          </a:p>
        </p:txBody>
      </p:sp>
      <p:sp>
        <p:nvSpPr>
          <p:cNvPr id="2" name="Footer Placeholder 1">
            <a:extLst>
              <a:ext uri="{FF2B5EF4-FFF2-40B4-BE49-F238E27FC236}">
                <a16:creationId xmlns:a16="http://schemas.microsoft.com/office/drawing/2014/main" id="{3799BC08-F185-40C6-AEE1-7220506197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t>2020</a:t>
            </a:r>
          </a:p>
        </p:txBody>
      </p:sp>
      <p:sp>
        <p:nvSpPr>
          <p:cNvPr id="71684" name="Slide Number Placeholder 4">
            <a:extLst>
              <a:ext uri="{FF2B5EF4-FFF2-40B4-BE49-F238E27FC236}">
                <a16:creationId xmlns:a16="http://schemas.microsoft.com/office/drawing/2014/main" id="{A5CA0259-AC2F-4907-9032-B73BD82F4E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6D871E11-8944-4E83-85C8-C441E0E237CA}"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18</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35366C0-A36F-4AB8-8CAE-BA8D70E081FE}"/>
              </a:ext>
            </a:extLst>
          </p:cNvPr>
          <p:cNvSpPr>
            <a:spLocks noGrp="1" noChangeArrowheads="1"/>
          </p:cNvSpPr>
          <p:nvPr>
            <p:ph type="title"/>
          </p:nvPr>
        </p:nvSpPr>
        <p:spPr/>
        <p:txBody>
          <a:bodyPr>
            <a:normAutofit/>
          </a:bodyPr>
          <a:lstStyle/>
          <a:p>
            <a:r>
              <a:rPr lang="en-US" altLang="en-US" sz="3200" b="1" dirty="0">
                <a:solidFill>
                  <a:srgbClr val="00B050"/>
                </a:solidFill>
              </a:rPr>
              <a:t>FROM THE EYES OF A PATIENT –</a:t>
            </a:r>
            <a:r>
              <a:rPr lang="en-US" altLang="en-US" sz="3200" b="1" i="1" dirty="0">
                <a:solidFill>
                  <a:schemeClr val="tx1"/>
                </a:solidFill>
              </a:rPr>
              <a:t>WHY MOVE TO A MA PLAN?</a:t>
            </a:r>
          </a:p>
        </p:txBody>
      </p:sp>
      <p:sp>
        <p:nvSpPr>
          <p:cNvPr id="3" name="Content Placeholder 2">
            <a:extLst>
              <a:ext uri="{FF2B5EF4-FFF2-40B4-BE49-F238E27FC236}">
                <a16:creationId xmlns:a16="http://schemas.microsoft.com/office/drawing/2014/main" id="{B7C0169A-2D0A-4FFD-B3D1-25B612AB5CF6}"/>
              </a:ext>
            </a:extLst>
          </p:cNvPr>
          <p:cNvSpPr>
            <a:spLocks noGrp="1"/>
          </p:cNvSpPr>
          <p:nvPr>
            <p:ph idx="1"/>
          </p:nvPr>
        </p:nvSpPr>
        <p:spPr>
          <a:xfrm>
            <a:off x="1314451" y="1676401"/>
            <a:ext cx="7167564" cy="4571999"/>
          </a:xfrm>
        </p:spPr>
        <p:txBody>
          <a:bodyPr>
            <a:normAutofit lnSpcReduction="10000"/>
          </a:bodyPr>
          <a:lstStyle/>
          <a:p>
            <a:pPr>
              <a:buFont typeface="Wingdings 3" panose="05040102010807070707" pitchFamily="82" charset="2"/>
              <a:buChar char=""/>
              <a:defRPr/>
            </a:pPr>
            <a:endParaRPr lang="en-US" dirty="0"/>
          </a:p>
          <a:p>
            <a:pPr>
              <a:buFont typeface="Wingdings 3" panose="05040102010807070707" pitchFamily="82" charset="2"/>
              <a:buChar char=""/>
              <a:defRPr/>
            </a:pPr>
            <a:r>
              <a:rPr lang="en-US" dirty="0"/>
              <a:t>Her supplemental insurance amt was increasing $50 a month.  On her fixed income, the monthly deductions went up to $350 out of her $1300 Social Security Check.  It was time to look for help!</a:t>
            </a:r>
          </a:p>
          <a:p>
            <a:pPr>
              <a:buFont typeface="Wingdings 3" panose="05040102010807070707" pitchFamily="82" charset="2"/>
              <a:buChar char=""/>
              <a:defRPr/>
            </a:pPr>
            <a:r>
              <a:rPr lang="en-US" dirty="0"/>
              <a:t>It is all about the doctors in her network.</a:t>
            </a:r>
          </a:p>
          <a:p>
            <a:pPr>
              <a:buFont typeface="Wingdings 3" panose="05040102010807070707" pitchFamily="82" charset="2"/>
              <a:buChar char=""/>
              <a:defRPr/>
            </a:pPr>
            <a:r>
              <a:rPr lang="en-US" dirty="0"/>
              <a:t>It is all about new monthly costs and ongoing out of pocket costs.</a:t>
            </a:r>
          </a:p>
          <a:p>
            <a:pPr>
              <a:buFont typeface="Wingdings 3" panose="05040102010807070707" pitchFamily="82" charset="2"/>
              <a:buChar char=""/>
              <a:defRPr/>
            </a:pPr>
            <a:r>
              <a:rPr lang="en-US" dirty="0"/>
              <a:t>It was her drugs /Part D being covered and her out of pocket expense.</a:t>
            </a:r>
          </a:p>
          <a:p>
            <a:pPr>
              <a:buFont typeface="Wingdings 3" panose="05040102010807070707" pitchFamily="82" charset="2"/>
              <a:buChar char=""/>
              <a:defRPr/>
            </a:pPr>
            <a:r>
              <a:rPr lang="en-US" dirty="0"/>
              <a:t>She got a list of providers and hospitals in her area. Hospital she used was included.  Her PCP was included; but she had to get a new OB/GYN.</a:t>
            </a:r>
          </a:p>
          <a:p>
            <a:pPr>
              <a:buFont typeface="Wingdings 3" panose="05040102010807070707" pitchFamily="82" charset="2"/>
              <a:buChar char=""/>
              <a:defRPr/>
            </a:pPr>
            <a:r>
              <a:rPr lang="en-US" dirty="0"/>
              <a:t>With these hurdles out of the way, it was time to seriously look ‘at the cost.’ </a:t>
            </a:r>
          </a:p>
          <a:p>
            <a:pPr marL="0" indent="0">
              <a:buNone/>
              <a:defRPr/>
            </a:pPr>
            <a:endParaRPr lang="en-US" dirty="0"/>
          </a:p>
          <a:p>
            <a:pPr>
              <a:buFont typeface="Wingdings 3" panose="05040102010807070707" pitchFamily="82" charset="2"/>
              <a:buChar char=""/>
              <a:defRPr/>
            </a:pPr>
            <a:endParaRPr lang="en-US" dirty="0"/>
          </a:p>
        </p:txBody>
      </p:sp>
      <p:sp>
        <p:nvSpPr>
          <p:cNvPr id="4" name="Footer Placeholder 3">
            <a:extLst>
              <a:ext uri="{FF2B5EF4-FFF2-40B4-BE49-F238E27FC236}">
                <a16:creationId xmlns:a16="http://schemas.microsoft.com/office/drawing/2014/main" id="{EE391013-3C5B-4252-8A4F-B69FFA3265AA}"/>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1509" name="Slide Number Placeholder 4">
            <a:extLst>
              <a:ext uri="{FF2B5EF4-FFF2-40B4-BE49-F238E27FC236}">
                <a16:creationId xmlns:a16="http://schemas.microsoft.com/office/drawing/2014/main" id="{58824846-4EF4-4963-B53A-93290BB1A3D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BF7AFD54-904D-4B5F-A807-56399541F3A7}" type="slidenum">
              <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19</a:t>
            </a:fld>
            <a:endPar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6440D0-5FB7-465E-9F3E-5BA68DC37497}"/>
              </a:ext>
            </a:extLst>
          </p:cNvPr>
          <p:cNvSpPr>
            <a:spLocks noGrp="1"/>
          </p:cNvSpPr>
          <p:nvPr>
            <p:ph type="body" sz="quarter" idx="11"/>
          </p:nvPr>
        </p:nvSpPr>
        <p:spPr/>
        <p:txBody>
          <a:bodyPr>
            <a:normAutofit fontScale="92500" lnSpcReduction="20000"/>
          </a:bodyPr>
          <a:lstStyle/>
          <a:p>
            <a:r>
              <a:rPr lang="en-US" dirty="0"/>
              <a:t>Traditional Medicare vs Medicare Advantage 101</a:t>
            </a:r>
          </a:p>
        </p:txBody>
      </p:sp>
      <p:sp>
        <p:nvSpPr>
          <p:cNvPr id="7" name="Text Placeholder 6">
            <a:extLst>
              <a:ext uri="{FF2B5EF4-FFF2-40B4-BE49-F238E27FC236}">
                <a16:creationId xmlns:a16="http://schemas.microsoft.com/office/drawing/2014/main" id="{DC8EB2B3-D6A6-4A76-A58B-191772DEF16B}"/>
              </a:ext>
            </a:extLst>
          </p:cNvPr>
          <p:cNvSpPr>
            <a:spLocks noGrp="1"/>
          </p:cNvSpPr>
          <p:nvPr>
            <p:ph type="body" sz="quarter" idx="12"/>
          </p:nvPr>
        </p:nvSpPr>
        <p:spPr/>
        <p:txBody>
          <a:bodyPr/>
          <a:lstStyle/>
          <a:p>
            <a:r>
              <a:rPr lang="en-US" dirty="0"/>
              <a:t>Day Egusquiza, President &amp; Founder</a:t>
            </a:r>
          </a:p>
          <a:p>
            <a:r>
              <a:rPr lang="en-US" dirty="0"/>
              <a:t>AR Systems, Inc   &amp;   Patient Financial Navigator Foundation, Inc.</a:t>
            </a:r>
          </a:p>
          <a:p>
            <a:r>
              <a:rPr lang="en-US" dirty="0"/>
              <a:t>Twin Falls, Idaho    </a:t>
            </a:r>
          </a:p>
          <a:p>
            <a:r>
              <a:rPr lang="en-US" dirty="0">
                <a:hlinkClick r:id="rId2"/>
              </a:rPr>
              <a:t>Daylee1@mindspring.com</a:t>
            </a:r>
            <a:r>
              <a:rPr lang="en-US" dirty="0"/>
              <a:t>     </a:t>
            </a:r>
          </a:p>
        </p:txBody>
      </p:sp>
      <p:sp>
        <p:nvSpPr>
          <p:cNvPr id="2" name="Slide Number Placeholder 1">
            <a:extLst>
              <a:ext uri="{FF2B5EF4-FFF2-40B4-BE49-F238E27FC236}">
                <a16:creationId xmlns:a16="http://schemas.microsoft.com/office/drawing/2014/main" id="{4D4D8F3E-2128-40B0-A846-629895C6E9F2}"/>
              </a:ext>
            </a:extLst>
          </p:cNvPr>
          <p:cNvSpPr>
            <a:spLocks noGrp="1"/>
          </p:cNvSpPr>
          <p:nvPr>
            <p:ph type="sldNum" sz="quarter" idx="4"/>
          </p:nvPr>
        </p:nvSpPr>
        <p:spPr/>
        <p:txBody>
          <a:bodyPr/>
          <a:lstStyle/>
          <a:p>
            <a:fld id="{DF131881-9BE5-41DD-903C-1E0338EF1271}" type="slidenum">
              <a:rPr lang="en-US" smtClean="0"/>
              <a:pPr/>
              <a:t>2</a:t>
            </a:fld>
            <a:endParaRPr lang="en-US" dirty="0"/>
          </a:p>
        </p:txBody>
      </p:sp>
    </p:spTree>
    <p:extLst>
      <p:ext uri="{BB962C8B-B14F-4D97-AF65-F5344CB8AC3E}">
        <p14:creationId xmlns:p14="http://schemas.microsoft.com/office/powerpoint/2010/main" val="109870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985B970-9B1B-4C96-AC1F-4388B9B24669}"/>
              </a:ext>
            </a:extLst>
          </p:cNvPr>
          <p:cNvSpPr>
            <a:spLocks noGrp="1" noChangeArrowheads="1"/>
          </p:cNvSpPr>
          <p:nvPr>
            <p:ph type="title"/>
          </p:nvPr>
        </p:nvSpPr>
        <p:spPr>
          <a:xfrm>
            <a:off x="677334" y="537239"/>
            <a:ext cx="8596668" cy="891512"/>
          </a:xfrm>
        </p:spPr>
        <p:txBody>
          <a:bodyPr/>
          <a:lstStyle/>
          <a:p>
            <a:r>
              <a:rPr lang="en-US" altLang="en-US" b="1" dirty="0">
                <a:solidFill>
                  <a:srgbClr val="00B050"/>
                </a:solidFill>
              </a:rPr>
              <a:t>Cost considerations – Traditional VS MA</a:t>
            </a:r>
          </a:p>
        </p:txBody>
      </p:sp>
      <p:sp>
        <p:nvSpPr>
          <p:cNvPr id="3" name="Content Placeholder 2">
            <a:extLst>
              <a:ext uri="{FF2B5EF4-FFF2-40B4-BE49-F238E27FC236}">
                <a16:creationId xmlns:a16="http://schemas.microsoft.com/office/drawing/2014/main" id="{83141B26-1B8B-4AEC-BAC8-B54A866CB4A8}"/>
              </a:ext>
            </a:extLst>
          </p:cNvPr>
          <p:cNvSpPr>
            <a:spLocks noGrp="1"/>
          </p:cNvSpPr>
          <p:nvPr>
            <p:ph idx="1"/>
          </p:nvPr>
        </p:nvSpPr>
        <p:spPr>
          <a:xfrm>
            <a:off x="677334" y="1533525"/>
            <a:ext cx="8596668" cy="4507837"/>
          </a:xfrm>
        </p:spPr>
        <p:txBody>
          <a:bodyPr/>
          <a:lstStyle/>
          <a:p>
            <a:pPr marL="0" indent="0">
              <a:buNone/>
              <a:defRPr/>
            </a:pPr>
            <a:r>
              <a:rPr lang="en-US" sz="2000" u="sng" dirty="0"/>
              <a:t>Traditional:</a:t>
            </a:r>
            <a:r>
              <a:rPr lang="en-US" sz="2000" dirty="0"/>
              <a:t>  Monthly costs = </a:t>
            </a:r>
            <a:r>
              <a:rPr lang="en-US" sz="2000" dirty="0">
                <a:solidFill>
                  <a:srgbClr val="FF0000"/>
                </a:solidFill>
              </a:rPr>
              <a:t>$351 and going up.</a:t>
            </a:r>
          </a:p>
          <a:p>
            <a:pPr>
              <a:buFont typeface="Wingdings 3" panose="05040102010807070707" pitchFamily="82" charset="2"/>
              <a:buChar char=""/>
              <a:defRPr/>
            </a:pPr>
            <a:r>
              <a:rPr lang="en-US" sz="2000" dirty="0"/>
              <a:t>Co-pays with drugs/$10-$70 per month and </a:t>
            </a:r>
            <a:r>
              <a:rPr lang="en-US" sz="2000" u="sng" dirty="0"/>
              <a:t>no “cap” </a:t>
            </a:r>
            <a:r>
              <a:rPr lang="en-US" sz="2000" dirty="0"/>
              <a:t>on out of pocket Part B patient portion.</a:t>
            </a:r>
          </a:p>
          <a:p>
            <a:pPr>
              <a:buFont typeface="Wingdings 3" panose="05040102010807070707" pitchFamily="82" charset="2"/>
              <a:buChar char=""/>
              <a:defRPr/>
            </a:pPr>
            <a:r>
              <a:rPr lang="en-US" sz="2000" dirty="0"/>
              <a:t>Could see any provider, travel anywhere and still be in network.</a:t>
            </a:r>
          </a:p>
          <a:p>
            <a:pPr>
              <a:buFont typeface="Wingdings 3" panose="05040102010807070707" pitchFamily="82" charset="2"/>
              <a:buChar char=""/>
              <a:defRPr/>
            </a:pPr>
            <a:r>
              <a:rPr lang="en-US" sz="2000" dirty="0"/>
              <a:t>No prior authorization process.  </a:t>
            </a:r>
          </a:p>
          <a:p>
            <a:pPr>
              <a:buFont typeface="Wingdings 3" panose="05040102010807070707" pitchFamily="82" charset="2"/>
              <a:buChar char=""/>
              <a:defRPr/>
            </a:pPr>
            <a:r>
              <a:rPr lang="en-US" sz="2000" dirty="0"/>
              <a:t>Can see any provider who accepts Traditional Medicare.</a:t>
            </a:r>
          </a:p>
          <a:p>
            <a:pPr>
              <a:buFont typeface="Wingdings 3" panose="05040102010807070707" pitchFamily="82" charset="2"/>
              <a:buChar char=""/>
              <a:defRPr/>
            </a:pPr>
            <a:r>
              <a:rPr lang="en-US" sz="2000" dirty="0"/>
              <a:t>If after </a:t>
            </a:r>
            <a:r>
              <a:rPr lang="en-US" sz="2000" dirty="0" err="1"/>
              <a:t>inpt</a:t>
            </a:r>
            <a:r>
              <a:rPr lang="en-US" sz="2000" dirty="0"/>
              <a:t> care is needed, there is no prior authorization required.  Physician orders ‘skilled’ care.</a:t>
            </a:r>
          </a:p>
          <a:p>
            <a:pPr>
              <a:buFont typeface="Wingdings 3" panose="05040102010807070707" pitchFamily="82" charset="2"/>
              <a:buChar char=""/>
              <a:defRPr/>
            </a:pPr>
            <a:r>
              <a:rPr lang="en-US" sz="2000" dirty="0"/>
              <a:t>Hospital has Medicare rules – such a 2 MN rule, Local Coverage Determination limitations, but all done internally.  Provider was the same.</a:t>
            </a:r>
          </a:p>
          <a:p>
            <a:pPr marL="0" indent="0">
              <a:buNone/>
              <a:defRPr/>
            </a:pPr>
            <a:endParaRPr lang="en-US" sz="2000" dirty="0"/>
          </a:p>
          <a:p>
            <a:pPr>
              <a:buFont typeface="Wingdings 3" panose="05040102010807070707" pitchFamily="82" charset="2"/>
              <a:buChar char=""/>
              <a:defRPr/>
            </a:pPr>
            <a:endParaRPr lang="en-US" dirty="0"/>
          </a:p>
          <a:p>
            <a:pPr marL="0" indent="0">
              <a:buNone/>
              <a:defRPr/>
            </a:pPr>
            <a:endParaRPr lang="en-US" dirty="0"/>
          </a:p>
        </p:txBody>
      </p:sp>
      <p:sp>
        <p:nvSpPr>
          <p:cNvPr id="4" name="Footer Placeholder 3">
            <a:extLst>
              <a:ext uri="{FF2B5EF4-FFF2-40B4-BE49-F238E27FC236}">
                <a16:creationId xmlns:a16="http://schemas.microsoft.com/office/drawing/2014/main" id="{C4208ED4-815F-45CE-A956-35191495BF8D}"/>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2533" name="Slide Number Placeholder 4">
            <a:extLst>
              <a:ext uri="{FF2B5EF4-FFF2-40B4-BE49-F238E27FC236}">
                <a16:creationId xmlns:a16="http://schemas.microsoft.com/office/drawing/2014/main" id="{775FE145-A454-4771-B17B-4E00832761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2A0C3077-231A-46AB-8BB3-0D55F7B71939}" type="slidenum">
              <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20</a:t>
            </a:fld>
            <a:endPar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1621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6EB6ACB-527B-463E-939E-5DC633C79DEB}"/>
              </a:ext>
            </a:extLst>
          </p:cNvPr>
          <p:cNvSpPr>
            <a:spLocks noGrp="1" noChangeArrowheads="1"/>
          </p:cNvSpPr>
          <p:nvPr>
            <p:ph type="title"/>
          </p:nvPr>
        </p:nvSpPr>
        <p:spPr>
          <a:xfrm>
            <a:off x="2133601" y="685800"/>
            <a:ext cx="6348413" cy="695325"/>
          </a:xfrm>
        </p:spPr>
        <p:txBody>
          <a:bodyPr/>
          <a:lstStyle/>
          <a:p>
            <a:r>
              <a:rPr lang="en-US" altLang="en-US" b="1" dirty="0">
                <a:solidFill>
                  <a:srgbClr val="00B050"/>
                </a:solidFill>
              </a:rPr>
              <a:t>MA PLAN IN THE MID WEST</a:t>
            </a:r>
          </a:p>
        </p:txBody>
      </p:sp>
      <p:sp>
        <p:nvSpPr>
          <p:cNvPr id="3" name="Content Placeholder 2">
            <a:extLst>
              <a:ext uri="{FF2B5EF4-FFF2-40B4-BE49-F238E27FC236}">
                <a16:creationId xmlns:a16="http://schemas.microsoft.com/office/drawing/2014/main" id="{0ABC38EE-AD62-4EFF-B1FB-D786ECCDDED3}"/>
              </a:ext>
            </a:extLst>
          </p:cNvPr>
          <p:cNvSpPr>
            <a:spLocks noGrp="1"/>
          </p:cNvSpPr>
          <p:nvPr>
            <p:ph idx="1"/>
          </p:nvPr>
        </p:nvSpPr>
        <p:spPr>
          <a:xfrm>
            <a:off x="1514475" y="1676401"/>
            <a:ext cx="6967539" cy="4610099"/>
          </a:xfrm>
        </p:spPr>
        <p:txBody>
          <a:bodyPr>
            <a:normAutofit fontScale="92500" lnSpcReduction="20000"/>
          </a:bodyPr>
          <a:lstStyle/>
          <a:p>
            <a:pPr marL="0" indent="0">
              <a:buNone/>
              <a:defRPr/>
            </a:pPr>
            <a:r>
              <a:rPr lang="en-US" u="sng" dirty="0"/>
              <a:t>Medicare Advantage</a:t>
            </a:r>
            <a:r>
              <a:rPr lang="en-US" dirty="0"/>
              <a:t>:  Monthly premium </a:t>
            </a:r>
            <a:r>
              <a:rPr lang="en-US" sz="2400" dirty="0">
                <a:solidFill>
                  <a:srgbClr val="FF0000"/>
                </a:solidFill>
              </a:rPr>
              <a:t>is $38.  </a:t>
            </a:r>
            <a:r>
              <a:rPr lang="en-US" dirty="0"/>
              <a:t>(Immediate savings of approx. $300 per month)</a:t>
            </a:r>
          </a:p>
          <a:p>
            <a:pPr>
              <a:buFont typeface="Wingdings 3" panose="05040102010807070707" pitchFamily="82" charset="2"/>
              <a:buChar char=""/>
              <a:defRPr/>
            </a:pPr>
            <a:r>
              <a:rPr lang="en-US" u="sng" dirty="0"/>
              <a:t>There is a copayment for all services as there is no ability to have a Medicare Supplement with MA plans.  Will have out of pocket.</a:t>
            </a:r>
          </a:p>
          <a:p>
            <a:pPr>
              <a:buFont typeface="Wingdings 3" panose="05040102010807070707" pitchFamily="82" charset="2"/>
              <a:buChar char=""/>
              <a:defRPr/>
            </a:pPr>
            <a:r>
              <a:rPr lang="en-US" dirty="0"/>
              <a:t>Copayment for drugs - $0,$3, or $9 – depending on the drug tier. Some tier 2 drugs can be up to $70</a:t>
            </a:r>
          </a:p>
          <a:p>
            <a:pPr>
              <a:buFont typeface="Wingdings 3" panose="05040102010807070707" pitchFamily="82" charset="2"/>
              <a:buChar char=""/>
              <a:defRPr/>
            </a:pPr>
            <a:r>
              <a:rPr lang="en-US" dirty="0"/>
              <a:t>Copayment for doctor appts- $10 primary care, $40 specialists.</a:t>
            </a:r>
          </a:p>
          <a:p>
            <a:pPr>
              <a:buFont typeface="Wingdings 3" panose="05040102010807070707" pitchFamily="82" charset="2"/>
              <a:buChar char=""/>
              <a:defRPr/>
            </a:pPr>
            <a:r>
              <a:rPr lang="en-US" dirty="0"/>
              <a:t>Lab tests are capped at $5 each</a:t>
            </a:r>
          </a:p>
          <a:p>
            <a:pPr>
              <a:buFont typeface="Wingdings 3" panose="05040102010807070707" pitchFamily="82" charset="2"/>
              <a:buChar char=""/>
              <a:defRPr/>
            </a:pPr>
            <a:r>
              <a:rPr lang="en-US" dirty="0" err="1"/>
              <a:t>Outpt</a:t>
            </a:r>
            <a:r>
              <a:rPr lang="en-US" dirty="0"/>
              <a:t> procedures are capped at $295 each.  Copayment for the doctor cap $25.  Pre-op testing cap $5</a:t>
            </a:r>
          </a:p>
          <a:p>
            <a:pPr>
              <a:buFont typeface="Wingdings 3" panose="05040102010807070707" pitchFamily="82" charset="2"/>
              <a:buChar char=""/>
              <a:defRPr/>
            </a:pPr>
            <a:r>
              <a:rPr lang="en-US" dirty="0"/>
              <a:t>Has a daily </a:t>
            </a:r>
            <a:r>
              <a:rPr lang="en-US" dirty="0" err="1"/>
              <a:t>inpt</a:t>
            </a:r>
            <a:r>
              <a:rPr lang="en-US" dirty="0"/>
              <a:t> amount due – not to exceed the Traditional </a:t>
            </a:r>
            <a:r>
              <a:rPr lang="en-US" dirty="0" err="1"/>
              <a:t>Inpt</a:t>
            </a:r>
            <a:r>
              <a:rPr lang="en-US" dirty="0"/>
              <a:t> deductible.</a:t>
            </a:r>
          </a:p>
          <a:p>
            <a:pPr>
              <a:buFont typeface="Wingdings 3" panose="05040102010807070707" pitchFamily="82" charset="2"/>
              <a:buChar char=""/>
              <a:defRPr/>
            </a:pPr>
            <a:r>
              <a:rPr lang="en-US" dirty="0"/>
              <a:t>Allowance of $60 monthly for over the counter meds.  Order from United’s website.</a:t>
            </a:r>
          </a:p>
          <a:p>
            <a:pPr>
              <a:buFont typeface="Wingdings 3" panose="05040102010807070707" pitchFamily="82" charset="2"/>
              <a:buChar char=""/>
              <a:defRPr/>
            </a:pPr>
            <a:r>
              <a:rPr lang="en-US" dirty="0"/>
              <a:t>VOLUME: Economies of Scale – huge power when negotiating with providers.</a:t>
            </a:r>
          </a:p>
          <a:p>
            <a:pPr>
              <a:buFont typeface="Wingdings 3" panose="05040102010807070707" pitchFamily="82" charset="2"/>
              <a:buChar char=""/>
              <a:defRPr/>
            </a:pPr>
            <a:endParaRPr lang="en-US" dirty="0"/>
          </a:p>
          <a:p>
            <a:pPr>
              <a:buFont typeface="Wingdings 3" panose="05040102010807070707" pitchFamily="82" charset="2"/>
              <a:buChar char=""/>
              <a:defRPr/>
            </a:pPr>
            <a:endParaRPr lang="en-US" dirty="0"/>
          </a:p>
          <a:p>
            <a:pPr marL="0" indent="0">
              <a:buNone/>
              <a:defRPr/>
            </a:pPr>
            <a:endParaRPr lang="en-US" dirty="0"/>
          </a:p>
        </p:txBody>
      </p:sp>
      <p:sp>
        <p:nvSpPr>
          <p:cNvPr id="4" name="Footer Placeholder 3">
            <a:extLst>
              <a:ext uri="{FF2B5EF4-FFF2-40B4-BE49-F238E27FC236}">
                <a16:creationId xmlns:a16="http://schemas.microsoft.com/office/drawing/2014/main" id="{CEA65F2B-113E-41D4-983F-A69DC14272AC}"/>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3557" name="Slide Number Placeholder 4">
            <a:extLst>
              <a:ext uri="{FF2B5EF4-FFF2-40B4-BE49-F238E27FC236}">
                <a16:creationId xmlns:a16="http://schemas.microsoft.com/office/drawing/2014/main" id="{55393C18-D914-4253-BA6C-C3CBDB813D6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9D254DC7-C863-493E-8420-9F8DB904C63A}" type="slidenum">
              <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21</a:t>
            </a:fld>
            <a:endPar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6548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C2E2B02-3923-4101-9479-B33E5EC596CE}"/>
              </a:ext>
            </a:extLst>
          </p:cNvPr>
          <p:cNvSpPr>
            <a:spLocks noGrp="1" noChangeArrowheads="1"/>
          </p:cNvSpPr>
          <p:nvPr>
            <p:ph type="title"/>
          </p:nvPr>
        </p:nvSpPr>
        <p:spPr/>
        <p:txBody>
          <a:bodyPr/>
          <a:lstStyle/>
          <a:p>
            <a:r>
              <a:rPr lang="en-US" altLang="en-US" sz="3200" b="1">
                <a:solidFill>
                  <a:srgbClr val="00B050"/>
                </a:solidFill>
              </a:rPr>
              <a:t>More Considerations with MA</a:t>
            </a:r>
          </a:p>
        </p:txBody>
      </p:sp>
      <p:sp>
        <p:nvSpPr>
          <p:cNvPr id="3" name="Content Placeholder 2">
            <a:extLst>
              <a:ext uri="{FF2B5EF4-FFF2-40B4-BE49-F238E27FC236}">
                <a16:creationId xmlns:a16="http://schemas.microsoft.com/office/drawing/2014/main" id="{834C3F5A-C9B7-4232-A84A-0579F2BBBB96}"/>
              </a:ext>
            </a:extLst>
          </p:cNvPr>
          <p:cNvSpPr>
            <a:spLocks noGrp="1"/>
          </p:cNvSpPr>
          <p:nvPr>
            <p:ph idx="1"/>
          </p:nvPr>
        </p:nvSpPr>
        <p:spPr>
          <a:xfrm>
            <a:off x="1019175" y="1371601"/>
            <a:ext cx="7462839" cy="4876799"/>
          </a:xfrm>
        </p:spPr>
        <p:txBody>
          <a:bodyPr>
            <a:normAutofit fontScale="92500" lnSpcReduction="20000"/>
          </a:bodyPr>
          <a:lstStyle/>
          <a:p>
            <a:pPr>
              <a:buFont typeface="Wingdings 3" panose="05040102010807070707" pitchFamily="82" charset="2"/>
              <a:buChar char=""/>
              <a:defRPr/>
            </a:pPr>
            <a:r>
              <a:rPr lang="en-US" u="sng" dirty="0"/>
              <a:t>Out of network </a:t>
            </a:r>
            <a:r>
              <a:rPr lang="en-US" dirty="0"/>
              <a:t>– when traveling – is a serious issue. Emergency care would be covered but ongoing care – out of network penalties.</a:t>
            </a:r>
          </a:p>
          <a:p>
            <a:pPr>
              <a:buFont typeface="Wingdings 3" panose="05040102010807070707" pitchFamily="82" charset="2"/>
              <a:buChar char=""/>
              <a:defRPr/>
            </a:pPr>
            <a:r>
              <a:rPr lang="en-US" dirty="0"/>
              <a:t>Prior authorization was required for all care.  Delays in getting approved/scheduled.</a:t>
            </a:r>
          </a:p>
          <a:p>
            <a:pPr>
              <a:buFont typeface="Wingdings 3" panose="05040102010807070707" pitchFamily="82" charset="2"/>
              <a:buChar char=""/>
              <a:defRPr/>
            </a:pPr>
            <a:r>
              <a:rPr lang="en-US" dirty="0"/>
              <a:t>Has deductible total out of pocket of $3995. </a:t>
            </a:r>
          </a:p>
          <a:p>
            <a:pPr>
              <a:buFont typeface="Wingdings 3" panose="05040102010807070707" pitchFamily="82" charset="2"/>
              <a:buChar char=""/>
              <a:defRPr/>
            </a:pPr>
            <a:r>
              <a:rPr lang="en-US" b="1" dirty="0"/>
              <a:t>After emergency care/out of area – needs extended care.  It will be out of network/penalties.  Need to get back in-network for ongoing care.</a:t>
            </a:r>
            <a:r>
              <a:rPr lang="en-US" dirty="0"/>
              <a:t>!</a:t>
            </a:r>
          </a:p>
          <a:p>
            <a:pPr>
              <a:buFont typeface="Wingdings 3" panose="05040102010807070707" pitchFamily="82" charset="2"/>
              <a:buChar char=""/>
              <a:defRPr/>
            </a:pPr>
            <a:r>
              <a:rPr lang="en-US" dirty="0"/>
              <a:t>MA is paid a Per member, per month, based on subscriber’s historical health record and yearly updates. MA is paid No addition money for actual services.(Think telehealth)</a:t>
            </a:r>
          </a:p>
          <a:p>
            <a:pPr>
              <a:buFont typeface="Wingdings 3" panose="05040102010807070707" pitchFamily="82" charset="2"/>
              <a:buChar char=""/>
              <a:defRPr/>
            </a:pPr>
            <a:r>
              <a:rPr lang="en-US" dirty="0"/>
              <a:t>Social Determinants of Health:  Additional benefits for subscribers:</a:t>
            </a:r>
          </a:p>
          <a:p>
            <a:pPr lvl="1">
              <a:buFont typeface="Wingdings 3" panose="05040102010807070707" pitchFamily="82" charset="2"/>
              <a:buChar char=""/>
              <a:defRPr/>
            </a:pPr>
            <a:r>
              <a:rPr lang="en-US" dirty="0"/>
              <a:t>Dental insurance  (not with Traditional</a:t>
            </a:r>
          </a:p>
          <a:p>
            <a:pPr lvl="1">
              <a:buFont typeface="Wingdings 3" panose="05040102010807070707" pitchFamily="82" charset="2"/>
              <a:buChar char=""/>
              <a:defRPr/>
            </a:pPr>
            <a:r>
              <a:rPr lang="en-US" dirty="0"/>
              <a:t>Health Club costs (not with T, keep the </a:t>
            </a:r>
            <a:r>
              <a:rPr lang="en-US" dirty="0" err="1"/>
              <a:t>pt</a:t>
            </a:r>
            <a:r>
              <a:rPr lang="en-US" dirty="0"/>
              <a:t> healthy)</a:t>
            </a:r>
          </a:p>
          <a:p>
            <a:pPr lvl="1">
              <a:buFont typeface="Wingdings 3" panose="05040102010807070707" pitchFamily="82" charset="2"/>
              <a:buChar char=""/>
              <a:defRPr/>
            </a:pPr>
            <a:r>
              <a:rPr lang="en-US" dirty="0"/>
              <a:t>Vision costs  (not with T)</a:t>
            </a:r>
          </a:p>
          <a:p>
            <a:pPr lvl="1">
              <a:buFont typeface="Wingdings 3" panose="05040102010807070707" pitchFamily="82" charset="2"/>
              <a:buChar char=""/>
              <a:defRPr/>
            </a:pPr>
            <a:r>
              <a:rPr lang="en-US" dirty="0"/>
              <a:t>Others she has not tapped into yet…</a:t>
            </a:r>
          </a:p>
          <a:p>
            <a:pPr lvl="1">
              <a:buFont typeface="Wingdings 3" panose="05040102010807070707" pitchFamily="82" charset="2"/>
              <a:buChar char=""/>
              <a:defRPr/>
            </a:pPr>
            <a:r>
              <a:rPr lang="en-US" dirty="0"/>
              <a:t>She stated: Need to stay healthy but looks great</a:t>
            </a:r>
          </a:p>
          <a:p>
            <a:pPr marL="457200" lvl="1" indent="0">
              <a:buNone/>
              <a:defRPr/>
            </a:pPr>
            <a:endParaRPr lang="en-US" dirty="0"/>
          </a:p>
        </p:txBody>
      </p:sp>
      <p:sp>
        <p:nvSpPr>
          <p:cNvPr id="4" name="Footer Placeholder 3">
            <a:extLst>
              <a:ext uri="{FF2B5EF4-FFF2-40B4-BE49-F238E27FC236}">
                <a16:creationId xmlns:a16="http://schemas.microsoft.com/office/drawing/2014/main" id="{7C3DC720-B346-4929-99E2-F081810E02FE}"/>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4581" name="Slide Number Placeholder 4">
            <a:extLst>
              <a:ext uri="{FF2B5EF4-FFF2-40B4-BE49-F238E27FC236}">
                <a16:creationId xmlns:a16="http://schemas.microsoft.com/office/drawing/2014/main" id="{B73B979D-801E-41B0-A6E9-BD9F5098B2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F4F08EC9-1BB8-4792-90C8-38641A84755C}" type="slidenum">
              <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22</a:t>
            </a:fld>
            <a:endPar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9725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6D2D237B-912C-4B20-9D2D-9FA5C455388E}"/>
              </a:ext>
            </a:extLst>
          </p:cNvPr>
          <p:cNvSpPr>
            <a:spLocks noGrp="1" noChangeArrowheads="1"/>
          </p:cNvSpPr>
          <p:nvPr>
            <p:ph type="title"/>
          </p:nvPr>
        </p:nvSpPr>
        <p:spPr/>
        <p:txBody>
          <a:bodyPr/>
          <a:lstStyle/>
          <a:p>
            <a:r>
              <a:rPr lang="en-US" altLang="en-US" b="1">
                <a:solidFill>
                  <a:srgbClr val="00B050"/>
                </a:solidFill>
              </a:rPr>
              <a:t>It is not the same cost in all areas of the country 	</a:t>
            </a:r>
          </a:p>
        </p:txBody>
      </p:sp>
      <p:sp>
        <p:nvSpPr>
          <p:cNvPr id="3" name="Content Placeholder 2">
            <a:extLst>
              <a:ext uri="{FF2B5EF4-FFF2-40B4-BE49-F238E27FC236}">
                <a16:creationId xmlns:a16="http://schemas.microsoft.com/office/drawing/2014/main" id="{7407AB3B-0D87-4C51-A6A8-D1F834E0D47D}"/>
              </a:ext>
            </a:extLst>
          </p:cNvPr>
          <p:cNvSpPr>
            <a:spLocks noGrp="1"/>
          </p:cNvSpPr>
          <p:nvPr>
            <p:ph idx="1"/>
          </p:nvPr>
        </p:nvSpPr>
        <p:spPr>
          <a:xfrm>
            <a:off x="1047751" y="1930401"/>
            <a:ext cx="7434264" cy="4111625"/>
          </a:xfrm>
        </p:spPr>
        <p:txBody>
          <a:bodyPr>
            <a:normAutofit fontScale="92500" lnSpcReduction="10000"/>
          </a:bodyPr>
          <a:lstStyle/>
          <a:p>
            <a:pPr>
              <a:buFont typeface="Wingdings 3" panose="05040102010807070707" pitchFamily="82" charset="2"/>
              <a:buChar char=""/>
              <a:defRPr/>
            </a:pPr>
            <a:r>
              <a:rPr lang="en-US" dirty="0"/>
              <a:t>The MA plans are sold ‘per county.’</a:t>
            </a:r>
          </a:p>
          <a:p>
            <a:pPr>
              <a:buFont typeface="Wingdings 3" panose="05040102010807070707" pitchFamily="82" charset="2"/>
              <a:buChar char=""/>
              <a:defRPr/>
            </a:pPr>
            <a:r>
              <a:rPr lang="en-US" dirty="0"/>
              <a:t>If there is a smaller population with less risk sharing to bring down costs to the MA plan, there could be higher costs or not sold at all.</a:t>
            </a:r>
          </a:p>
          <a:p>
            <a:pPr>
              <a:buFont typeface="Wingdings 3" panose="05040102010807070707" pitchFamily="82" charset="2"/>
              <a:buChar char=""/>
              <a:defRPr/>
            </a:pPr>
            <a:r>
              <a:rPr lang="en-US" dirty="0"/>
              <a:t>Choice is less with smaller counties/communities.</a:t>
            </a:r>
          </a:p>
          <a:p>
            <a:pPr>
              <a:buFont typeface="Wingdings 3" panose="05040102010807070707" pitchFamily="82" charset="2"/>
              <a:buChar char=""/>
              <a:defRPr/>
            </a:pPr>
            <a:r>
              <a:rPr lang="en-US" dirty="0"/>
              <a:t>Cost is different/could be higher in smaller populated areas.</a:t>
            </a:r>
          </a:p>
          <a:p>
            <a:pPr>
              <a:buFont typeface="Wingdings 3" panose="05040102010807070707" pitchFamily="82" charset="2"/>
              <a:buChar char=""/>
              <a:defRPr/>
            </a:pPr>
            <a:r>
              <a:rPr lang="en-US" dirty="0"/>
              <a:t>Out of network – significant as coverage is ‘community/county’ providers.</a:t>
            </a:r>
          </a:p>
          <a:p>
            <a:pPr>
              <a:buFont typeface="Wingdings 3" panose="05040102010807070707" pitchFamily="82" charset="2"/>
              <a:buChar char=""/>
              <a:defRPr/>
            </a:pPr>
            <a:r>
              <a:rPr lang="en-US" dirty="0"/>
              <a:t>Let’s look at Idaho:</a:t>
            </a:r>
          </a:p>
          <a:p>
            <a:pPr lvl="1">
              <a:buFont typeface="Wingdings 3" panose="05040102010807070707" pitchFamily="82" charset="2"/>
              <a:buChar char=""/>
              <a:defRPr/>
            </a:pPr>
            <a:r>
              <a:rPr lang="en-US" dirty="0"/>
              <a:t>Populated areas can have multiple plans. </a:t>
            </a:r>
          </a:p>
          <a:p>
            <a:pPr lvl="1">
              <a:buFont typeface="Wingdings 3" panose="05040102010807070707" pitchFamily="82" charset="2"/>
              <a:buChar char=""/>
              <a:defRPr/>
            </a:pPr>
            <a:r>
              <a:rPr lang="en-US" dirty="0"/>
              <a:t>Costs are approx. $285 per month for MA plans being sold.  </a:t>
            </a:r>
          </a:p>
          <a:p>
            <a:pPr lvl="1">
              <a:buFont typeface="Wingdings 3" panose="05040102010807070707" pitchFamily="82" charset="2"/>
              <a:buChar char=""/>
              <a:defRPr/>
            </a:pPr>
            <a:r>
              <a:rPr lang="en-US" dirty="0"/>
              <a:t>Some rural counties have no plans being sold.</a:t>
            </a:r>
          </a:p>
          <a:p>
            <a:pPr lvl="1">
              <a:buFont typeface="Wingdings 3" panose="05040102010807070707" pitchFamily="82" charset="2"/>
              <a:buChar char=""/>
              <a:defRPr/>
            </a:pPr>
            <a:r>
              <a:rPr lang="en-US" dirty="0"/>
              <a:t>Less provider networks to use.</a:t>
            </a:r>
          </a:p>
          <a:p>
            <a:pPr marL="457200" lvl="1" indent="0">
              <a:buNone/>
              <a:defRPr/>
            </a:pPr>
            <a:endParaRPr lang="en-US" dirty="0"/>
          </a:p>
        </p:txBody>
      </p:sp>
      <p:sp>
        <p:nvSpPr>
          <p:cNvPr id="4" name="Footer Placeholder 3">
            <a:extLst>
              <a:ext uri="{FF2B5EF4-FFF2-40B4-BE49-F238E27FC236}">
                <a16:creationId xmlns:a16="http://schemas.microsoft.com/office/drawing/2014/main" id="{1310575F-6A1C-44B6-BEAD-F52618214A4E}"/>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5605" name="Slide Number Placeholder 4">
            <a:extLst>
              <a:ext uri="{FF2B5EF4-FFF2-40B4-BE49-F238E27FC236}">
                <a16:creationId xmlns:a16="http://schemas.microsoft.com/office/drawing/2014/main" id="{BD20F972-78FB-4BEC-B8EC-5105116969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71435C5C-783C-4FFC-8F94-18DC114B16BB}" type="slidenum">
              <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23</a:t>
            </a:fld>
            <a:endParaRPr kumimoji="0" lang="en-US" altLang="en-US" sz="9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466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791C1-1A88-4650-92AF-981B0B984DFE}"/>
              </a:ext>
            </a:extLst>
          </p:cNvPr>
          <p:cNvSpPr>
            <a:spLocks noGrp="1"/>
          </p:cNvSpPr>
          <p:nvPr>
            <p:ph type="title"/>
          </p:nvPr>
        </p:nvSpPr>
        <p:spPr/>
        <p:txBody>
          <a:bodyPr/>
          <a:lstStyle/>
          <a:p>
            <a:r>
              <a:rPr lang="en-US" sz="2400" b="1" dirty="0">
                <a:solidFill>
                  <a:prstClr val="black"/>
                </a:solidFill>
              </a:rPr>
              <a:t>What is the Regulation for Managed Medicare?</a:t>
            </a:r>
            <a:br>
              <a:rPr lang="en-US" sz="2400" dirty="0">
                <a:solidFill>
                  <a:prstClr val="black"/>
                </a:solidFill>
              </a:rPr>
            </a:br>
            <a:r>
              <a:rPr lang="en-US" sz="2400" dirty="0">
                <a:solidFill>
                  <a:prstClr val="black"/>
                </a:solidFill>
              </a:rPr>
              <a:t>(Dr Ronald Hirsch/Accretive Health, 2016 PA &amp; UR Boot camp**)</a:t>
            </a:r>
            <a:endParaRPr lang="en-US" dirty="0"/>
          </a:p>
        </p:txBody>
      </p:sp>
      <p:sp>
        <p:nvSpPr>
          <p:cNvPr id="3" name="Content Placeholder 2">
            <a:extLst>
              <a:ext uri="{FF2B5EF4-FFF2-40B4-BE49-F238E27FC236}">
                <a16:creationId xmlns:a16="http://schemas.microsoft.com/office/drawing/2014/main" id="{17DF9488-8823-40C2-9CE9-503279796279}"/>
              </a:ext>
            </a:extLst>
          </p:cNvPr>
          <p:cNvSpPr>
            <a:spLocks noGrp="1"/>
          </p:cNvSpPr>
          <p:nvPr>
            <p:ph idx="1"/>
          </p:nvPr>
        </p:nvSpPr>
        <p:spPr>
          <a:xfrm>
            <a:off x="677334" y="2028825"/>
            <a:ext cx="8596668" cy="4012537"/>
          </a:xfrm>
        </p:spPr>
        <p:txBody>
          <a:bodyPr/>
          <a:lstStyle/>
          <a:p>
            <a:pPr marL="0" lvl="0" indent="0">
              <a:buClr>
                <a:srgbClr val="5FCBEF"/>
              </a:buClr>
              <a:buNone/>
            </a:pPr>
            <a:r>
              <a:rPr lang="en-US" altLang="en-US" sz="2000" b="1" dirty="0">
                <a:solidFill>
                  <a:prstClr val="black">
                    <a:lumMod val="75000"/>
                    <a:lumOff val="25000"/>
                  </a:prstClr>
                </a:solidFill>
              </a:rPr>
              <a:t>Medicare Advantage/Part C plans must provide their enrollees with all basic benefits covered under original Medicare.</a:t>
            </a:r>
            <a:r>
              <a:rPr lang="en-US" altLang="en-US" sz="2000" dirty="0">
                <a:solidFill>
                  <a:prstClr val="black">
                    <a:lumMod val="75000"/>
                    <a:lumOff val="25000"/>
                  </a:prstClr>
                </a:solidFill>
              </a:rPr>
              <a:t> Consequently, plans may not impose limitations, waiting periods or exclusions from coverage due to pre-existing conditions that are not present in original Medicare.</a:t>
            </a:r>
          </a:p>
          <a:p>
            <a:pPr marL="0" lvl="0" indent="0">
              <a:buClr>
                <a:srgbClr val="5FCBEF"/>
              </a:buClr>
              <a:buNone/>
            </a:pPr>
            <a:endParaRPr lang="en-US" altLang="en-US" sz="2000" dirty="0">
              <a:solidFill>
                <a:prstClr val="black">
                  <a:lumMod val="75000"/>
                  <a:lumOff val="25000"/>
                </a:prstClr>
              </a:solidFill>
            </a:endParaRPr>
          </a:p>
          <a:p>
            <a:pPr marL="0" lvl="0" indent="0">
              <a:buClr>
                <a:srgbClr val="5FCBEF"/>
              </a:buClr>
              <a:buNone/>
            </a:pPr>
            <a:r>
              <a:rPr lang="en-US" altLang="en-US" sz="2000" dirty="0">
                <a:solidFill>
                  <a:prstClr val="black">
                    <a:lumMod val="75000"/>
                    <a:lumOff val="25000"/>
                  </a:prstClr>
                </a:solidFill>
              </a:rPr>
              <a:t>MA plans need not follow original Medicare claims processing procedures. MA plans may create their own billing and payment procedures as long as providers – whether contracted or not – are paid accurately, timely and with an audit trail.		</a:t>
            </a:r>
          </a:p>
          <a:p>
            <a:pPr marL="0" lvl="0" indent="0">
              <a:buClr>
                <a:srgbClr val="5FCBEF"/>
              </a:buClr>
              <a:buNone/>
            </a:pPr>
            <a:r>
              <a:rPr lang="en-US" altLang="en-US" sz="2000" dirty="0">
                <a:solidFill>
                  <a:prstClr val="black">
                    <a:lumMod val="75000"/>
                    <a:lumOff val="25000"/>
                  </a:prstClr>
                </a:solidFill>
              </a:rPr>
              <a:t>Medicare Managed Care Manual, Ch 4</a:t>
            </a:r>
          </a:p>
          <a:p>
            <a:endParaRPr lang="en-US" dirty="0"/>
          </a:p>
        </p:txBody>
      </p:sp>
      <p:sp>
        <p:nvSpPr>
          <p:cNvPr id="4" name="Footer Placeholder 3">
            <a:extLst>
              <a:ext uri="{FF2B5EF4-FFF2-40B4-BE49-F238E27FC236}">
                <a16:creationId xmlns:a16="http://schemas.microsoft.com/office/drawing/2014/main" id="{40B760E2-1987-435F-BF19-58A4E7DFF6E7}"/>
              </a:ext>
            </a:extLst>
          </p:cNvPr>
          <p:cNvSpPr>
            <a:spLocks noGrp="1"/>
          </p:cNvSpPr>
          <p:nvPr>
            <p:ph type="ftr" sz="quarter" idx="11"/>
          </p:nvPr>
        </p:nvSpPr>
        <p:spPr/>
        <p:txBody>
          <a:bodyPr/>
          <a:lstStyle/>
          <a:p>
            <a:pPr>
              <a:defRPr/>
            </a:pPr>
            <a:r>
              <a:rPr lang="en-US"/>
              <a:t>2020</a:t>
            </a:r>
          </a:p>
        </p:txBody>
      </p:sp>
      <p:sp>
        <p:nvSpPr>
          <p:cNvPr id="5" name="Slide Number Placeholder 4">
            <a:extLst>
              <a:ext uri="{FF2B5EF4-FFF2-40B4-BE49-F238E27FC236}">
                <a16:creationId xmlns:a16="http://schemas.microsoft.com/office/drawing/2014/main" id="{556D623E-BD87-4894-882B-618AE9BC778A}"/>
              </a:ext>
            </a:extLst>
          </p:cNvPr>
          <p:cNvSpPr>
            <a:spLocks noGrp="1"/>
          </p:cNvSpPr>
          <p:nvPr>
            <p:ph type="sldNum" sz="quarter" idx="12"/>
          </p:nvPr>
        </p:nvSpPr>
        <p:spPr/>
        <p:txBody>
          <a:bodyPr/>
          <a:lstStyle/>
          <a:p>
            <a:pPr>
              <a:defRPr/>
            </a:pPr>
            <a:fld id="{D83248B6-3AC8-4E14-910C-BA54623D91D7}" type="slidenum">
              <a:rPr lang="en-US" altLang="en-US" smtClean="0"/>
              <a:pPr>
                <a:defRPr/>
              </a:pPr>
              <a:t>24</a:t>
            </a:fld>
            <a:endParaRPr lang="en-US" altLang="en-US" dirty="0"/>
          </a:p>
        </p:txBody>
      </p:sp>
    </p:spTree>
    <p:extLst>
      <p:ext uri="{BB962C8B-B14F-4D97-AF65-F5344CB8AC3E}">
        <p14:creationId xmlns:p14="http://schemas.microsoft.com/office/powerpoint/2010/main" val="973105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0DA866-0F75-4E4C-A9C4-3A68453079CF}"/>
              </a:ext>
            </a:extLst>
          </p:cNvPr>
          <p:cNvSpPr>
            <a:spLocks noGrp="1"/>
          </p:cNvSpPr>
          <p:nvPr>
            <p:ph type="title"/>
          </p:nvPr>
        </p:nvSpPr>
        <p:spPr/>
        <p:txBody>
          <a:bodyPr>
            <a:normAutofit fontScale="90000"/>
          </a:bodyPr>
          <a:lstStyle/>
          <a:p>
            <a:pPr eaLnBrk="1" fontAlgn="auto" hangingPunct="1">
              <a:spcAft>
                <a:spcPts val="0"/>
              </a:spcAft>
              <a:defRPr/>
            </a:pPr>
            <a:r>
              <a:rPr lang="en-US" dirty="0">
                <a:solidFill>
                  <a:schemeClr val="tx1"/>
                </a:solidFill>
              </a:rPr>
              <a:t>Regulations </a:t>
            </a:r>
            <a:r>
              <a:rPr lang="en-US" altLang="en-US" dirty="0">
                <a:solidFill>
                  <a:schemeClr val="tx1"/>
                </a:solidFill>
              </a:rPr>
              <a:t>42 C.F.R. § </a:t>
            </a:r>
            <a:r>
              <a:rPr lang="en-US" dirty="0">
                <a:solidFill>
                  <a:schemeClr val="tx1"/>
                </a:solidFill>
              </a:rPr>
              <a:t>422.214</a:t>
            </a:r>
            <a:br>
              <a:rPr lang="en-US" dirty="0">
                <a:solidFill>
                  <a:schemeClr val="tx1"/>
                </a:solidFill>
              </a:rPr>
            </a:br>
            <a:r>
              <a:rPr lang="en-US" dirty="0">
                <a:solidFill>
                  <a:schemeClr val="tx1"/>
                </a:solidFill>
              </a:rPr>
              <a:t>If non-contracting with a MA plan….</a:t>
            </a:r>
            <a:br>
              <a:rPr lang="en-US" dirty="0"/>
            </a:br>
            <a:endParaRPr lang="en-US" dirty="0"/>
          </a:p>
        </p:txBody>
      </p:sp>
      <p:sp>
        <p:nvSpPr>
          <p:cNvPr id="2" name="Content Placeholder 1">
            <a:extLst>
              <a:ext uri="{FF2B5EF4-FFF2-40B4-BE49-F238E27FC236}">
                <a16:creationId xmlns:a16="http://schemas.microsoft.com/office/drawing/2014/main" id="{EB104E42-7E6A-4B21-B284-8EDF22D70F47}"/>
              </a:ext>
            </a:extLst>
          </p:cNvPr>
          <p:cNvSpPr>
            <a:spLocks noGrp="1"/>
          </p:cNvSpPr>
          <p:nvPr>
            <p:ph idx="1"/>
          </p:nvPr>
        </p:nvSpPr>
        <p:spPr>
          <a:xfrm>
            <a:off x="800100" y="1930401"/>
            <a:ext cx="9674989" cy="4607560"/>
          </a:xfrm>
        </p:spPr>
        <p:txBody>
          <a:bodyPr>
            <a:normAutofit fontScale="92500" lnSpcReduction="20000"/>
          </a:bodyPr>
          <a:lstStyle/>
          <a:p>
            <a:pPr marL="0" indent="0" eaLnBrk="1" hangingPunct="1">
              <a:buNone/>
              <a:defRPr/>
            </a:pPr>
            <a:r>
              <a:rPr lang="en-US" sz="1800" b="1" dirty="0"/>
              <a:t>§ 422.214 Special rules for services furnished by noncontract providers.</a:t>
            </a:r>
          </a:p>
          <a:p>
            <a:pPr marL="342900" indent="-342900" eaLnBrk="1" hangingPunct="1">
              <a:buFont typeface="+mj-lt"/>
              <a:buAutoNum type="alphaLcParenR"/>
              <a:defRPr/>
            </a:pPr>
            <a:r>
              <a:rPr lang="en-US" sz="1800" dirty="0"/>
              <a:t>Services furnished by non-section 1861(u) providers. </a:t>
            </a:r>
          </a:p>
          <a:p>
            <a:pPr marL="800100" lvl="1" indent="-342900" eaLnBrk="1" hangingPunct="1">
              <a:buFont typeface="+mj-lt"/>
              <a:buAutoNum type="arabicParenR"/>
              <a:defRPr/>
            </a:pPr>
            <a:r>
              <a:rPr lang="en-US" sz="1800" dirty="0"/>
              <a:t>Any provider (other than a provider of services as defined in section 1861(u) of the Act) that does not have in effect a contract establishing payment amounts for services furnished to a beneficiary enrolled in an MA coordinated care plan, an MSA plan, or an MA private fee-for-service plan must </a:t>
            </a:r>
            <a:r>
              <a:rPr lang="en-US" sz="1800" u="sng" dirty="0"/>
              <a:t>accept, as payment in full, the amounts that the provider could collect if the beneficiary were enrolled in original Medicare. </a:t>
            </a:r>
          </a:p>
          <a:p>
            <a:pPr marL="800100" lvl="1" indent="-342900" eaLnBrk="1" hangingPunct="1">
              <a:buFont typeface="+mj-lt"/>
              <a:buAutoNum type="arabicParenR"/>
              <a:defRPr/>
            </a:pPr>
            <a:r>
              <a:rPr lang="en-US" sz="1800" dirty="0"/>
              <a:t>Any statutory provisions (including penalty provisions) that apply to payment for services furnished to a beneficiary not enrolled in an MA plan also apply to the payment described in paragraph (a)(1) of this section.</a:t>
            </a:r>
          </a:p>
          <a:p>
            <a:pPr marL="342900" indent="-342900" eaLnBrk="1" hangingPunct="1">
              <a:buFont typeface="+mj-lt"/>
              <a:buAutoNum type="alphaLcParenR"/>
              <a:defRPr/>
            </a:pPr>
            <a:r>
              <a:rPr lang="en-US" sz="1800" dirty="0"/>
              <a:t>Services furnished by section 1861(u) providers of service. Any provider of services as defined in section 1861(u) of the Act that does not have in effect a contract establishing payment amounts for services furnished to a beneficiary enrolled in an MA coordinated care plan, an MSA plan, or an MA private fee-for-service plan must accept, as payment in full, the amounts (less any payments under §§ 412.105(g) and 413.76 of this chapter) that it could collect if the beneficiary were enrolled in original Medicare. (Section 412.105(g) concerns indirect medical education payment to hospitals for managed care enrollees. Section 413.76 concerns calculating payment for direct medical education costs.) </a:t>
            </a:r>
          </a:p>
          <a:p>
            <a:pPr marL="109728" indent="0" eaLnBrk="1" fontAlgn="auto" hangingPunct="1">
              <a:spcAft>
                <a:spcPts val="0"/>
              </a:spcAft>
              <a:buNone/>
              <a:defRPr/>
            </a:pPr>
            <a:endParaRPr lang="en-US" dirty="0"/>
          </a:p>
        </p:txBody>
      </p:sp>
      <p:sp>
        <p:nvSpPr>
          <p:cNvPr id="4" name="Footer Placeholder 3">
            <a:extLst>
              <a:ext uri="{FF2B5EF4-FFF2-40B4-BE49-F238E27FC236}">
                <a16:creationId xmlns:a16="http://schemas.microsoft.com/office/drawing/2014/main" id="{0B23A6B4-CCD1-41D4-BC2F-6E0D4698A61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t>2020</a:t>
            </a: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Slide Number Placeholder 4">
            <a:extLst>
              <a:ext uri="{FF2B5EF4-FFF2-40B4-BE49-F238E27FC236}">
                <a16:creationId xmlns:a16="http://schemas.microsoft.com/office/drawing/2014/main" id="{27262885-1872-4D2A-8015-3A6B46E8BD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2299C8-2193-4B02-BFA8-CBD84291F578}"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EA9DE-BE27-4C61-8499-80F95BCC532C}"/>
              </a:ext>
            </a:extLst>
          </p:cNvPr>
          <p:cNvSpPr>
            <a:spLocks noGrp="1"/>
          </p:cNvSpPr>
          <p:nvPr>
            <p:ph type="title"/>
          </p:nvPr>
        </p:nvSpPr>
        <p:spPr/>
        <p:txBody>
          <a:bodyPr>
            <a:normAutofit/>
          </a:bodyPr>
          <a:lstStyle/>
          <a:p>
            <a:pPr>
              <a:defRPr/>
            </a:pPr>
            <a:r>
              <a:rPr lang="en-US" dirty="0">
                <a:solidFill>
                  <a:schemeClr val="tx1">
                    <a:lumMod val="95000"/>
                    <a:lumOff val="5000"/>
                  </a:schemeClr>
                </a:solidFill>
              </a:rPr>
              <a:t>Key elements of Traditional Medicare inpt regulations – 2 methods</a:t>
            </a:r>
          </a:p>
        </p:txBody>
      </p:sp>
      <p:sp>
        <p:nvSpPr>
          <p:cNvPr id="34819" name="Text Placeholder 2">
            <a:extLst>
              <a:ext uri="{FF2B5EF4-FFF2-40B4-BE49-F238E27FC236}">
                <a16:creationId xmlns:a16="http://schemas.microsoft.com/office/drawing/2014/main" id="{F4FED4D8-512C-4202-B743-B1A4D56884FB}"/>
              </a:ext>
            </a:extLst>
          </p:cNvPr>
          <p:cNvSpPr>
            <a:spLocks noGrp="1"/>
          </p:cNvSpPr>
          <p:nvPr>
            <p:ph type="body" idx="1"/>
          </p:nvPr>
        </p:nvSpPr>
        <p:spPr/>
        <p:txBody>
          <a:bodyPr/>
          <a:lstStyle/>
          <a:p>
            <a:pPr>
              <a:defRPr/>
            </a:pPr>
            <a:endParaRPr lang="en-US"/>
          </a:p>
        </p:txBody>
      </p:sp>
      <p:sp>
        <p:nvSpPr>
          <p:cNvPr id="34821" name="Content Placeholder 4">
            <a:extLst>
              <a:ext uri="{FF2B5EF4-FFF2-40B4-BE49-F238E27FC236}">
                <a16:creationId xmlns:a16="http://schemas.microsoft.com/office/drawing/2014/main" id="{90910B17-8CDD-4CD6-B1BA-FF1DF15C4CAD}"/>
              </a:ext>
            </a:extLst>
          </p:cNvPr>
          <p:cNvSpPr>
            <a:spLocks noGrp="1"/>
          </p:cNvSpPr>
          <p:nvPr>
            <p:ph sz="half" idx="2"/>
          </p:nvPr>
        </p:nvSpPr>
        <p:spPr>
          <a:xfrm>
            <a:off x="1009650" y="1930400"/>
            <a:ext cx="5011738" cy="3965575"/>
          </a:xfrm>
        </p:spPr>
        <p:txBody>
          <a:bodyPr>
            <a:normAutofit fontScale="92500" lnSpcReduction="10000"/>
          </a:bodyPr>
          <a:lstStyle/>
          <a:p>
            <a:pPr>
              <a:defRPr/>
            </a:pPr>
            <a:r>
              <a:rPr lang="en-US" sz="2600" b="1" u="sng" dirty="0"/>
              <a:t>2midnight presumption</a:t>
            </a:r>
          </a:p>
          <a:p>
            <a:pPr>
              <a:defRPr/>
            </a:pPr>
            <a:endParaRPr lang="en-US" sz="2000" dirty="0"/>
          </a:p>
          <a:p>
            <a:pPr>
              <a:defRPr/>
            </a:pPr>
            <a:r>
              <a:rPr lang="en-US" sz="2000" dirty="0"/>
              <a:t>“Under the 2 midnight presumption, inpt hospital claims with lengths of stay greater than 2 midnights after formal admission following the order will be presumed generally appropriate for Part A payment and will not be the focus of medical review efforts absent evidence of systematic gaming, abuse or delays in the provision of care.</a:t>
            </a:r>
          </a:p>
          <a:p>
            <a:pPr>
              <a:buFont typeface="Wingdings 3" pitchFamily="18" charset="2"/>
              <a:buNone/>
              <a:defRPr/>
            </a:pPr>
            <a:r>
              <a:rPr lang="en-US" sz="1200" dirty="0"/>
              <a:t>Pg 50959</a:t>
            </a:r>
          </a:p>
        </p:txBody>
      </p:sp>
      <p:sp>
        <p:nvSpPr>
          <p:cNvPr id="34820" name="Text Placeholder 3">
            <a:extLst>
              <a:ext uri="{FF2B5EF4-FFF2-40B4-BE49-F238E27FC236}">
                <a16:creationId xmlns:a16="http://schemas.microsoft.com/office/drawing/2014/main" id="{987248A9-FF86-44B6-8AFD-8AA3F606EBFC}"/>
              </a:ext>
            </a:extLst>
          </p:cNvPr>
          <p:cNvSpPr>
            <a:spLocks noGrp="1"/>
          </p:cNvSpPr>
          <p:nvPr>
            <p:ph type="body" sz="quarter" idx="3"/>
          </p:nvPr>
        </p:nvSpPr>
        <p:spPr>
          <a:xfrm>
            <a:off x="6169026" y="5410200"/>
            <a:ext cx="4041775" cy="762000"/>
          </a:xfrm>
        </p:spPr>
        <p:txBody>
          <a:bodyPr/>
          <a:lstStyle/>
          <a:p>
            <a:pPr>
              <a:defRPr/>
            </a:pPr>
            <a:endParaRPr lang="en-US"/>
          </a:p>
        </p:txBody>
      </p:sp>
      <p:sp>
        <p:nvSpPr>
          <p:cNvPr id="34822" name="Content Placeholder 5">
            <a:extLst>
              <a:ext uri="{FF2B5EF4-FFF2-40B4-BE49-F238E27FC236}">
                <a16:creationId xmlns:a16="http://schemas.microsoft.com/office/drawing/2014/main" id="{A9081F4C-1BC5-47E8-8E0B-C813D725BD33}"/>
              </a:ext>
            </a:extLst>
          </p:cNvPr>
          <p:cNvSpPr>
            <a:spLocks noGrp="1"/>
          </p:cNvSpPr>
          <p:nvPr>
            <p:ph sz="quarter" idx="4"/>
          </p:nvPr>
        </p:nvSpPr>
        <p:spPr>
          <a:xfrm>
            <a:off x="6169026" y="1930400"/>
            <a:ext cx="4041775" cy="4318000"/>
          </a:xfrm>
        </p:spPr>
        <p:txBody>
          <a:bodyPr>
            <a:normAutofit fontScale="92500" lnSpcReduction="10000"/>
          </a:bodyPr>
          <a:lstStyle/>
          <a:p>
            <a:pPr>
              <a:spcBef>
                <a:spcPct val="0"/>
              </a:spcBef>
              <a:defRPr/>
            </a:pPr>
            <a:r>
              <a:rPr lang="en-US" sz="2000" b="1" u="sng" dirty="0"/>
              <a:t>2 MN Benchmark  1+1=2)</a:t>
            </a:r>
          </a:p>
          <a:p>
            <a:pPr>
              <a:spcBef>
                <a:spcPct val="0"/>
              </a:spcBef>
              <a:defRPr/>
            </a:pPr>
            <a:r>
              <a:rPr lang="en-US" sz="2000" b="1" u="sng" dirty="0">
                <a:solidFill>
                  <a:srgbClr val="FF0000"/>
                </a:solidFill>
              </a:rPr>
              <a:t>The new Medicare Inpt</a:t>
            </a:r>
          </a:p>
          <a:p>
            <a:pPr>
              <a:spcBef>
                <a:spcPct val="0"/>
              </a:spcBef>
              <a:defRPr/>
            </a:pPr>
            <a:r>
              <a:rPr lang="en-US" sz="2000" dirty="0"/>
              <a:t>“the decision to admit the beneficiary should be based on the cumulative time spent at the hospital beginning with the initial </a:t>
            </a:r>
            <a:r>
              <a:rPr lang="en-US" sz="2000" dirty="0" err="1"/>
              <a:t>outpt</a:t>
            </a:r>
            <a:r>
              <a:rPr lang="en-US" sz="2000" dirty="0"/>
              <a:t> service. In other words, if the physician makes the decision to admit after the pt arrived at the hospital and began receiving services, he or she should consider the time already spent receiving those services in estimating the pt’s total expected LOS. </a:t>
            </a:r>
          </a:p>
          <a:p>
            <a:pPr>
              <a:spcBef>
                <a:spcPct val="0"/>
              </a:spcBef>
              <a:buFont typeface="Wingdings 3" pitchFamily="18" charset="2"/>
              <a:buNone/>
              <a:defRPr/>
            </a:pPr>
            <a:r>
              <a:rPr lang="en-US" sz="1200" dirty="0"/>
              <a:t>Pg 50956</a:t>
            </a:r>
          </a:p>
        </p:txBody>
      </p:sp>
      <p:sp>
        <p:nvSpPr>
          <p:cNvPr id="34823" name="Footer Placeholder 6">
            <a:extLst>
              <a:ext uri="{FF2B5EF4-FFF2-40B4-BE49-F238E27FC236}">
                <a16:creationId xmlns:a16="http://schemas.microsoft.com/office/drawing/2014/main" id="{018C92D6-64DB-453F-AD99-8B697C039679}"/>
              </a:ext>
            </a:extLst>
          </p:cNvPr>
          <p:cNvSpPr>
            <a:spLocks noGrp="1"/>
          </p:cNvSpPr>
          <p:nvPr>
            <p:ph type="ftr" sz="quarter" idx="11"/>
          </p:nvPr>
        </p:nvSpPr>
        <p:spPr/>
        <p:txBody>
          <a:bodyPr/>
          <a:lstStyle/>
          <a:p>
            <a:pPr fontAlgn="base">
              <a:spcBef>
                <a:spcPct val="0"/>
              </a:spcBef>
              <a:spcAft>
                <a:spcPct val="0"/>
              </a:spcAft>
              <a:defRPr/>
            </a:pPr>
            <a:r>
              <a:rPr lang="en-US" dirty="0">
                <a:solidFill>
                  <a:srgbClr val="003366"/>
                </a:solidFill>
                <a:latin typeface="Times New Roman" panose="02020603050405020304" pitchFamily="18" charset="0"/>
              </a:rPr>
              <a:t>2020</a:t>
            </a:r>
          </a:p>
        </p:txBody>
      </p:sp>
      <p:sp>
        <p:nvSpPr>
          <p:cNvPr id="19464" name="Slide Number Placeholder 7">
            <a:extLst>
              <a:ext uri="{FF2B5EF4-FFF2-40B4-BE49-F238E27FC236}">
                <a16:creationId xmlns:a16="http://schemas.microsoft.com/office/drawing/2014/main" id="{CF229E2D-BA85-41BB-8126-B44DCBF75B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accent1"/>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accent1"/>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fontAlgn="base">
              <a:spcBef>
                <a:spcPct val="0"/>
              </a:spcBef>
              <a:spcAft>
                <a:spcPct val="0"/>
              </a:spcAft>
              <a:buClrTx/>
              <a:buSzTx/>
              <a:buNone/>
            </a:pPr>
            <a:fld id="{3F2C21CD-44CF-4647-9FB8-00208D09E4A1}" type="slidenum">
              <a:rPr kumimoji="0" lang="en-US" altLang="en-US" sz="1400">
                <a:solidFill>
                  <a:srgbClr val="003366"/>
                </a:solidFill>
                <a:latin typeface="Times New Roman" panose="02020603050405020304" pitchFamily="18" charset="0"/>
                <a:cs typeface="Arial" panose="020B0604020202020204" pitchFamily="34" charset="0"/>
              </a:rPr>
              <a:pPr fontAlgn="base">
                <a:spcBef>
                  <a:spcPct val="0"/>
                </a:spcBef>
                <a:spcAft>
                  <a:spcPct val="0"/>
                </a:spcAft>
                <a:buClrTx/>
                <a:buSzTx/>
                <a:buNone/>
              </a:pPr>
              <a:t>26</a:t>
            </a:fld>
            <a:endParaRPr kumimoji="0" lang="en-US" altLang="en-US" sz="1400">
              <a:solidFill>
                <a:srgbClr val="003366"/>
              </a:solidFill>
              <a:latin typeface="Times New Roman" panose="02020603050405020304" pitchFamily="18"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342CB6-099B-4E58-81C4-D2F2BDC210A5}"/>
              </a:ext>
            </a:extLst>
          </p:cNvPr>
          <p:cNvSpPr>
            <a:spLocks noGrp="1"/>
          </p:cNvSpPr>
          <p:nvPr>
            <p:ph type="title"/>
          </p:nvPr>
        </p:nvSpPr>
        <p:spPr/>
        <p:txBody>
          <a:bodyPr/>
          <a:lstStyle/>
          <a:p>
            <a:pPr>
              <a:defRPr/>
            </a:pPr>
            <a:r>
              <a:rPr lang="en-US" sz="3200" b="1" dirty="0">
                <a:solidFill>
                  <a:schemeClr val="tx1">
                    <a:lumMod val="95000"/>
                    <a:lumOff val="5000"/>
                  </a:schemeClr>
                </a:solidFill>
              </a:rPr>
              <a:t>STILL largest lost revenue – 2 MN benchmark – converting after 1</a:t>
            </a:r>
            <a:r>
              <a:rPr lang="en-US" sz="3200" b="1" baseline="30000" dirty="0">
                <a:solidFill>
                  <a:schemeClr val="tx1">
                    <a:lumMod val="95000"/>
                    <a:lumOff val="5000"/>
                  </a:schemeClr>
                </a:solidFill>
              </a:rPr>
              <a:t>st</a:t>
            </a:r>
            <a:r>
              <a:rPr lang="en-US" sz="3200" b="1" dirty="0">
                <a:solidFill>
                  <a:schemeClr val="tx1">
                    <a:lumMod val="95000"/>
                    <a:lumOff val="5000"/>
                  </a:schemeClr>
                </a:solidFill>
              </a:rPr>
              <a:t> MN</a:t>
            </a:r>
          </a:p>
        </p:txBody>
      </p:sp>
      <p:sp>
        <p:nvSpPr>
          <p:cNvPr id="55298" name="Content Placeholder 1">
            <a:extLst>
              <a:ext uri="{FF2B5EF4-FFF2-40B4-BE49-F238E27FC236}">
                <a16:creationId xmlns:a16="http://schemas.microsoft.com/office/drawing/2014/main" id="{C3A11D26-B7DF-403B-A523-1E6E492F9DF5}"/>
              </a:ext>
            </a:extLst>
          </p:cNvPr>
          <p:cNvSpPr>
            <a:spLocks noGrp="1"/>
          </p:cNvSpPr>
          <p:nvPr>
            <p:ph idx="1"/>
          </p:nvPr>
        </p:nvSpPr>
        <p:spPr/>
        <p:txBody>
          <a:bodyPr>
            <a:normAutofit fontScale="92500" lnSpcReduction="10000"/>
          </a:bodyPr>
          <a:lstStyle/>
          <a:p>
            <a:pPr>
              <a:defRPr/>
            </a:pPr>
            <a:r>
              <a:rPr lang="en-US" sz="2400" dirty="0"/>
              <a:t>After the 1</a:t>
            </a:r>
            <a:r>
              <a:rPr lang="en-US" sz="2400" baseline="30000" dirty="0"/>
              <a:t>st</a:t>
            </a:r>
            <a:r>
              <a:rPr lang="en-US" sz="2400" dirty="0"/>
              <a:t> MN as an outpt – anywhere – or the first MN in another facility and transferred in –</a:t>
            </a:r>
          </a:p>
          <a:p>
            <a:pPr>
              <a:buFont typeface="Wingdings" panose="05000000000000000000" pitchFamily="2" charset="2"/>
              <a:buNone/>
              <a:defRPr/>
            </a:pPr>
            <a:endParaRPr lang="en-US" sz="2400" dirty="0"/>
          </a:p>
          <a:p>
            <a:pPr>
              <a:defRPr/>
            </a:pPr>
            <a:r>
              <a:rPr lang="en-US" sz="2400" dirty="0">
                <a:solidFill>
                  <a:srgbClr val="FF0000"/>
                </a:solidFill>
              </a:rPr>
              <a:t>“The decision to admit becomes easier as the time approaches the 2</a:t>
            </a:r>
            <a:r>
              <a:rPr lang="en-US" sz="2400" baseline="30000" dirty="0">
                <a:solidFill>
                  <a:srgbClr val="FF0000"/>
                </a:solidFill>
              </a:rPr>
              <a:t>nd</a:t>
            </a:r>
            <a:r>
              <a:rPr lang="en-US" sz="2400" dirty="0">
                <a:solidFill>
                  <a:srgbClr val="FF0000"/>
                </a:solidFill>
              </a:rPr>
              <a:t> MN, and the </a:t>
            </a:r>
            <a:r>
              <a:rPr lang="en-US" sz="2400" dirty="0" err="1">
                <a:solidFill>
                  <a:srgbClr val="FF0000"/>
                </a:solidFill>
              </a:rPr>
              <a:t>beneficaries</a:t>
            </a:r>
            <a:r>
              <a:rPr lang="en-US" sz="2400" dirty="0">
                <a:solidFill>
                  <a:srgbClr val="FF0000"/>
                </a:solidFill>
              </a:rPr>
              <a:t> in </a:t>
            </a:r>
            <a:r>
              <a:rPr lang="en-US" sz="2400" i="1" dirty="0">
                <a:solidFill>
                  <a:srgbClr val="FF0000"/>
                </a:solidFill>
              </a:rPr>
              <a:t>necessary hospitalization </a:t>
            </a:r>
            <a:r>
              <a:rPr lang="en-US" sz="2400" dirty="0">
                <a:solidFill>
                  <a:srgbClr val="FF0000"/>
                </a:solidFill>
              </a:rPr>
              <a:t>should NOT pass a 2</a:t>
            </a:r>
            <a:r>
              <a:rPr lang="en-US" sz="2400" baseline="30000" dirty="0">
                <a:solidFill>
                  <a:srgbClr val="FF0000"/>
                </a:solidFill>
              </a:rPr>
              <a:t>nd</a:t>
            </a:r>
            <a:r>
              <a:rPr lang="en-US" sz="2400" dirty="0">
                <a:solidFill>
                  <a:srgbClr val="FF0000"/>
                </a:solidFill>
              </a:rPr>
              <a:t> MN prior to the admission order being written.’  (IPPS Final rule, pg 50946)</a:t>
            </a:r>
          </a:p>
          <a:p>
            <a:pPr>
              <a:buFont typeface="Wingdings" panose="05000000000000000000" pitchFamily="2" charset="2"/>
              <a:buNone/>
              <a:defRPr/>
            </a:pPr>
            <a:endParaRPr lang="en-US" sz="2400" dirty="0">
              <a:solidFill>
                <a:srgbClr val="FF0000"/>
              </a:solidFill>
            </a:endParaRPr>
          </a:p>
          <a:p>
            <a:pPr>
              <a:defRPr/>
            </a:pPr>
            <a:r>
              <a:rPr lang="en-US" sz="2400" dirty="0"/>
              <a:t>Never, ever, ever, ever have a 2</a:t>
            </a:r>
            <a:r>
              <a:rPr lang="en-US" sz="2400" baseline="30000" dirty="0"/>
              <a:t>nd</a:t>
            </a:r>
            <a:r>
              <a:rPr lang="en-US" sz="2400" dirty="0"/>
              <a:t> medically appropriate MN in outpt..convert, discharge or free…</a:t>
            </a:r>
          </a:p>
          <a:p>
            <a:pPr>
              <a:defRPr/>
            </a:pPr>
            <a:endParaRPr lang="en-US" dirty="0">
              <a:solidFill>
                <a:srgbClr val="FF0000"/>
              </a:solidFill>
            </a:endParaRPr>
          </a:p>
        </p:txBody>
      </p:sp>
      <p:sp>
        <p:nvSpPr>
          <p:cNvPr id="55300" name="Footer Placeholder 3">
            <a:extLst>
              <a:ext uri="{FF2B5EF4-FFF2-40B4-BE49-F238E27FC236}">
                <a16:creationId xmlns:a16="http://schemas.microsoft.com/office/drawing/2014/main" id="{A9B585C0-988D-4CE0-9246-81122B531B36}"/>
              </a:ext>
            </a:extLst>
          </p:cNvPr>
          <p:cNvSpPr>
            <a:spLocks noGrp="1"/>
          </p:cNvSpPr>
          <p:nvPr>
            <p:ph type="ftr" sz="quarter" idx="11"/>
          </p:nvPr>
        </p:nvSpPr>
        <p:spPr/>
        <p:txBody>
          <a:bodyPr/>
          <a:lstStyle/>
          <a:p>
            <a:pPr fontAlgn="base">
              <a:spcBef>
                <a:spcPct val="0"/>
              </a:spcBef>
              <a:spcAft>
                <a:spcPct val="0"/>
              </a:spcAft>
              <a:defRPr/>
            </a:pPr>
            <a:r>
              <a:rPr lang="en-US">
                <a:solidFill>
                  <a:srgbClr val="003366"/>
                </a:solidFill>
                <a:latin typeface="Times New Roman" panose="02020603050405020304" pitchFamily="18" charset="0"/>
              </a:rPr>
              <a:t>Education 2019+</a:t>
            </a:r>
          </a:p>
        </p:txBody>
      </p:sp>
      <p:sp>
        <p:nvSpPr>
          <p:cNvPr id="21509" name="Slide Number Placeholder 4">
            <a:extLst>
              <a:ext uri="{FF2B5EF4-FFF2-40B4-BE49-F238E27FC236}">
                <a16:creationId xmlns:a16="http://schemas.microsoft.com/office/drawing/2014/main" id="{B846587F-CC68-4A15-ABD2-2FCA3FDE6E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accent1"/>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accent1"/>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fontAlgn="base">
              <a:spcBef>
                <a:spcPct val="0"/>
              </a:spcBef>
              <a:spcAft>
                <a:spcPct val="0"/>
              </a:spcAft>
              <a:buClrTx/>
              <a:buSzTx/>
              <a:buNone/>
            </a:pPr>
            <a:fld id="{F3668FEA-FB2C-4448-AFCE-53AAF74DA160}" type="slidenum">
              <a:rPr kumimoji="0" lang="en-US" altLang="en-US" sz="1400">
                <a:solidFill>
                  <a:srgbClr val="003366"/>
                </a:solidFill>
                <a:latin typeface="Times New Roman" panose="02020603050405020304" pitchFamily="18" charset="0"/>
                <a:cs typeface="Arial" panose="020B0604020202020204" pitchFamily="34" charset="0"/>
              </a:rPr>
              <a:pPr fontAlgn="base">
                <a:spcBef>
                  <a:spcPct val="0"/>
                </a:spcBef>
                <a:spcAft>
                  <a:spcPct val="0"/>
                </a:spcAft>
                <a:buClrTx/>
                <a:buSzTx/>
                <a:buNone/>
              </a:pPr>
              <a:t>27</a:t>
            </a:fld>
            <a:endParaRPr kumimoji="0" lang="en-US" altLang="en-US" sz="1400">
              <a:solidFill>
                <a:srgbClr val="003366"/>
              </a:solidFill>
              <a:latin typeface="Times New Roman" panose="02020603050405020304" pitchFamily="18"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81620-2570-4675-B494-C702850B48E3}"/>
              </a:ext>
            </a:extLst>
          </p:cNvPr>
          <p:cNvSpPr>
            <a:spLocks noGrp="1"/>
          </p:cNvSpPr>
          <p:nvPr>
            <p:ph type="title"/>
          </p:nvPr>
        </p:nvSpPr>
        <p:spPr/>
        <p:txBody>
          <a:bodyPr/>
          <a:lstStyle/>
          <a:p>
            <a:pPr>
              <a:defRPr/>
            </a:pPr>
            <a:r>
              <a:rPr lang="en-US" dirty="0">
                <a:solidFill>
                  <a:schemeClr val="tx1">
                    <a:lumMod val="95000"/>
                    <a:lumOff val="5000"/>
                  </a:schemeClr>
                </a:solidFill>
              </a:rPr>
              <a:t>“Meeting Criteria” – means</a:t>
            </a:r>
            <a:br>
              <a:rPr lang="en-US" dirty="0">
                <a:solidFill>
                  <a:schemeClr val="tx1">
                    <a:lumMod val="95000"/>
                    <a:lumOff val="5000"/>
                  </a:schemeClr>
                </a:solidFill>
              </a:rPr>
            </a:br>
            <a:r>
              <a:rPr lang="en-US" dirty="0">
                <a:solidFill>
                  <a:schemeClr val="tx1">
                    <a:lumMod val="95000"/>
                    <a:lumOff val="5000"/>
                  </a:schemeClr>
                </a:solidFill>
              </a:rPr>
              <a:t>Traditional Medicare ?</a:t>
            </a:r>
          </a:p>
        </p:txBody>
      </p:sp>
      <p:sp>
        <p:nvSpPr>
          <p:cNvPr id="47106" name="Content Placeholder 1">
            <a:extLst>
              <a:ext uri="{FF2B5EF4-FFF2-40B4-BE49-F238E27FC236}">
                <a16:creationId xmlns:a16="http://schemas.microsoft.com/office/drawing/2014/main" id="{85396F43-D253-459B-ABC9-5883E9944F40}"/>
              </a:ext>
            </a:extLst>
          </p:cNvPr>
          <p:cNvSpPr>
            <a:spLocks noGrp="1"/>
          </p:cNvSpPr>
          <p:nvPr>
            <p:ph idx="1"/>
          </p:nvPr>
        </p:nvSpPr>
        <p:spPr>
          <a:xfrm>
            <a:off x="677334" y="2160589"/>
            <a:ext cx="8596668" cy="4245898"/>
          </a:xfrm>
        </p:spPr>
        <p:txBody>
          <a:bodyPr>
            <a:normAutofit fontScale="92500" lnSpcReduction="10000"/>
          </a:bodyPr>
          <a:lstStyle/>
          <a:p>
            <a:pPr>
              <a:defRPr/>
            </a:pPr>
            <a:r>
              <a:rPr lang="en-US" sz="2000" dirty="0"/>
              <a:t>It never has and never will mean – “meeting clinical guidelines” (Interqual or MCG)</a:t>
            </a:r>
          </a:p>
          <a:p>
            <a:pPr>
              <a:defRPr/>
            </a:pPr>
            <a:r>
              <a:rPr lang="en-US" sz="2000" dirty="0"/>
              <a:t>It has always meant – the physician’s documentation to support inpt level of care in the admit order or admit note.</a:t>
            </a:r>
          </a:p>
          <a:p>
            <a:pPr>
              <a:defRPr/>
            </a:pPr>
            <a:r>
              <a:rPr lang="en-US" sz="2000" dirty="0"/>
              <a:t>SO –if UR says: </a:t>
            </a:r>
            <a:r>
              <a:rPr lang="en-US" sz="2000" u="sng" dirty="0"/>
              <a:t>Pt does not meet “Criteria”/Medical necessity not met </a:t>
            </a:r>
            <a:r>
              <a:rPr lang="en-US" sz="2000" dirty="0"/>
              <a:t>– this means:  Doctor cannot attest to a medically appropriate 2 midnight stay with a plan for 2 MN or additional 2</a:t>
            </a:r>
            <a:r>
              <a:rPr lang="en-US" sz="2000" baseline="30000" dirty="0"/>
              <a:t>nd</a:t>
            </a:r>
            <a:r>
              <a:rPr lang="en-US" sz="2000" dirty="0"/>
              <a:t> MN after a 1</a:t>
            </a:r>
            <a:r>
              <a:rPr lang="en-US" sz="2000" baseline="30000" dirty="0"/>
              <a:t>st</a:t>
            </a:r>
            <a:r>
              <a:rPr lang="en-US" sz="2000" dirty="0"/>
              <a:t> outpt MN– right?</a:t>
            </a:r>
          </a:p>
          <a:p>
            <a:pPr>
              <a:defRPr/>
            </a:pPr>
            <a:r>
              <a:rPr lang="en-US" sz="2000" b="1" dirty="0">
                <a:solidFill>
                  <a:srgbClr val="FF0000"/>
                </a:solidFill>
              </a:rPr>
              <a:t>11/1/2013  Section 3, E. Note: “It is not necessary for a beneficiary to meet an inpatient "level of care" by screening tool, in order for Part A payment to be appropriate“</a:t>
            </a:r>
          </a:p>
          <a:p>
            <a:pPr>
              <a:defRPr/>
            </a:pPr>
            <a:r>
              <a:rPr lang="en-US" sz="1800" b="1" dirty="0"/>
              <a:t>Hint: 1</a:t>
            </a:r>
            <a:r>
              <a:rPr lang="en-US" sz="1800" b="1" baseline="30000" dirty="0"/>
              <a:t>st</a:t>
            </a:r>
            <a:r>
              <a:rPr lang="en-US" sz="1800" b="1" dirty="0"/>
              <a:t> test:  Can provider provide a plan for an estimated LOS of 2 midnights?  THEN check clinical guidelines to help clarify any medical qualifiers… but the physician’s order with PLAN – trumps criteria.</a:t>
            </a:r>
          </a:p>
          <a:p>
            <a:pPr>
              <a:defRPr/>
            </a:pPr>
            <a:endParaRPr lang="en-US" sz="2000" dirty="0"/>
          </a:p>
          <a:p>
            <a:pPr>
              <a:defRPr/>
            </a:pPr>
            <a:endParaRPr lang="en-US" sz="2400" dirty="0"/>
          </a:p>
        </p:txBody>
      </p:sp>
      <p:sp>
        <p:nvSpPr>
          <p:cNvPr id="47108" name="Footer Placeholder 3">
            <a:extLst>
              <a:ext uri="{FF2B5EF4-FFF2-40B4-BE49-F238E27FC236}">
                <a16:creationId xmlns:a16="http://schemas.microsoft.com/office/drawing/2014/main" id="{174B3757-21F2-4CFC-9212-AF3BD9F4A1A4}"/>
              </a:ext>
            </a:extLst>
          </p:cNvPr>
          <p:cNvSpPr>
            <a:spLocks noGrp="1"/>
          </p:cNvSpPr>
          <p:nvPr>
            <p:ph type="ftr" sz="quarter" idx="11"/>
          </p:nvPr>
        </p:nvSpPr>
        <p:spPr/>
        <p:txBody>
          <a:bodyPr/>
          <a:lstStyle/>
          <a:p>
            <a:pPr fontAlgn="base">
              <a:spcBef>
                <a:spcPct val="0"/>
              </a:spcBef>
              <a:spcAft>
                <a:spcPct val="0"/>
              </a:spcAft>
              <a:defRPr/>
            </a:pPr>
            <a:endParaRPr lang="en-US" dirty="0">
              <a:solidFill>
                <a:srgbClr val="003366"/>
              </a:solidFill>
              <a:latin typeface="Times New Roman" panose="02020603050405020304" pitchFamily="18" charset="0"/>
            </a:endParaRPr>
          </a:p>
        </p:txBody>
      </p:sp>
      <p:sp>
        <p:nvSpPr>
          <p:cNvPr id="25605" name="Slide Number Placeholder 4">
            <a:extLst>
              <a:ext uri="{FF2B5EF4-FFF2-40B4-BE49-F238E27FC236}">
                <a16:creationId xmlns:a16="http://schemas.microsoft.com/office/drawing/2014/main" id="{00DB6682-A80E-4CA1-B1B4-C8EAD3EC04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accent1"/>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accent1"/>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fontAlgn="base">
              <a:spcBef>
                <a:spcPct val="0"/>
              </a:spcBef>
              <a:spcAft>
                <a:spcPct val="0"/>
              </a:spcAft>
              <a:buClrTx/>
              <a:buSzTx/>
              <a:buNone/>
            </a:pPr>
            <a:fld id="{40EE47EE-5628-4112-AA12-B467548A303E}" type="slidenum">
              <a:rPr kumimoji="0" lang="en-US" altLang="en-US" sz="1400">
                <a:solidFill>
                  <a:srgbClr val="003366"/>
                </a:solidFill>
                <a:latin typeface="Times New Roman" panose="02020603050405020304" pitchFamily="18" charset="0"/>
                <a:cs typeface="Arial" panose="020B0604020202020204" pitchFamily="34" charset="0"/>
              </a:rPr>
              <a:pPr fontAlgn="base">
                <a:spcBef>
                  <a:spcPct val="0"/>
                </a:spcBef>
                <a:spcAft>
                  <a:spcPct val="0"/>
                </a:spcAft>
                <a:buClrTx/>
                <a:buSzTx/>
                <a:buNone/>
              </a:pPr>
              <a:t>28</a:t>
            </a:fld>
            <a:endParaRPr kumimoji="0" lang="en-US" altLang="en-US" sz="1400">
              <a:solidFill>
                <a:srgbClr val="003366"/>
              </a:solidFill>
              <a:latin typeface="Times New Roman" panose="02020603050405020304" pitchFamily="18"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9991-47E8-4C50-BC61-AB10D2231D88}"/>
              </a:ext>
            </a:extLst>
          </p:cNvPr>
          <p:cNvSpPr>
            <a:spLocks noGrp="1"/>
          </p:cNvSpPr>
          <p:nvPr>
            <p:ph type="title"/>
          </p:nvPr>
        </p:nvSpPr>
        <p:spPr/>
        <p:txBody>
          <a:bodyPr/>
          <a:lstStyle/>
          <a:p>
            <a:pPr>
              <a:defRPr/>
            </a:pPr>
            <a:r>
              <a:rPr lang="en-US" dirty="0">
                <a:solidFill>
                  <a:schemeClr val="tx1">
                    <a:lumMod val="95000"/>
                    <a:lumOff val="5000"/>
                  </a:schemeClr>
                </a:solidFill>
              </a:rPr>
              <a:t>More on clinical guideline clarifications/CMS</a:t>
            </a:r>
          </a:p>
        </p:txBody>
      </p:sp>
      <p:sp>
        <p:nvSpPr>
          <p:cNvPr id="3" name="Content Placeholder 2">
            <a:extLst>
              <a:ext uri="{FF2B5EF4-FFF2-40B4-BE49-F238E27FC236}">
                <a16:creationId xmlns:a16="http://schemas.microsoft.com/office/drawing/2014/main" id="{5C1CF259-392B-485D-BD11-DE7160EF19A9}"/>
              </a:ext>
            </a:extLst>
          </p:cNvPr>
          <p:cNvSpPr>
            <a:spLocks noGrp="1"/>
          </p:cNvSpPr>
          <p:nvPr>
            <p:ph idx="1"/>
          </p:nvPr>
        </p:nvSpPr>
        <p:spPr/>
        <p:txBody>
          <a:bodyPr>
            <a:normAutofit lnSpcReduction="10000"/>
          </a:bodyPr>
          <a:lstStyle/>
          <a:p>
            <a:pPr>
              <a:defRPr/>
            </a:pPr>
            <a:r>
              <a:rPr lang="en-US" sz="2000" dirty="0"/>
              <a:t>FAQ: </a:t>
            </a:r>
            <a:r>
              <a:rPr lang="en-US" sz="1800" dirty="0"/>
              <a:t>Does the beneficiaries’ hospital stay need to meet inpt level utilization review screening criteria to be considered reasonable and necessary for Part A Payment?</a:t>
            </a:r>
          </a:p>
          <a:p>
            <a:pPr>
              <a:defRPr/>
            </a:pPr>
            <a:r>
              <a:rPr lang="en-US" sz="1800" dirty="0"/>
              <a:t>A: if the beneficiary requires medically necessary hospital care that is expected to span 2 or more MN, then inpt admission if generally appropriate.. While UR committees may continue to use commercial screening tools to help evaluate the inpt admission decision, the </a:t>
            </a:r>
            <a:r>
              <a:rPr lang="en-US" sz="1800" b="1" u="sng" dirty="0"/>
              <a:t>tools are not binding on the hospital </a:t>
            </a:r>
            <a:r>
              <a:rPr lang="en-US" sz="1800" dirty="0"/>
              <a:t>or CMS.  (update 3-12-14)</a:t>
            </a:r>
          </a:p>
          <a:p>
            <a:pPr>
              <a:defRPr/>
            </a:pPr>
            <a:r>
              <a:rPr lang="en-US" sz="1800" dirty="0"/>
              <a:t>If it not necessary for a beneficiary to meet an inpt ‘level of care’ as may be defined by a commercial screening tool, in order for Part A payment to be appropriate.  In addition, meeting an inpt LOC as may be defined by a commercial screening tool, does NOT make Part A payment appropriate in the absence of an expected LOS .. </a:t>
            </a:r>
          </a:p>
        </p:txBody>
      </p:sp>
      <p:sp>
        <p:nvSpPr>
          <p:cNvPr id="4" name="Footer Placeholder 3">
            <a:extLst>
              <a:ext uri="{FF2B5EF4-FFF2-40B4-BE49-F238E27FC236}">
                <a16:creationId xmlns:a16="http://schemas.microsoft.com/office/drawing/2014/main" id="{DE6BAEF6-D18A-489B-AD67-09EEED5D4839}"/>
              </a:ext>
            </a:extLst>
          </p:cNvPr>
          <p:cNvSpPr>
            <a:spLocks noGrp="1"/>
          </p:cNvSpPr>
          <p:nvPr>
            <p:ph type="ftr" sz="quarter" idx="11"/>
          </p:nvPr>
        </p:nvSpPr>
        <p:spPr/>
        <p:txBody>
          <a:bodyPr/>
          <a:lstStyle/>
          <a:p>
            <a:pPr fontAlgn="base">
              <a:spcBef>
                <a:spcPct val="0"/>
              </a:spcBef>
              <a:spcAft>
                <a:spcPct val="0"/>
              </a:spcAft>
              <a:defRPr/>
            </a:pPr>
            <a:endParaRPr lang="en-US" dirty="0">
              <a:solidFill>
                <a:srgbClr val="003366"/>
              </a:solidFill>
              <a:latin typeface="Times New Roman" panose="02020603050405020304" pitchFamily="18" charset="0"/>
            </a:endParaRPr>
          </a:p>
        </p:txBody>
      </p:sp>
      <p:sp>
        <p:nvSpPr>
          <p:cNvPr id="26629" name="Slide Number Placeholder 4">
            <a:extLst>
              <a:ext uri="{FF2B5EF4-FFF2-40B4-BE49-F238E27FC236}">
                <a16:creationId xmlns:a16="http://schemas.microsoft.com/office/drawing/2014/main" id="{533F37B6-6FF7-4CD0-B2C7-AC46B9BE0E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accent1"/>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accent1"/>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fontAlgn="base">
              <a:spcBef>
                <a:spcPct val="0"/>
              </a:spcBef>
              <a:spcAft>
                <a:spcPct val="0"/>
              </a:spcAft>
              <a:buClrTx/>
              <a:buSzTx/>
              <a:buNone/>
            </a:pPr>
            <a:fld id="{A35697CF-1D3A-44B8-BD11-7A67FCF4A6E0}" type="slidenum">
              <a:rPr kumimoji="0" lang="en-US" altLang="en-US" sz="1400">
                <a:solidFill>
                  <a:srgbClr val="003366"/>
                </a:solidFill>
                <a:latin typeface="Times New Roman" panose="02020603050405020304" pitchFamily="18" charset="0"/>
                <a:cs typeface="Arial" panose="020B0604020202020204" pitchFamily="34" charset="0"/>
              </a:rPr>
              <a:pPr fontAlgn="base">
                <a:spcBef>
                  <a:spcPct val="0"/>
                </a:spcBef>
                <a:spcAft>
                  <a:spcPct val="0"/>
                </a:spcAft>
                <a:buClrTx/>
                <a:buSzTx/>
                <a:buNone/>
              </a:pPr>
              <a:t>29</a:t>
            </a:fld>
            <a:endParaRPr kumimoji="0" lang="en-US" altLang="en-US" sz="1400">
              <a:solidFill>
                <a:srgbClr val="003366"/>
              </a:solidFill>
              <a:latin typeface="Times New Roman" panose="02020603050405020304" pitchFamily="18"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4114-69E8-4B32-958E-5F28846BE90B}"/>
              </a:ext>
            </a:extLst>
          </p:cNvPr>
          <p:cNvSpPr>
            <a:spLocks noGrp="1"/>
          </p:cNvSpPr>
          <p:nvPr>
            <p:ph type="title"/>
          </p:nvPr>
        </p:nvSpPr>
        <p:spPr/>
        <p:txBody>
          <a:bodyPr/>
          <a:lstStyle/>
          <a:p>
            <a:r>
              <a:rPr lang="en-US" dirty="0">
                <a:solidFill>
                  <a:schemeClr val="tx1"/>
                </a:solidFill>
              </a:rPr>
              <a:t>Objectives for Medicare vs Medicare Advantage</a:t>
            </a:r>
          </a:p>
        </p:txBody>
      </p:sp>
      <p:sp>
        <p:nvSpPr>
          <p:cNvPr id="3" name="Content Placeholder 2">
            <a:extLst>
              <a:ext uri="{FF2B5EF4-FFF2-40B4-BE49-F238E27FC236}">
                <a16:creationId xmlns:a16="http://schemas.microsoft.com/office/drawing/2014/main" id="{A3E62AC8-F143-4866-AEAE-051D276A11C9}"/>
              </a:ext>
            </a:extLst>
          </p:cNvPr>
          <p:cNvSpPr>
            <a:spLocks noGrp="1"/>
          </p:cNvSpPr>
          <p:nvPr>
            <p:ph idx="1"/>
          </p:nvPr>
        </p:nvSpPr>
        <p:spPr/>
        <p:txBody>
          <a:bodyPr/>
          <a:lstStyle/>
          <a:p>
            <a:r>
              <a:rPr lang="en-US" dirty="0"/>
              <a:t>Getting started – understanding Traditional Medicare/TM</a:t>
            </a:r>
          </a:p>
          <a:p>
            <a:r>
              <a:rPr lang="en-US" dirty="0"/>
              <a:t>Why would a patient select Medicare Advantage/MA? </a:t>
            </a:r>
          </a:p>
          <a:p>
            <a:r>
              <a:rPr lang="en-US" dirty="0"/>
              <a:t>Understanding the ‘guts’ of how Traditional Medicare pays</a:t>
            </a:r>
          </a:p>
          <a:p>
            <a:r>
              <a:rPr lang="en-US" dirty="0"/>
              <a:t>Understanding the ‘guts’ of how Medicare Advantage is paid by CMS</a:t>
            </a:r>
          </a:p>
          <a:p>
            <a:r>
              <a:rPr lang="en-US" dirty="0"/>
              <a:t>Understanding the differing ways MA process prior authorization – inpatient vs observation.</a:t>
            </a:r>
          </a:p>
          <a:p>
            <a:r>
              <a:rPr lang="en-US" dirty="0"/>
              <a:t>Strategies for ‘taking your power back.’ </a:t>
            </a:r>
          </a:p>
          <a:p>
            <a:pPr marL="0" indent="0">
              <a:buNone/>
            </a:pPr>
            <a:endParaRPr lang="en-US" dirty="0"/>
          </a:p>
          <a:p>
            <a:pPr marL="0" indent="0">
              <a:buNone/>
            </a:pPr>
            <a:r>
              <a:rPr lang="en-US" dirty="0"/>
              <a:t>“It is all about the money, baby!”</a:t>
            </a:r>
          </a:p>
          <a:p>
            <a:endParaRPr lang="en-US" dirty="0"/>
          </a:p>
        </p:txBody>
      </p:sp>
      <p:sp>
        <p:nvSpPr>
          <p:cNvPr id="4" name="Footer Placeholder 3">
            <a:extLst>
              <a:ext uri="{FF2B5EF4-FFF2-40B4-BE49-F238E27FC236}">
                <a16:creationId xmlns:a16="http://schemas.microsoft.com/office/drawing/2014/main" id="{9B0E84F3-35F6-4BC4-8A8E-217A4270BE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
        <p:nvSpPr>
          <p:cNvPr id="5" name="Slide Number Placeholder 4">
            <a:extLst>
              <a:ext uri="{FF2B5EF4-FFF2-40B4-BE49-F238E27FC236}">
                <a16:creationId xmlns:a16="http://schemas.microsoft.com/office/drawing/2014/main" id="{00D61CCA-4B68-41BF-AFDF-CA36EBB65C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248B6-3AC8-4E14-910C-BA54623D91D7}" type="slidenum">
              <a:rPr kumimoji="0" lang="en-US" alt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78124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209B-EFF0-4428-BB99-EBE25F3FD5CF}"/>
              </a:ext>
            </a:extLst>
          </p:cNvPr>
          <p:cNvSpPr>
            <a:spLocks noGrp="1"/>
          </p:cNvSpPr>
          <p:nvPr>
            <p:ph type="title"/>
          </p:nvPr>
        </p:nvSpPr>
        <p:spPr/>
        <p:txBody>
          <a:bodyPr>
            <a:normAutofit fontScale="90000"/>
          </a:bodyPr>
          <a:lstStyle/>
          <a:p>
            <a:r>
              <a:rPr lang="en-US" dirty="0">
                <a:solidFill>
                  <a:schemeClr val="tx1"/>
                </a:solidFill>
              </a:rPr>
              <a:t>MA plans are usually a commercial insurance </a:t>
            </a:r>
            <a:br>
              <a:rPr lang="en-US" dirty="0">
                <a:solidFill>
                  <a:schemeClr val="tx1"/>
                </a:solidFill>
              </a:rPr>
            </a:br>
            <a:r>
              <a:rPr lang="en-US" dirty="0">
                <a:solidFill>
                  <a:schemeClr val="tx1"/>
                </a:solidFill>
              </a:rPr>
              <a:t>(</a:t>
            </a:r>
            <a:r>
              <a:rPr lang="en-US" sz="3200" i="1" dirty="0">
                <a:solidFill>
                  <a:schemeClr val="tx1"/>
                </a:solidFill>
              </a:rPr>
              <a:t>PS  -there are approx. 60 Provider Sponsored MA plans too</a:t>
            </a:r>
            <a:r>
              <a:rPr lang="en-US" dirty="0">
                <a:solidFill>
                  <a:schemeClr val="tx1"/>
                </a:solidFill>
              </a:rPr>
              <a:t>)</a:t>
            </a:r>
          </a:p>
        </p:txBody>
      </p:sp>
      <p:sp>
        <p:nvSpPr>
          <p:cNvPr id="3" name="Content Placeholder 2">
            <a:extLst>
              <a:ext uri="{FF2B5EF4-FFF2-40B4-BE49-F238E27FC236}">
                <a16:creationId xmlns:a16="http://schemas.microsoft.com/office/drawing/2014/main" id="{DD873F52-722A-4521-864B-89E820318A53}"/>
              </a:ext>
            </a:extLst>
          </p:cNvPr>
          <p:cNvSpPr>
            <a:spLocks noGrp="1"/>
          </p:cNvSpPr>
          <p:nvPr>
            <p:ph idx="1"/>
          </p:nvPr>
        </p:nvSpPr>
        <p:spPr/>
        <p:txBody>
          <a:bodyPr/>
          <a:lstStyle/>
          <a:p>
            <a:r>
              <a:rPr lang="en-US" dirty="0"/>
              <a:t>To contract or not to contract with a MA plan?</a:t>
            </a:r>
          </a:p>
          <a:p>
            <a:r>
              <a:rPr lang="en-US" dirty="0"/>
              <a:t>Out of network penalties are specific to each plan –but usually involve the </a:t>
            </a:r>
            <a:r>
              <a:rPr lang="en-US" dirty="0" err="1"/>
              <a:t>pt</a:t>
            </a:r>
            <a:r>
              <a:rPr lang="en-US" dirty="0"/>
              <a:t> paying full billed charges; paying a 2</a:t>
            </a:r>
            <a:r>
              <a:rPr lang="en-US" baseline="30000" dirty="0"/>
              <a:t>nd</a:t>
            </a:r>
            <a:r>
              <a:rPr lang="en-US" dirty="0"/>
              <a:t> deductibles.  Exception:  Emergency care should be covered.   (</a:t>
            </a:r>
            <a:r>
              <a:rPr lang="en-US" sz="2000" dirty="0"/>
              <a:t>Think surprise bills for MA pts –Go to in-network hospital but ER providers, consulting providers, interpretations, referrals are out of network. How would a patient know?</a:t>
            </a:r>
            <a:r>
              <a:rPr lang="en-US" dirty="0"/>
              <a:t>) </a:t>
            </a:r>
          </a:p>
          <a:p>
            <a:r>
              <a:rPr lang="en-US" dirty="0"/>
              <a:t>MA is NOT traditional Medicare.   UM/Care Mgt nurses must be taught:  Know each payer’s inpt rules.   Don’t be bullied into believing that ‘Medicare says we have to do this.”  </a:t>
            </a:r>
          </a:p>
        </p:txBody>
      </p:sp>
      <p:sp>
        <p:nvSpPr>
          <p:cNvPr id="4" name="Footer Placeholder 3">
            <a:extLst>
              <a:ext uri="{FF2B5EF4-FFF2-40B4-BE49-F238E27FC236}">
                <a16:creationId xmlns:a16="http://schemas.microsoft.com/office/drawing/2014/main" id="{7AC8EB88-3412-4DC6-B079-C99E38B000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t>2020</a:t>
            </a:r>
          </a:p>
        </p:txBody>
      </p:sp>
      <p:sp>
        <p:nvSpPr>
          <p:cNvPr id="5" name="Slide Number Placeholder 4">
            <a:extLst>
              <a:ext uri="{FF2B5EF4-FFF2-40B4-BE49-F238E27FC236}">
                <a16:creationId xmlns:a16="http://schemas.microsoft.com/office/drawing/2014/main" id="{2D8F7BE0-8C8A-4462-A854-8825D61F0F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F9C7E-57FD-4F7D-9BDC-763BD9325A56}"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374283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584E-E231-47DB-A4C4-88EF9E2F0B8E}"/>
              </a:ext>
            </a:extLst>
          </p:cNvPr>
          <p:cNvSpPr>
            <a:spLocks noGrp="1"/>
          </p:cNvSpPr>
          <p:nvPr>
            <p:ph type="title"/>
          </p:nvPr>
        </p:nvSpPr>
        <p:spPr/>
        <p:txBody>
          <a:bodyPr/>
          <a:lstStyle/>
          <a:p>
            <a:r>
              <a:rPr lang="en-US" dirty="0">
                <a:solidFill>
                  <a:schemeClr val="tx1"/>
                </a:solidFill>
              </a:rPr>
              <a:t>It is all about the Pre-Certification/Prior Authorization for Services</a:t>
            </a:r>
          </a:p>
        </p:txBody>
      </p:sp>
      <p:sp>
        <p:nvSpPr>
          <p:cNvPr id="3" name="Content Placeholder 2">
            <a:extLst>
              <a:ext uri="{FF2B5EF4-FFF2-40B4-BE49-F238E27FC236}">
                <a16:creationId xmlns:a16="http://schemas.microsoft.com/office/drawing/2014/main" id="{10718E7C-22C9-45A4-A484-5E8160D19CA2}"/>
              </a:ext>
            </a:extLst>
          </p:cNvPr>
          <p:cNvSpPr>
            <a:spLocks noGrp="1"/>
          </p:cNvSpPr>
          <p:nvPr>
            <p:ph idx="1"/>
          </p:nvPr>
        </p:nvSpPr>
        <p:spPr/>
        <p:txBody>
          <a:bodyPr>
            <a:normAutofit fontScale="77500" lnSpcReduction="20000"/>
          </a:bodyPr>
          <a:lstStyle/>
          <a:p>
            <a:r>
              <a:rPr lang="en-US" sz="2400" dirty="0"/>
              <a:t>Traditional Medicare/TM = healthcare providers must follow the internal ‘quasi prior-authorization’ of CMS National and Local coverage determination rules for outpt services.   Internal implementation of the 2 MN rule.  Learn from the claim submission rejection edits.  </a:t>
            </a:r>
            <a:r>
              <a:rPr lang="en-US" sz="3300" dirty="0"/>
              <a:t>100% internal.</a:t>
            </a:r>
          </a:p>
          <a:p>
            <a:pPr marL="0" indent="0">
              <a:buNone/>
            </a:pPr>
            <a:endParaRPr lang="en-US" sz="2400" dirty="0"/>
          </a:p>
          <a:p>
            <a:r>
              <a:rPr lang="en-US" sz="2400" dirty="0"/>
              <a:t>Medicare Advantage/MA = </a:t>
            </a:r>
            <a:r>
              <a:rPr lang="en-US" sz="2400" u="sng" dirty="0"/>
              <a:t>If contracted</a:t>
            </a:r>
            <a:r>
              <a:rPr lang="en-US" sz="2400" dirty="0"/>
              <a:t>, each payer establishes their own definition of services that require outpt prior authorization.   Each payer determines their ‘inpatient criteria’ to support inpatient status.  Each payer has their own internal ‘allowances’ – Peer to Peer/hospital provider to payer provider.  Post claim submission appeal process.    Ongoing updates are usually posted on their webpage. Operational issues are not included in ‘contracts.’   </a:t>
            </a:r>
            <a:r>
              <a:rPr lang="en-US" sz="2800" dirty="0"/>
              <a:t>100% Payer driven.</a:t>
            </a:r>
          </a:p>
          <a:p>
            <a:pPr marL="0" indent="0">
              <a:buNone/>
            </a:pPr>
            <a:endParaRPr lang="en-US" sz="2400" dirty="0"/>
          </a:p>
        </p:txBody>
      </p:sp>
      <p:sp>
        <p:nvSpPr>
          <p:cNvPr id="4" name="Footer Placeholder 3">
            <a:extLst>
              <a:ext uri="{FF2B5EF4-FFF2-40B4-BE49-F238E27FC236}">
                <a16:creationId xmlns:a16="http://schemas.microsoft.com/office/drawing/2014/main" id="{E5BB5738-BCFB-47EF-97F1-7302607683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t>2020</a:t>
            </a:r>
          </a:p>
        </p:txBody>
      </p:sp>
      <p:sp>
        <p:nvSpPr>
          <p:cNvPr id="5" name="Slide Number Placeholder 4">
            <a:extLst>
              <a:ext uri="{FF2B5EF4-FFF2-40B4-BE49-F238E27FC236}">
                <a16:creationId xmlns:a16="http://schemas.microsoft.com/office/drawing/2014/main" id="{5C9AEC9C-565B-470D-A354-BC5836F01F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F9C7E-57FD-4F7D-9BDC-763BD9325A56}"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570362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B264-B6D5-479D-B383-B5C21428703C}"/>
              </a:ext>
            </a:extLst>
          </p:cNvPr>
          <p:cNvSpPr>
            <a:spLocks noGrp="1"/>
          </p:cNvSpPr>
          <p:nvPr>
            <p:ph type="title"/>
          </p:nvPr>
        </p:nvSpPr>
        <p:spPr>
          <a:xfrm>
            <a:off x="1295400" y="422274"/>
            <a:ext cx="8820873" cy="1479551"/>
          </a:xfrm>
        </p:spPr>
        <p:txBody>
          <a:bodyPr>
            <a:normAutofit fontScale="90000"/>
          </a:bodyPr>
          <a:lstStyle/>
          <a:p>
            <a:r>
              <a:rPr lang="en-US" dirty="0">
                <a:solidFill>
                  <a:schemeClr val="tx1"/>
                </a:solidFill>
              </a:rPr>
              <a:t>Strategies for “Demanding an </a:t>
            </a:r>
            <a:r>
              <a:rPr lang="en-US" dirty="0" err="1">
                <a:solidFill>
                  <a:schemeClr val="tx1"/>
                </a:solidFill>
              </a:rPr>
              <a:t>inpt</a:t>
            </a:r>
            <a:r>
              <a:rPr lang="en-US" dirty="0">
                <a:solidFill>
                  <a:schemeClr val="tx1"/>
                </a:solidFill>
              </a:rPr>
              <a:t>” and Keeping it -  Crazy FUN</a:t>
            </a:r>
            <a:r>
              <a:rPr lang="en-US" sz="2400" dirty="0">
                <a:solidFill>
                  <a:schemeClr val="tx1"/>
                </a:solidFill>
              </a:rPr>
              <a:t>  </a:t>
            </a:r>
            <a:r>
              <a:rPr lang="en-US" sz="2400" dirty="0">
                <a:solidFill>
                  <a:schemeClr val="accent5"/>
                </a:solidFill>
              </a:rPr>
              <a:t>(ALL Non-Traditional Medicare payers.)</a:t>
            </a:r>
          </a:p>
        </p:txBody>
      </p:sp>
      <p:sp>
        <p:nvSpPr>
          <p:cNvPr id="3" name="Content Placeholder 2">
            <a:extLst>
              <a:ext uri="{FF2B5EF4-FFF2-40B4-BE49-F238E27FC236}">
                <a16:creationId xmlns:a16="http://schemas.microsoft.com/office/drawing/2014/main" id="{F1337CC9-D4D4-4704-A657-4D695DB3ACF9}"/>
              </a:ext>
            </a:extLst>
          </p:cNvPr>
          <p:cNvSpPr>
            <a:spLocks noGrp="1"/>
          </p:cNvSpPr>
          <p:nvPr>
            <p:ph idx="1"/>
          </p:nvPr>
        </p:nvSpPr>
        <p:spPr>
          <a:xfrm>
            <a:off x="885826" y="1930401"/>
            <a:ext cx="9809182" cy="4476750"/>
          </a:xfrm>
        </p:spPr>
        <p:txBody>
          <a:bodyPr>
            <a:normAutofit/>
          </a:bodyPr>
          <a:lstStyle/>
          <a:p>
            <a:r>
              <a:rPr lang="en-US" dirty="0"/>
              <a:t>1) Always know what clinical guidelines the payer is using.  ALWAYS! (IQ, MCG)</a:t>
            </a:r>
          </a:p>
          <a:p>
            <a:r>
              <a:rPr lang="en-US" dirty="0"/>
              <a:t>2) When submitted records to ‘request’ </a:t>
            </a:r>
            <a:r>
              <a:rPr lang="en-US" dirty="0" err="1"/>
              <a:t>inpt</a:t>
            </a:r>
            <a:r>
              <a:rPr lang="en-US" dirty="0"/>
              <a:t> – a) include the clinical guidelines that clearly outline ‘why an </a:t>
            </a:r>
            <a:r>
              <a:rPr lang="en-US" dirty="0" err="1"/>
              <a:t>inpt</a:t>
            </a:r>
            <a:r>
              <a:rPr lang="en-US" dirty="0"/>
              <a:t>.  b)  a standard cover page that demands an </a:t>
            </a:r>
            <a:r>
              <a:rPr lang="en-US" dirty="0" err="1"/>
              <a:t>inpt</a:t>
            </a:r>
            <a:r>
              <a:rPr lang="en-US" dirty="0"/>
              <a:t> and why, c) if not clearly meeting </a:t>
            </a:r>
            <a:r>
              <a:rPr lang="en-US" dirty="0" err="1"/>
              <a:t>inpt</a:t>
            </a:r>
            <a:r>
              <a:rPr lang="en-US" dirty="0"/>
              <a:t>, the </a:t>
            </a:r>
            <a:r>
              <a:rPr lang="en-US" dirty="0" err="1"/>
              <a:t>inpt</a:t>
            </a:r>
            <a:r>
              <a:rPr lang="en-US" dirty="0"/>
              <a:t> cover page should also include additional justification.  Use your Physician Advisor!!</a:t>
            </a:r>
          </a:p>
          <a:p>
            <a:r>
              <a:rPr lang="en-US" dirty="0"/>
              <a:t>3) The </a:t>
            </a:r>
            <a:r>
              <a:rPr lang="en-US" dirty="0" err="1"/>
              <a:t>inpt</a:t>
            </a:r>
            <a:r>
              <a:rPr lang="en-US" dirty="0"/>
              <a:t> started at the ER to a bed. IT DOES NOT START after the </a:t>
            </a:r>
            <a:r>
              <a:rPr lang="en-US" dirty="0" err="1"/>
              <a:t>pt</a:t>
            </a:r>
            <a:r>
              <a:rPr lang="en-US" dirty="0"/>
              <a:t> has been in a bed for a # of hrs.  Huge !!  </a:t>
            </a:r>
          </a:p>
          <a:p>
            <a:r>
              <a:rPr lang="en-US" dirty="0"/>
              <a:t>4)  ER TO INPT – ER to Hospitalist/attending- UR CLEARLY outlines the reason why the </a:t>
            </a:r>
            <a:r>
              <a:rPr lang="en-US" dirty="0" err="1"/>
              <a:t>pt</a:t>
            </a:r>
            <a:r>
              <a:rPr lang="en-US" dirty="0"/>
              <a:t> is an </a:t>
            </a:r>
            <a:r>
              <a:rPr lang="en-US" dirty="0" err="1"/>
              <a:t>inpt</a:t>
            </a:r>
            <a:r>
              <a:rPr lang="en-US" dirty="0"/>
              <a:t>  and the provider documents his plan for </a:t>
            </a:r>
            <a:r>
              <a:rPr lang="en-US" dirty="0" err="1"/>
              <a:t>inpt</a:t>
            </a:r>
            <a:r>
              <a:rPr lang="en-US" dirty="0"/>
              <a:t> IN THE RECORD.</a:t>
            </a:r>
          </a:p>
          <a:p>
            <a:r>
              <a:rPr lang="en-US" dirty="0"/>
              <a:t>5)  NEVER, EVER give a payer direct access to the records.  WHY?  They see the entire record, not just when the </a:t>
            </a:r>
            <a:r>
              <a:rPr lang="en-US" dirty="0" err="1"/>
              <a:t>inpt</a:t>
            </a:r>
            <a:r>
              <a:rPr lang="en-US" dirty="0"/>
              <a:t> started.  Historically, payer is denying </a:t>
            </a:r>
            <a:r>
              <a:rPr lang="en-US" dirty="0" err="1"/>
              <a:t>inpt</a:t>
            </a:r>
            <a:r>
              <a:rPr lang="en-US" dirty="0"/>
              <a:t> as they can see the </a:t>
            </a:r>
            <a:r>
              <a:rPr lang="en-US" dirty="0" err="1"/>
              <a:t>pt</a:t>
            </a:r>
            <a:r>
              <a:rPr lang="en-US" dirty="0"/>
              <a:t> getting better thru the course of the stay. And DISALLOW AN INPT.  Crap!</a:t>
            </a:r>
          </a:p>
        </p:txBody>
      </p:sp>
      <p:sp>
        <p:nvSpPr>
          <p:cNvPr id="4" name="Footer Placeholder 3">
            <a:extLst>
              <a:ext uri="{FF2B5EF4-FFF2-40B4-BE49-F238E27FC236}">
                <a16:creationId xmlns:a16="http://schemas.microsoft.com/office/drawing/2014/main" id="{7EAA209C-0C40-4D29-9A78-8E42815F131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2020</a:t>
            </a:r>
          </a:p>
        </p:txBody>
      </p:sp>
      <p:sp>
        <p:nvSpPr>
          <p:cNvPr id="5" name="Slide Number Placeholder 4">
            <a:extLst>
              <a:ext uri="{FF2B5EF4-FFF2-40B4-BE49-F238E27FC236}">
                <a16:creationId xmlns:a16="http://schemas.microsoft.com/office/drawing/2014/main" id="{76113087-E53B-4828-AB4A-8AB62827DA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852DEC-015A-47C1-BB2F-A3778C6F354B}"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6542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AB6A-A320-491F-8E6B-84F45F8D13C8}"/>
              </a:ext>
            </a:extLst>
          </p:cNvPr>
          <p:cNvSpPr>
            <a:spLocks noGrp="1"/>
          </p:cNvSpPr>
          <p:nvPr>
            <p:ph type="title"/>
          </p:nvPr>
        </p:nvSpPr>
        <p:spPr/>
        <p:txBody>
          <a:bodyPr/>
          <a:lstStyle/>
          <a:p>
            <a:r>
              <a:rPr lang="en-US" dirty="0">
                <a:solidFill>
                  <a:schemeClr val="tx1">
                    <a:lumMod val="95000"/>
                    <a:lumOff val="5000"/>
                  </a:schemeClr>
                </a:solidFill>
              </a:rPr>
              <a:t>DRG = 1 payment for the entire stay</a:t>
            </a:r>
          </a:p>
        </p:txBody>
      </p:sp>
      <p:sp>
        <p:nvSpPr>
          <p:cNvPr id="3" name="Content Placeholder 2">
            <a:extLst>
              <a:ext uri="{FF2B5EF4-FFF2-40B4-BE49-F238E27FC236}">
                <a16:creationId xmlns:a16="http://schemas.microsoft.com/office/drawing/2014/main" id="{28104900-7B33-43B6-AFCD-53721E17197E}"/>
              </a:ext>
            </a:extLst>
          </p:cNvPr>
          <p:cNvSpPr>
            <a:spLocks noGrp="1"/>
          </p:cNvSpPr>
          <p:nvPr>
            <p:ph idx="1"/>
          </p:nvPr>
        </p:nvSpPr>
        <p:spPr/>
        <p:txBody>
          <a:bodyPr>
            <a:normAutofit fontScale="77500" lnSpcReduction="20000"/>
          </a:bodyPr>
          <a:lstStyle/>
          <a:p>
            <a:r>
              <a:rPr lang="en-US" sz="2800" u="sng" dirty="0"/>
              <a:t>Traditional Medicare </a:t>
            </a:r>
            <a:r>
              <a:rPr lang="en-US" sz="2800" dirty="0"/>
              <a:t>for larger facilities = DRG. Each DRG has a mean LOS that the payment is based on. The diagnosis and inpt procedures are grouped into a single DRG payment.  Some DRGs have higher payments based on co-morbid conditions.  There is a small variation for each site but:  1 stay = 1 $.</a:t>
            </a:r>
          </a:p>
          <a:p>
            <a:r>
              <a:rPr lang="en-US" sz="2800" u="sng" dirty="0"/>
              <a:t>Medicare Advantage </a:t>
            </a:r>
            <a:r>
              <a:rPr lang="en-US" sz="2800" dirty="0"/>
              <a:t>pays= same DRG methodology –with coding rules controlled by the HIPAA Standard Transactions 2003.  1 stay = 1 pre-determined payment for the dx and procedures done.</a:t>
            </a:r>
          </a:p>
          <a:p>
            <a:r>
              <a:rPr lang="en-US" sz="2800" u="sng" dirty="0"/>
              <a:t>Re-evaluate – why battling for additional ‘days’ when the inpt has already been confirmed</a:t>
            </a:r>
            <a:r>
              <a:rPr lang="en-US" sz="2800" dirty="0"/>
              <a:t>?  Exception – need for SNF and Outlier $/additional $ based on very long LOS/outside the norm for the dx.</a:t>
            </a:r>
          </a:p>
        </p:txBody>
      </p:sp>
      <p:sp>
        <p:nvSpPr>
          <p:cNvPr id="4" name="Footer Placeholder 3">
            <a:extLst>
              <a:ext uri="{FF2B5EF4-FFF2-40B4-BE49-F238E27FC236}">
                <a16:creationId xmlns:a16="http://schemas.microsoft.com/office/drawing/2014/main" id="{AF066596-C2C6-4001-97D5-7749E78FDF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t>2020</a:t>
            </a:r>
          </a:p>
        </p:txBody>
      </p:sp>
      <p:sp>
        <p:nvSpPr>
          <p:cNvPr id="5" name="Slide Number Placeholder 4">
            <a:extLst>
              <a:ext uri="{FF2B5EF4-FFF2-40B4-BE49-F238E27FC236}">
                <a16:creationId xmlns:a16="http://schemas.microsoft.com/office/drawing/2014/main" id="{B51CD854-2412-452E-8E0B-A00A181FF1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srgbClr val="898989"/>
                </a:solidFill>
                <a:effectLst/>
                <a:uLnTx/>
                <a:uFillTx/>
                <a:latin typeface="Calibri"/>
                <a:ea typeface="+mn-ea"/>
                <a:cs typeface="+mn-cs"/>
              </a:rPr>
              <a:t>tra</a:t>
            </a:r>
            <a:fld id="{A1CF9C7E-57FD-4F7D-9BDC-763BD9325A56}"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294158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4BAB8E36-8AC6-43C5-A586-26EB006CA63F}"/>
              </a:ext>
            </a:extLst>
          </p:cNvPr>
          <p:cNvSpPr>
            <a:spLocks noGrp="1" noChangeArrowheads="1"/>
          </p:cNvSpPr>
          <p:nvPr>
            <p:ph type="title"/>
          </p:nvPr>
        </p:nvSpPr>
        <p:spPr/>
        <p:txBody>
          <a:bodyPr/>
          <a:lstStyle/>
          <a:p>
            <a:r>
              <a:rPr lang="en-US" altLang="en-US" dirty="0">
                <a:solidFill>
                  <a:schemeClr val="tx1"/>
                </a:solidFill>
              </a:rPr>
              <a:t>Medicare Advantage: Provider WINS</a:t>
            </a:r>
            <a:r>
              <a:rPr lang="en-US" altLang="en-US" dirty="0"/>
              <a:t> –</a:t>
            </a:r>
            <a:r>
              <a:rPr lang="en-US" altLang="en-US" sz="2800" dirty="0">
                <a:solidFill>
                  <a:schemeClr val="tx1"/>
                </a:solidFill>
              </a:rPr>
              <a:t> Reference the Regulations</a:t>
            </a:r>
          </a:p>
        </p:txBody>
      </p:sp>
      <p:sp>
        <p:nvSpPr>
          <p:cNvPr id="74755" name="Content Placeholder 2">
            <a:extLst>
              <a:ext uri="{FF2B5EF4-FFF2-40B4-BE49-F238E27FC236}">
                <a16:creationId xmlns:a16="http://schemas.microsoft.com/office/drawing/2014/main" id="{D57806A3-01F1-4AB3-866C-283EB97002FE}"/>
              </a:ext>
            </a:extLst>
          </p:cNvPr>
          <p:cNvSpPr>
            <a:spLocks noGrp="1" noChangeArrowheads="1"/>
          </p:cNvSpPr>
          <p:nvPr>
            <p:ph idx="1"/>
          </p:nvPr>
        </p:nvSpPr>
        <p:spPr>
          <a:xfrm>
            <a:off x="677334" y="1828801"/>
            <a:ext cx="9531877" cy="4686299"/>
          </a:xfrm>
        </p:spPr>
        <p:txBody>
          <a:bodyPr>
            <a:normAutofit/>
          </a:bodyPr>
          <a:lstStyle/>
          <a:p>
            <a:r>
              <a:rPr lang="en-US" altLang="en-US" dirty="0"/>
              <a:t>“</a:t>
            </a:r>
            <a:r>
              <a:rPr lang="en-US" altLang="en-US" sz="2000" dirty="0"/>
              <a:t>If the plan approved the furnishing of a service thru an advantage determination of coverage, </a:t>
            </a:r>
            <a:r>
              <a:rPr lang="en-US" altLang="en-US" sz="2000" b="1" u="sng" dirty="0"/>
              <a:t>it MAY NOT deny </a:t>
            </a:r>
            <a:r>
              <a:rPr lang="en-US" altLang="en-US" sz="2000" dirty="0"/>
              <a:t>coverage later on the basis of a lack of medical necessity.”  Medicare </a:t>
            </a:r>
            <a:r>
              <a:rPr lang="en-US" altLang="en-US" sz="2000" dirty="0" err="1"/>
              <a:t>Mgd</a:t>
            </a:r>
            <a:r>
              <a:rPr lang="en-US" altLang="en-US" sz="2000" dirty="0"/>
              <a:t> Care Manual/Medical Necessity, </a:t>
            </a:r>
            <a:r>
              <a:rPr lang="en-US" altLang="en-US" sz="2000" dirty="0" err="1"/>
              <a:t>Chpt</a:t>
            </a:r>
            <a:r>
              <a:rPr lang="en-US" altLang="en-US" sz="2000" dirty="0"/>
              <a:t> 4.</a:t>
            </a:r>
          </a:p>
          <a:p>
            <a:r>
              <a:rPr lang="en-US" altLang="en-US" sz="2000" b="1" u="sng" dirty="0"/>
              <a:t>2 MN required for MA plans</a:t>
            </a:r>
            <a:r>
              <a:rPr lang="en-US" altLang="en-US" sz="2000" dirty="0"/>
              <a:t>.  “Each MA organization must meet the following requirements:  a) provide coverage by furnishing, arranging for or making payment for, all services that are covered by Part A and Part B of Medicare ..that are available to beneficiaries residing in the plan’s service areas.  Services may be provided outside of the service area of the plan if the services are accessible..2) General coverage guidelines included in original Medicare manuals and instruction, unless superseded by regulations .. 42 CFR, subpart C, 422.101.”  MA plans must comply with NCD and Guidelines.</a:t>
            </a:r>
          </a:p>
          <a:p>
            <a:endParaRPr lang="en-US" altLang="en-US" dirty="0"/>
          </a:p>
        </p:txBody>
      </p:sp>
      <p:sp>
        <p:nvSpPr>
          <p:cNvPr id="4" name="Footer Placeholder 3">
            <a:extLst>
              <a:ext uri="{FF2B5EF4-FFF2-40B4-BE49-F238E27FC236}">
                <a16:creationId xmlns:a16="http://schemas.microsoft.com/office/drawing/2014/main" id="{ADB580B4-5EEA-46D1-AB13-5B483089744E}"/>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4757" name="Slide Number Placeholder 4">
            <a:extLst>
              <a:ext uri="{FF2B5EF4-FFF2-40B4-BE49-F238E27FC236}">
                <a16:creationId xmlns:a16="http://schemas.microsoft.com/office/drawing/2014/main" id="{ABA5FD26-B64B-4E16-9ED2-239754FBD85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9285ED69-5B70-47D6-8A72-4E85F630D4BF}" type="slidenum">
              <a:rPr kumimoji="0" lang="en-US" altLang="en-US" sz="20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34</a:t>
            </a:fld>
            <a:endParaRPr kumimoji="0" lang="en-US" altLang="en-US" sz="20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3AD3-0624-401D-B59E-CCFF4CA50BA2}"/>
              </a:ext>
            </a:extLst>
          </p:cNvPr>
          <p:cNvSpPr>
            <a:spLocks noGrp="1"/>
          </p:cNvSpPr>
          <p:nvPr>
            <p:ph type="title"/>
          </p:nvPr>
        </p:nvSpPr>
        <p:spPr/>
        <p:txBody>
          <a:bodyPr/>
          <a:lstStyle/>
          <a:p>
            <a:r>
              <a:rPr lang="en-US" dirty="0">
                <a:solidFill>
                  <a:schemeClr val="tx1"/>
                </a:solidFill>
              </a:rPr>
              <a:t>How do Medicare Advantage Plans get paid</a:t>
            </a:r>
          </a:p>
        </p:txBody>
      </p:sp>
      <p:sp>
        <p:nvSpPr>
          <p:cNvPr id="3" name="Content Placeholder 2">
            <a:extLst>
              <a:ext uri="{FF2B5EF4-FFF2-40B4-BE49-F238E27FC236}">
                <a16:creationId xmlns:a16="http://schemas.microsoft.com/office/drawing/2014/main" id="{3DAEE78D-14A0-48E3-A70E-DC0F46C610BC}"/>
              </a:ext>
            </a:extLst>
          </p:cNvPr>
          <p:cNvSpPr>
            <a:spLocks noGrp="1"/>
          </p:cNvSpPr>
          <p:nvPr>
            <p:ph idx="1"/>
          </p:nvPr>
        </p:nvSpPr>
        <p:spPr>
          <a:xfrm>
            <a:off x="677334" y="2057399"/>
            <a:ext cx="8596668" cy="3983963"/>
          </a:xfrm>
        </p:spPr>
        <p:txBody>
          <a:bodyPr>
            <a:normAutofit fontScale="92500"/>
          </a:bodyPr>
          <a:lstStyle/>
          <a:p>
            <a:r>
              <a:rPr lang="en-US" dirty="0"/>
              <a:t>First –no new money for most services.  </a:t>
            </a:r>
          </a:p>
          <a:p>
            <a:r>
              <a:rPr lang="en-US" dirty="0"/>
              <a:t>Every plan submits a yearly plan with costs. The plan will include the costs to care for the population including social determinants of health.</a:t>
            </a:r>
          </a:p>
          <a:p>
            <a:r>
              <a:rPr lang="en-US" dirty="0"/>
              <a:t>They can outline what CMS allows with each having their own unique plan.</a:t>
            </a:r>
          </a:p>
          <a:p>
            <a:r>
              <a:rPr lang="en-US" dirty="0"/>
              <a:t>A per member/per month payment is made for all enrollees.   Volume is the key.  Healthy patients is the 2</a:t>
            </a:r>
            <a:r>
              <a:rPr lang="en-US" baseline="30000" dirty="0"/>
              <a:t>nd</a:t>
            </a:r>
            <a:r>
              <a:rPr lang="en-US" dirty="0"/>
              <a:t> key.</a:t>
            </a:r>
          </a:p>
          <a:p>
            <a:r>
              <a:rPr lang="en-US" dirty="0"/>
              <a:t>If a patient has to be hospitalized or needs SNF/very limited coverage = huge costs to the MA plan. Doing all related/SDOH services to keep the </a:t>
            </a:r>
            <a:r>
              <a:rPr lang="en-US" dirty="0" err="1"/>
              <a:t>pt</a:t>
            </a:r>
            <a:r>
              <a:rPr lang="en-US" dirty="0"/>
              <a:t> out of the hospital.  </a:t>
            </a:r>
          </a:p>
          <a:p>
            <a:r>
              <a:rPr lang="en-US" dirty="0"/>
              <a:t>Then once a year, the plan is scored according to Medicare Star Rating System.</a:t>
            </a:r>
          </a:p>
          <a:p>
            <a:r>
              <a:rPr lang="en-US" b="1" dirty="0">
                <a:solidFill>
                  <a:srgbClr val="C00000"/>
                </a:solidFill>
              </a:rPr>
              <a:t>IT IS THE PLAN’s RESPONSIBILITY TO </a:t>
            </a:r>
            <a:r>
              <a:rPr lang="en-US" dirty="0"/>
              <a:t>a) Find a SNF or rehab placement &amp;/or provider, b) if holding after d/c, ensure there is a payment, per day, for the holding of THEIR patient.  </a:t>
            </a:r>
          </a:p>
        </p:txBody>
      </p:sp>
      <p:sp>
        <p:nvSpPr>
          <p:cNvPr id="4" name="Footer Placeholder 3">
            <a:extLst>
              <a:ext uri="{FF2B5EF4-FFF2-40B4-BE49-F238E27FC236}">
                <a16:creationId xmlns:a16="http://schemas.microsoft.com/office/drawing/2014/main" id="{B049CCCF-5457-4EF3-B828-24484A419A1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
        <p:nvSpPr>
          <p:cNvPr id="5" name="Slide Number Placeholder 4">
            <a:extLst>
              <a:ext uri="{FF2B5EF4-FFF2-40B4-BE49-F238E27FC236}">
                <a16:creationId xmlns:a16="http://schemas.microsoft.com/office/drawing/2014/main" id="{DCDFCE24-90C5-4982-83F8-72C840586B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248B6-3AC8-4E14-910C-BA54623D91D7}" type="slidenum">
              <a:rPr kumimoji="0" lang="en-US" alt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18698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B12F-9580-45EB-905A-1F300F5D238F}"/>
              </a:ext>
            </a:extLst>
          </p:cNvPr>
          <p:cNvSpPr>
            <a:spLocks noGrp="1"/>
          </p:cNvSpPr>
          <p:nvPr>
            <p:ph type="title"/>
          </p:nvPr>
        </p:nvSpPr>
        <p:spPr/>
        <p:txBody>
          <a:bodyPr>
            <a:normAutofit fontScale="90000"/>
          </a:bodyPr>
          <a:lstStyle/>
          <a:p>
            <a:r>
              <a:rPr lang="en-US" sz="4000" b="1" dirty="0">
                <a:solidFill>
                  <a:schemeClr val="tx1"/>
                </a:solidFill>
              </a:rPr>
              <a:t>Medicare Star-Rating System.</a:t>
            </a:r>
            <a:br>
              <a:rPr lang="en-US" dirty="0">
                <a:solidFill>
                  <a:schemeClr val="tx1"/>
                </a:solidFill>
              </a:rPr>
            </a:br>
            <a:r>
              <a:rPr lang="en-US" sz="3100" dirty="0">
                <a:solidFill>
                  <a:schemeClr val="tx1"/>
                </a:solidFill>
              </a:rPr>
              <a:t>How Consumers Evaluate and Compare MA plans</a:t>
            </a:r>
          </a:p>
        </p:txBody>
      </p:sp>
      <p:sp>
        <p:nvSpPr>
          <p:cNvPr id="3" name="Content Placeholder 2">
            <a:extLst>
              <a:ext uri="{FF2B5EF4-FFF2-40B4-BE49-F238E27FC236}">
                <a16:creationId xmlns:a16="http://schemas.microsoft.com/office/drawing/2014/main" id="{E0C60D9F-BFED-4735-9511-1D07E8511855}"/>
              </a:ext>
            </a:extLst>
          </p:cNvPr>
          <p:cNvSpPr>
            <a:spLocks noGrp="1"/>
          </p:cNvSpPr>
          <p:nvPr>
            <p:ph idx="1"/>
          </p:nvPr>
        </p:nvSpPr>
        <p:spPr/>
        <p:txBody>
          <a:bodyPr>
            <a:normAutofit lnSpcReduction="10000"/>
          </a:bodyPr>
          <a:lstStyle/>
          <a:p>
            <a:r>
              <a:rPr lang="en-US" dirty="0"/>
              <a:t>Measures the performance of the plan bases on quality of care and customer service.  </a:t>
            </a:r>
          </a:p>
          <a:p>
            <a:r>
              <a:rPr lang="en-US" dirty="0"/>
              <a:t>Categories are ranked between 1-5 stars, with 5 the highest</a:t>
            </a:r>
          </a:p>
          <a:p>
            <a:r>
              <a:rPr lang="en-US" dirty="0"/>
              <a:t>The plans are rated on their performance in five different categories:</a:t>
            </a:r>
          </a:p>
          <a:p>
            <a:pPr lvl="1"/>
            <a:r>
              <a:rPr lang="en-US" dirty="0"/>
              <a:t>Staying healthy: screenings, tests, and vaccines</a:t>
            </a:r>
          </a:p>
          <a:p>
            <a:pPr lvl="1"/>
            <a:r>
              <a:rPr lang="en-US" dirty="0"/>
              <a:t>Managing Chronic (long term conditions)</a:t>
            </a:r>
          </a:p>
          <a:p>
            <a:pPr lvl="1"/>
            <a:r>
              <a:rPr lang="en-US" dirty="0"/>
              <a:t>Plan responsiveness and care</a:t>
            </a:r>
          </a:p>
          <a:p>
            <a:pPr lvl="1"/>
            <a:r>
              <a:rPr lang="en-US" dirty="0"/>
              <a:t>Member complaints, problems getting services and choosing to leave the plan  (!!)</a:t>
            </a:r>
          </a:p>
          <a:p>
            <a:pPr lvl="1"/>
            <a:r>
              <a:rPr lang="en-US" dirty="0"/>
              <a:t>Health plan customer service</a:t>
            </a:r>
          </a:p>
          <a:p>
            <a:pPr lvl="1"/>
            <a:r>
              <a:rPr lang="en-US" dirty="0"/>
              <a:t>And for Plan D – member experience and drug pricing and patient safety</a:t>
            </a:r>
          </a:p>
          <a:p>
            <a:pPr lvl="1"/>
            <a:r>
              <a:rPr lang="en-US" dirty="0"/>
              <a:t>Subscribers ‘score’ the plans.    3.5 to 5 = Hundreds of Thousands in bonus…</a:t>
            </a:r>
          </a:p>
        </p:txBody>
      </p:sp>
      <p:sp>
        <p:nvSpPr>
          <p:cNvPr id="4" name="Footer Placeholder 3">
            <a:extLst>
              <a:ext uri="{FF2B5EF4-FFF2-40B4-BE49-F238E27FC236}">
                <a16:creationId xmlns:a16="http://schemas.microsoft.com/office/drawing/2014/main" id="{3F233B0D-1BC4-426B-9473-7321BADE98C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
        <p:nvSpPr>
          <p:cNvPr id="5" name="Slide Number Placeholder 4">
            <a:extLst>
              <a:ext uri="{FF2B5EF4-FFF2-40B4-BE49-F238E27FC236}">
                <a16:creationId xmlns:a16="http://schemas.microsoft.com/office/drawing/2014/main" id="{2A2C059D-D34A-480C-A11C-6B1B89BFA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248B6-3AC8-4E14-910C-BA54623D91D7}" type="slidenum">
              <a:rPr kumimoji="0" lang="en-US" alt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94946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B04FED1-24F1-42F1-9B96-BBA75E0D560C}"/>
              </a:ext>
            </a:extLst>
          </p:cNvPr>
          <p:cNvSpPr>
            <a:spLocks noGrp="1"/>
          </p:cNvSpPr>
          <p:nvPr>
            <p:ph type="title"/>
          </p:nvPr>
        </p:nvSpPr>
        <p:spPr>
          <a:xfrm>
            <a:off x="2438401" y="762001"/>
            <a:ext cx="6348413" cy="492125"/>
          </a:xfrm>
        </p:spPr>
        <p:txBody>
          <a:bodyPr rtlCol="0">
            <a:normAutofit fontScale="90000"/>
          </a:bodyPr>
          <a:lstStyle/>
          <a:p>
            <a:pPr eaLnBrk="1" fontAlgn="auto" hangingPunct="1">
              <a:spcAft>
                <a:spcPts val="0"/>
              </a:spcAft>
              <a:defRPr/>
            </a:pPr>
            <a:r>
              <a:rPr lang="en-US" altLang="en-US" b="1" dirty="0">
                <a:solidFill>
                  <a:schemeClr val="tx1"/>
                </a:solidFill>
              </a:rPr>
              <a:t>It’s all in the Contract or is it</a:t>
            </a:r>
            <a:br>
              <a:rPr lang="en-US" altLang="en-US" b="1" dirty="0">
                <a:solidFill>
                  <a:schemeClr val="tx1"/>
                </a:solidFill>
              </a:rPr>
            </a:br>
            <a:r>
              <a:rPr lang="en-US" altLang="en-US" b="1" dirty="0">
                <a:solidFill>
                  <a:schemeClr val="tx1"/>
                </a:solidFill>
              </a:rPr>
              <a:t> Policy-outside the contract?</a:t>
            </a:r>
          </a:p>
        </p:txBody>
      </p:sp>
      <p:sp>
        <p:nvSpPr>
          <p:cNvPr id="61443" name="Content Placeholder 2">
            <a:extLst>
              <a:ext uri="{FF2B5EF4-FFF2-40B4-BE49-F238E27FC236}">
                <a16:creationId xmlns:a16="http://schemas.microsoft.com/office/drawing/2014/main" id="{903C25CC-F868-4655-A2D2-A219BD312009}"/>
              </a:ext>
            </a:extLst>
          </p:cNvPr>
          <p:cNvSpPr>
            <a:spLocks noGrp="1" noChangeArrowheads="1"/>
          </p:cNvSpPr>
          <p:nvPr>
            <p:ph idx="1"/>
          </p:nvPr>
        </p:nvSpPr>
        <p:spPr>
          <a:xfrm>
            <a:off x="677334" y="1638300"/>
            <a:ext cx="9533466" cy="5256214"/>
          </a:xfrm>
        </p:spPr>
        <p:txBody>
          <a:bodyPr/>
          <a:lstStyle/>
          <a:p>
            <a:pPr marL="0" indent="0" eaLnBrk="1" hangingPunct="1">
              <a:buNone/>
              <a:defRPr/>
            </a:pPr>
            <a:endParaRPr lang="en-US" altLang="en-US" dirty="0"/>
          </a:p>
          <a:p>
            <a:pPr eaLnBrk="1" hangingPunct="1">
              <a:defRPr/>
            </a:pPr>
            <a:r>
              <a:rPr lang="en-US" altLang="en-US" sz="2400" dirty="0"/>
              <a:t>United Health Care  </a:t>
            </a:r>
            <a:r>
              <a:rPr lang="en-US" altLang="en-US" sz="2400" b="1" dirty="0">
                <a:solidFill>
                  <a:schemeClr val="accent5"/>
                </a:solidFill>
              </a:rPr>
              <a:t>Policy Number: H-006 </a:t>
            </a:r>
            <a:r>
              <a:rPr lang="en-US" altLang="en-US" b="1" dirty="0">
                <a:solidFill>
                  <a:schemeClr val="accent5"/>
                </a:solidFill>
              </a:rPr>
              <a:t>	</a:t>
            </a:r>
          </a:p>
          <a:p>
            <a:pPr eaLnBrk="1" hangingPunct="1">
              <a:defRPr/>
            </a:pPr>
            <a:r>
              <a:rPr lang="en-US" altLang="en-US" dirty="0"/>
              <a:t> </a:t>
            </a:r>
            <a:r>
              <a:rPr lang="en-US" altLang="en-US" sz="2400" b="1" dirty="0"/>
              <a:t>Coverage Statement: </a:t>
            </a:r>
            <a:r>
              <a:rPr lang="en-US" altLang="en-US" sz="2400" dirty="0"/>
              <a:t>Hospital services (inpatient and outpatient) are covered </a:t>
            </a:r>
            <a:r>
              <a:rPr lang="en-US" altLang="en-US" sz="2400" u="sng" dirty="0"/>
              <a:t>when Medicare criteria are met. </a:t>
            </a:r>
            <a:r>
              <a:rPr lang="en-US" altLang="en-US" sz="2400" u="sng" dirty="0">
                <a:solidFill>
                  <a:schemeClr val="accent5"/>
                </a:solidFill>
              </a:rPr>
              <a:t>**DANGER ZONE***</a:t>
            </a:r>
            <a:endParaRPr lang="en-US" altLang="en-US" sz="2400" u="sng" dirty="0"/>
          </a:p>
          <a:p>
            <a:pPr eaLnBrk="1" hangingPunct="1">
              <a:buFont typeface="Arial" panose="020B0604020202020204" pitchFamily="34" charset="0"/>
              <a:buNone/>
              <a:defRPr/>
            </a:pPr>
            <a:endParaRPr lang="en-US" altLang="en-US" sz="2400" dirty="0"/>
          </a:p>
          <a:p>
            <a:pPr eaLnBrk="1" hangingPunct="1">
              <a:defRPr/>
            </a:pPr>
            <a:r>
              <a:rPr lang="en-US" altLang="en-US" sz="2400" dirty="0"/>
              <a:t>For coverage to be appropriate under Medicare for an inpatient admission, the patient must demonstrate signs and/or symptoms severe enough to warrant then need for medical care and must receive services of such intensity that they can be furnished safely and effectively only on an inpatient basis. 	</a:t>
            </a:r>
          </a:p>
          <a:p>
            <a:pPr eaLnBrk="1" hangingPunct="1">
              <a:defRPr/>
            </a:pPr>
            <a:endParaRPr lang="en-US" altLang="en-US" sz="2400" dirty="0"/>
          </a:p>
        </p:txBody>
      </p:sp>
      <p:sp>
        <p:nvSpPr>
          <p:cNvPr id="2" name="Footer Placeholder 1">
            <a:extLst>
              <a:ext uri="{FF2B5EF4-FFF2-40B4-BE49-F238E27FC236}">
                <a16:creationId xmlns:a16="http://schemas.microsoft.com/office/drawing/2014/main" id="{ACE530EC-D43D-45AC-8085-80794864FC33}"/>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7829" name="Slide Number Placeholder 3">
            <a:extLst>
              <a:ext uri="{FF2B5EF4-FFF2-40B4-BE49-F238E27FC236}">
                <a16:creationId xmlns:a16="http://schemas.microsoft.com/office/drawing/2014/main" id="{17E92301-C93D-4780-9656-3B8CE569A9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69FAD1D2-8283-42E0-B9AC-8822DED7567F}" type="slidenum">
              <a:rPr kumimoji="0" lang="en-US" altLang="en-US" sz="2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37</a:t>
            </a:fld>
            <a:endParaRPr kumimoji="0" lang="en-US" altLang="en-US" sz="2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77830" name="Picture 1029" descr="j0315542">
            <a:extLst>
              <a:ext uri="{FF2B5EF4-FFF2-40B4-BE49-F238E27FC236}">
                <a16:creationId xmlns:a16="http://schemas.microsoft.com/office/drawing/2014/main" id="{4DC55B6D-0659-49D3-9C26-1FF16E68B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6EF93801-0FD7-48DB-85DD-990DD05E5FDC}"/>
              </a:ext>
            </a:extLst>
          </p:cNvPr>
          <p:cNvSpPr>
            <a:spLocks noGrp="1" noChangeArrowheads="1"/>
          </p:cNvSpPr>
          <p:nvPr>
            <p:ph type="title"/>
          </p:nvPr>
        </p:nvSpPr>
        <p:spPr>
          <a:xfrm>
            <a:off x="2133601" y="450850"/>
            <a:ext cx="6348413" cy="1530350"/>
          </a:xfrm>
        </p:spPr>
        <p:txBody>
          <a:bodyPr/>
          <a:lstStyle/>
          <a:p>
            <a:pPr eaLnBrk="1" hangingPunct="1"/>
            <a:r>
              <a:rPr lang="en-US" altLang="en-US" sz="2400">
                <a:solidFill>
                  <a:schemeClr val="tx1"/>
                </a:solidFill>
              </a:rPr>
              <a:t>Medicare Advantage/MA</a:t>
            </a:r>
            <a:br>
              <a:rPr lang="en-US" altLang="en-US" sz="2400">
                <a:solidFill>
                  <a:schemeClr val="tx1"/>
                </a:solidFill>
              </a:rPr>
            </a:br>
            <a:r>
              <a:rPr lang="en-US" altLang="en-US" sz="2400">
                <a:solidFill>
                  <a:schemeClr val="tx1"/>
                </a:solidFill>
              </a:rPr>
              <a:t>plans ‘using Traditional Medicare’ to their advantage..	</a:t>
            </a:r>
          </a:p>
        </p:txBody>
      </p:sp>
      <p:sp>
        <p:nvSpPr>
          <p:cNvPr id="59395" name="Content Placeholder 2">
            <a:extLst>
              <a:ext uri="{FF2B5EF4-FFF2-40B4-BE49-F238E27FC236}">
                <a16:creationId xmlns:a16="http://schemas.microsoft.com/office/drawing/2014/main" id="{92260654-0F8A-46A6-A0C8-F87C399D4642}"/>
              </a:ext>
            </a:extLst>
          </p:cNvPr>
          <p:cNvSpPr>
            <a:spLocks noGrp="1"/>
          </p:cNvSpPr>
          <p:nvPr>
            <p:ph idx="1"/>
          </p:nvPr>
        </p:nvSpPr>
        <p:spPr>
          <a:xfrm>
            <a:off x="677334" y="1800225"/>
            <a:ext cx="8756033" cy="4183927"/>
          </a:xfrm>
        </p:spPr>
        <p:txBody>
          <a:bodyPr rtlCol="0">
            <a:normAutofit fontScale="92500" lnSpcReduction="20000"/>
          </a:bodyPr>
          <a:lstStyle/>
          <a:p>
            <a:pPr eaLnBrk="1" fontAlgn="auto" hangingPunct="1">
              <a:spcAft>
                <a:spcPts val="0"/>
              </a:spcAft>
              <a:buFont typeface="Wingdings 3" charset="2"/>
              <a:buChar char=""/>
              <a:defRPr/>
            </a:pPr>
            <a:r>
              <a:rPr lang="en-US" altLang="en-US" sz="2200" dirty="0">
                <a:solidFill>
                  <a:schemeClr val="tx1">
                    <a:lumMod val="75000"/>
                    <a:lumOff val="25000"/>
                  </a:schemeClr>
                </a:solidFill>
              </a:rPr>
              <a:t>Part A rules only apply if contracted.  </a:t>
            </a:r>
          </a:p>
          <a:p>
            <a:pPr lvl="1" eaLnBrk="1" fontAlgn="auto" hangingPunct="1">
              <a:spcAft>
                <a:spcPts val="0"/>
              </a:spcAft>
              <a:buFont typeface="Wingdings 3" charset="2"/>
              <a:buChar char=""/>
              <a:defRPr/>
            </a:pPr>
            <a:r>
              <a:rPr lang="en-US" altLang="en-US" dirty="0">
                <a:solidFill>
                  <a:schemeClr val="tx1">
                    <a:lumMod val="75000"/>
                    <a:lumOff val="25000"/>
                  </a:schemeClr>
                </a:solidFill>
              </a:rPr>
              <a:t>“</a:t>
            </a:r>
            <a:r>
              <a:rPr lang="en-US" altLang="en-US" sz="2000" dirty="0">
                <a:solidFill>
                  <a:schemeClr val="tx1">
                    <a:lumMod val="75000"/>
                    <a:lumOff val="25000"/>
                  </a:schemeClr>
                </a:solidFill>
              </a:rPr>
              <a:t>Can’t change status after discharge.”  HUGE!  Many disputed statuses are not resolved until after discharge.  Ensure this is allowed in contract language.</a:t>
            </a:r>
          </a:p>
          <a:p>
            <a:pPr lvl="1" eaLnBrk="1" fontAlgn="auto" hangingPunct="1">
              <a:spcAft>
                <a:spcPts val="0"/>
              </a:spcAft>
              <a:buFont typeface="Wingdings 3" charset="2"/>
              <a:buChar char=""/>
              <a:defRPr/>
            </a:pPr>
            <a:r>
              <a:rPr lang="en-US" altLang="en-US" sz="2000" dirty="0">
                <a:solidFill>
                  <a:srgbClr val="C00000"/>
                </a:solidFill>
              </a:rPr>
              <a:t>EX) Humana IS imposing no change of status after D/C.  HUGE win for Humana as disputed status may involve P2P calls – which can take days to coordinate…pt is discharged with a disputed status… NO !</a:t>
            </a:r>
          </a:p>
          <a:p>
            <a:pPr lvl="1" eaLnBrk="1" fontAlgn="auto" hangingPunct="1">
              <a:spcAft>
                <a:spcPts val="0"/>
              </a:spcAft>
              <a:buFont typeface="Wingdings 3" charset="2"/>
              <a:buChar char=""/>
              <a:defRPr/>
            </a:pPr>
            <a:r>
              <a:rPr lang="en-US" altLang="en-US" sz="2000" dirty="0">
                <a:solidFill>
                  <a:schemeClr val="tx1">
                    <a:lumMod val="75000"/>
                    <a:lumOff val="25000"/>
                  </a:schemeClr>
                </a:solidFill>
              </a:rPr>
              <a:t>“</a:t>
            </a:r>
            <a:r>
              <a:rPr lang="en-US" altLang="en-US" sz="1800" dirty="0">
                <a:solidFill>
                  <a:schemeClr val="tx1">
                    <a:lumMod val="75000"/>
                    <a:lumOff val="25000"/>
                  </a:schemeClr>
                </a:solidFill>
              </a:rPr>
              <a:t>Condition Code 44 has to be done”    HUGE!  Since Part C Medicare has to be contracted for status confirmation, it is not applicable unless contractually included.</a:t>
            </a:r>
          </a:p>
          <a:p>
            <a:pPr lvl="1" eaLnBrk="1" fontAlgn="auto" hangingPunct="1">
              <a:spcAft>
                <a:spcPts val="0"/>
              </a:spcAft>
              <a:buFont typeface="Wingdings 3" charset="2"/>
              <a:buChar char=""/>
              <a:defRPr/>
            </a:pPr>
            <a:r>
              <a:rPr lang="en-US" altLang="en-US" sz="1800" dirty="0">
                <a:solidFill>
                  <a:srgbClr val="C00000"/>
                </a:solidFill>
              </a:rPr>
              <a:t>Managed Part C plans ‘quote’ CC 44 for disputed status – inpt back to obs.  Again, unless it clearly states that CC 44 is part of the contract – it is not used.  HUGE win for the payer as disputes can take days to resolve – SO pt is an inpt until dispute is resolved.  DO NOT Allow – ‘we follow CMS guidelines’ without additional clarity. </a:t>
            </a:r>
          </a:p>
          <a:p>
            <a:pPr eaLnBrk="1" fontAlgn="auto" hangingPunct="1">
              <a:spcAft>
                <a:spcPts val="0"/>
              </a:spcAft>
              <a:buFont typeface="Wingdings 3" charset="2"/>
              <a:buChar char=""/>
              <a:defRPr/>
            </a:pPr>
            <a:endParaRPr lang="en-US" altLang="en-US" dirty="0">
              <a:solidFill>
                <a:schemeClr val="tx1">
                  <a:lumMod val="75000"/>
                  <a:lumOff val="25000"/>
                </a:schemeClr>
              </a:solidFill>
            </a:endParaRPr>
          </a:p>
        </p:txBody>
      </p:sp>
      <p:sp>
        <p:nvSpPr>
          <p:cNvPr id="2" name="Footer Placeholder 1">
            <a:extLst>
              <a:ext uri="{FF2B5EF4-FFF2-40B4-BE49-F238E27FC236}">
                <a16:creationId xmlns:a16="http://schemas.microsoft.com/office/drawing/2014/main" id="{60BB4934-DF32-40C1-B850-6C7460D1C25D}"/>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8853" name="Slide Number Placeholder 3">
            <a:extLst>
              <a:ext uri="{FF2B5EF4-FFF2-40B4-BE49-F238E27FC236}">
                <a16:creationId xmlns:a16="http://schemas.microsoft.com/office/drawing/2014/main" id="{C8F7481E-CB3D-4A03-99C5-8E9F701FA83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27AC6B66-5FCA-4A20-BB3C-B9A55FD4CB2F}" type="slidenum">
              <a:rPr kumimoji="0" lang="en-US" altLang="en-US" sz="2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38</a:t>
            </a:fld>
            <a:endParaRPr kumimoji="0" lang="en-US" altLang="en-US" sz="2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78854" name="Picture 5" descr="j0316864">
            <a:extLst>
              <a:ext uri="{FF2B5EF4-FFF2-40B4-BE49-F238E27FC236}">
                <a16:creationId xmlns:a16="http://schemas.microsoft.com/office/drawing/2014/main" id="{A6331DCF-7E7D-4343-B063-F1757103D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4036" y="205934"/>
            <a:ext cx="266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B23C2D23-E9B8-43CE-BDCD-F67392DC569A}"/>
              </a:ext>
            </a:extLst>
          </p:cNvPr>
          <p:cNvSpPr>
            <a:spLocks noGrp="1"/>
          </p:cNvSpPr>
          <p:nvPr>
            <p:ph type="title"/>
          </p:nvPr>
        </p:nvSpPr>
        <p:spPr/>
        <p:txBody>
          <a:bodyPr rtlCol="0">
            <a:normAutofit/>
          </a:bodyPr>
          <a:lstStyle/>
          <a:p>
            <a:pPr eaLnBrk="1" fontAlgn="auto" hangingPunct="1">
              <a:spcAft>
                <a:spcPts val="0"/>
              </a:spcAft>
              <a:defRPr/>
            </a:pPr>
            <a:r>
              <a:rPr lang="en-US" altLang="en-US" dirty="0">
                <a:solidFill>
                  <a:schemeClr val="tx1"/>
                </a:solidFill>
              </a:rPr>
              <a:t>Specifics – Disputes with payers</a:t>
            </a:r>
            <a:br>
              <a:rPr lang="en-US" altLang="en-US" dirty="0">
                <a:solidFill>
                  <a:schemeClr val="tx1"/>
                </a:solidFill>
              </a:rPr>
            </a:br>
            <a:r>
              <a:rPr lang="en-US" altLang="en-US" dirty="0">
                <a:solidFill>
                  <a:schemeClr val="tx1"/>
                </a:solidFill>
              </a:rPr>
              <a:t>Internal MD to Payer’s MD</a:t>
            </a:r>
          </a:p>
        </p:txBody>
      </p:sp>
      <p:sp>
        <p:nvSpPr>
          <p:cNvPr id="66563" name="Content Placeholder 2">
            <a:extLst>
              <a:ext uri="{FF2B5EF4-FFF2-40B4-BE49-F238E27FC236}">
                <a16:creationId xmlns:a16="http://schemas.microsoft.com/office/drawing/2014/main" id="{410BB25D-8636-49A7-BDB9-3ADC4FE3BA75}"/>
              </a:ext>
            </a:extLst>
          </p:cNvPr>
          <p:cNvSpPr>
            <a:spLocks noGrp="1" noChangeArrowheads="1"/>
          </p:cNvSpPr>
          <p:nvPr>
            <p:ph idx="1"/>
          </p:nvPr>
        </p:nvSpPr>
        <p:spPr>
          <a:xfrm>
            <a:off x="971550" y="1930400"/>
            <a:ext cx="5124450" cy="4476750"/>
          </a:xfrm>
        </p:spPr>
        <p:txBody>
          <a:bodyPr>
            <a:normAutofit lnSpcReduction="10000"/>
          </a:bodyPr>
          <a:lstStyle/>
          <a:p>
            <a:pPr eaLnBrk="1" hangingPunct="1">
              <a:defRPr/>
            </a:pPr>
            <a:r>
              <a:rPr lang="en-US" altLang="en-US" b="1" dirty="0"/>
              <a:t>Do</a:t>
            </a:r>
            <a:r>
              <a:rPr lang="en-US" altLang="en-US" dirty="0"/>
              <a:t> more </a:t>
            </a:r>
            <a:r>
              <a:rPr lang="en-US" altLang="en-US" b="1" dirty="0"/>
              <a:t>Peer to Peer </a:t>
            </a:r>
            <a:r>
              <a:rPr lang="en-US" altLang="en-US" dirty="0"/>
              <a:t>calls- preferred Internal Physician </a:t>
            </a:r>
          </a:p>
          <a:p>
            <a:pPr lvl="1" eaLnBrk="1" hangingPunct="1">
              <a:defRPr/>
            </a:pPr>
            <a:r>
              <a:rPr lang="en-US" altLang="en-US" dirty="0"/>
              <a:t>Get involved</a:t>
            </a:r>
          </a:p>
          <a:p>
            <a:pPr lvl="1" eaLnBrk="1" hangingPunct="1">
              <a:defRPr/>
            </a:pPr>
            <a:r>
              <a:rPr lang="en-US" altLang="en-US" dirty="0"/>
              <a:t>Educate front line attending-documentation enhancements</a:t>
            </a:r>
          </a:p>
          <a:p>
            <a:pPr lvl="1" eaLnBrk="1" hangingPunct="1">
              <a:defRPr/>
            </a:pPr>
            <a:r>
              <a:rPr lang="en-US" altLang="en-US" dirty="0"/>
              <a:t>Let them know what is in question</a:t>
            </a:r>
          </a:p>
          <a:p>
            <a:pPr lvl="1" eaLnBrk="1" hangingPunct="1">
              <a:defRPr/>
            </a:pPr>
            <a:r>
              <a:rPr lang="en-US" altLang="en-US" dirty="0"/>
              <a:t>Share with all </a:t>
            </a:r>
          </a:p>
          <a:p>
            <a:pPr lvl="1" eaLnBrk="1" hangingPunct="1">
              <a:defRPr/>
            </a:pPr>
            <a:r>
              <a:rPr lang="en-US" altLang="en-US" dirty="0"/>
              <a:t>Think internal Physician Advisor to effect change internally</a:t>
            </a:r>
          </a:p>
          <a:p>
            <a:pPr lvl="1" eaLnBrk="1" hangingPunct="1">
              <a:defRPr/>
            </a:pPr>
            <a:r>
              <a:rPr lang="en-US" altLang="en-US" sz="1800" b="1" dirty="0"/>
              <a:t>BIG:  </a:t>
            </a:r>
            <a:r>
              <a:rPr lang="en-US" altLang="en-US" sz="1800" b="1" dirty="0" err="1"/>
              <a:t>Healthplans</a:t>
            </a:r>
            <a:r>
              <a:rPr lang="en-US" altLang="en-US" sz="1800" b="1" dirty="0"/>
              <a:t> (Humana) are including language about ‘</a:t>
            </a:r>
            <a:r>
              <a:rPr lang="en-US" altLang="en-US" sz="1800" b="1" dirty="0">
                <a:solidFill>
                  <a:schemeClr val="accent5"/>
                </a:solidFill>
              </a:rPr>
              <a:t>providers treating pt</a:t>
            </a:r>
            <a:r>
              <a:rPr lang="en-US" altLang="en-US" sz="1800" b="1" dirty="0"/>
              <a:t>’ </a:t>
            </a:r>
          </a:p>
          <a:p>
            <a:pPr lvl="1" eaLnBrk="1" hangingPunct="1">
              <a:defRPr/>
            </a:pPr>
            <a:r>
              <a:rPr lang="en-US" altLang="en-US" sz="1800" b="1" dirty="0"/>
              <a:t>BIG:  No longer do post-denial calls.  Only concurrent</a:t>
            </a:r>
            <a:r>
              <a:rPr lang="en-US" altLang="en-US" dirty="0"/>
              <a:t>.  9-18   (POLICIES)</a:t>
            </a:r>
          </a:p>
        </p:txBody>
      </p:sp>
      <p:sp>
        <p:nvSpPr>
          <p:cNvPr id="2" name="Footer Placeholder 1">
            <a:extLst>
              <a:ext uri="{FF2B5EF4-FFF2-40B4-BE49-F238E27FC236}">
                <a16:creationId xmlns:a16="http://schemas.microsoft.com/office/drawing/2014/main" id="{6916BAFE-3717-46CC-BE74-FEF9EB12D385}"/>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5781" name="Slide Number Placeholder 3">
            <a:extLst>
              <a:ext uri="{FF2B5EF4-FFF2-40B4-BE49-F238E27FC236}">
                <a16:creationId xmlns:a16="http://schemas.microsoft.com/office/drawing/2014/main" id="{637FDAE5-7338-4AF6-A991-1470567F58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3F071F45-E686-4270-8F88-54783C67CE15}" type="slidenum">
              <a:rPr kumimoji="0" lang="en-US" altLang="en-US" sz="2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39</a:t>
            </a:fld>
            <a:endParaRPr kumimoji="0" lang="en-US" altLang="en-US" sz="2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75782" name="Picture 3" descr="C:\Users\715013\AppData\Local\Microsoft\Windows\Temporary Internet Files\Content.IE5\L716RDS5\3592549764_0071ea02ce_z[1].jpg">
            <a:extLst>
              <a:ext uri="{FF2B5EF4-FFF2-40B4-BE49-F238E27FC236}">
                <a16:creationId xmlns:a16="http://schemas.microsoft.com/office/drawing/2014/main" id="{B485F1D8-1DC1-4343-A059-43AD129C2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40818"/>
            <a:ext cx="450215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2898-96DE-4A0B-A8CD-AB9324EBB78B}"/>
              </a:ext>
            </a:extLst>
          </p:cNvPr>
          <p:cNvSpPr>
            <a:spLocks noGrp="1"/>
          </p:cNvSpPr>
          <p:nvPr>
            <p:ph type="ctrTitle"/>
          </p:nvPr>
        </p:nvSpPr>
        <p:spPr>
          <a:xfrm>
            <a:off x="1514475" y="1295401"/>
            <a:ext cx="8467725" cy="1782807"/>
          </a:xfrm>
        </p:spPr>
        <p:txBody>
          <a:bodyPr>
            <a:normAutofit fontScale="90000"/>
          </a:bodyPr>
          <a:lstStyle/>
          <a:p>
            <a:pPr algn="ctr">
              <a:defRPr/>
            </a:pPr>
            <a:br>
              <a:rPr lang="en-US" u="sng" dirty="0"/>
            </a:br>
            <a:r>
              <a:rPr lang="en-US" dirty="0">
                <a:solidFill>
                  <a:schemeClr val="tx1"/>
                </a:solidFill>
              </a:rPr>
              <a:t>Medicare = Assistance with Medical costs after 65</a:t>
            </a:r>
          </a:p>
        </p:txBody>
      </p:sp>
      <p:sp>
        <p:nvSpPr>
          <p:cNvPr id="101379" name="Subtitle 2">
            <a:extLst>
              <a:ext uri="{FF2B5EF4-FFF2-40B4-BE49-F238E27FC236}">
                <a16:creationId xmlns:a16="http://schemas.microsoft.com/office/drawing/2014/main" id="{29E17066-C165-4CC4-BF9E-64BDAC58A3C4}"/>
              </a:ext>
            </a:extLst>
          </p:cNvPr>
          <p:cNvSpPr>
            <a:spLocks noGrp="1"/>
          </p:cNvSpPr>
          <p:nvPr>
            <p:ph type="subTitle" idx="1"/>
          </p:nvPr>
        </p:nvSpPr>
        <p:spPr>
          <a:xfrm>
            <a:off x="1895475" y="3246438"/>
            <a:ext cx="8086725" cy="1782762"/>
          </a:xfrm>
        </p:spPr>
        <p:txBody>
          <a:bodyPr>
            <a:normAutofit fontScale="92500"/>
          </a:bodyPr>
          <a:lstStyle/>
          <a:p>
            <a:pPr marR="0"/>
            <a:r>
              <a:rPr lang="en-US" altLang="en-US" sz="4400" dirty="0">
                <a:solidFill>
                  <a:srgbClr val="FF0000"/>
                </a:solidFill>
              </a:rPr>
              <a:t>Social Security Benefits = Monthly payments- </a:t>
            </a:r>
            <a:r>
              <a:rPr lang="en-US" altLang="en-US" sz="3600" b="1" dirty="0">
                <a:solidFill>
                  <a:srgbClr val="FF0000"/>
                </a:solidFill>
              </a:rPr>
              <a:t>62/early or 65/66/67+</a:t>
            </a:r>
          </a:p>
        </p:txBody>
      </p:sp>
      <p:sp>
        <p:nvSpPr>
          <p:cNvPr id="101381" name="Footer Placeholder 2">
            <a:extLst>
              <a:ext uri="{FF2B5EF4-FFF2-40B4-BE49-F238E27FC236}">
                <a16:creationId xmlns:a16="http://schemas.microsoft.com/office/drawing/2014/main" id="{90326B0D-C8EE-477E-9F3D-165D50E5D973}"/>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E8F0F4"/>
                </a:solidFill>
                <a:effectLst/>
                <a:uLnTx/>
                <a:uFillTx/>
                <a:latin typeface="Arial" panose="020B0604020202020204" pitchFamily="34" charset="0"/>
                <a:ea typeface="+mn-ea"/>
                <a:cs typeface="Arial" panose="020B0604020202020204" pitchFamily="34" charset="0"/>
              </a:rPr>
              <a:t>2020</a:t>
            </a:r>
          </a:p>
        </p:txBody>
      </p:sp>
      <p:sp>
        <p:nvSpPr>
          <p:cNvPr id="101380" name="Slide Number Placeholder 3">
            <a:extLst>
              <a:ext uri="{FF2B5EF4-FFF2-40B4-BE49-F238E27FC236}">
                <a16:creationId xmlns:a16="http://schemas.microsoft.com/office/drawing/2014/main" id="{2E2EE5E4-5992-487F-857C-CFEC04DE130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B9C86-146E-4B8E-87A9-36405097B32D}" type="slidenum">
              <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02682-A9F6-426F-A92F-655310991C22}"/>
              </a:ext>
            </a:extLst>
          </p:cNvPr>
          <p:cNvSpPr>
            <a:spLocks noGrp="1"/>
          </p:cNvSpPr>
          <p:nvPr>
            <p:ph type="title"/>
          </p:nvPr>
        </p:nvSpPr>
        <p:spPr/>
        <p:txBody>
          <a:bodyPr/>
          <a:lstStyle/>
          <a:p>
            <a:pPr eaLnBrk="1" hangingPunct="1">
              <a:defRPr/>
            </a:pPr>
            <a:r>
              <a:rPr lang="en-US" sz="1800" dirty="0">
                <a:solidFill>
                  <a:schemeClr val="tx1"/>
                </a:solidFill>
              </a:rPr>
              <a:t>CMS Form 1696 – formal representative</a:t>
            </a:r>
            <a:br>
              <a:rPr lang="en-US" dirty="0"/>
            </a:br>
            <a:endParaRPr lang="en-US" dirty="0"/>
          </a:p>
        </p:txBody>
      </p:sp>
      <p:sp>
        <p:nvSpPr>
          <p:cNvPr id="20482" name="Content Placeholder 1">
            <a:extLst>
              <a:ext uri="{FF2B5EF4-FFF2-40B4-BE49-F238E27FC236}">
                <a16:creationId xmlns:a16="http://schemas.microsoft.com/office/drawing/2014/main" id="{392E7196-216B-404A-901A-621A82CD7269}"/>
              </a:ext>
            </a:extLst>
          </p:cNvPr>
          <p:cNvSpPr>
            <a:spLocks noGrp="1"/>
          </p:cNvSpPr>
          <p:nvPr>
            <p:ph sz="half" idx="1"/>
          </p:nvPr>
        </p:nvSpPr>
        <p:spPr>
          <a:xfrm>
            <a:off x="790576" y="1005840"/>
            <a:ext cx="5015864" cy="5001260"/>
          </a:xfrm>
        </p:spPr>
        <p:txBody>
          <a:bodyPr>
            <a:normAutofit/>
          </a:bodyPr>
          <a:lstStyle/>
          <a:p>
            <a:pPr eaLnBrk="1" hangingPunct="1"/>
            <a:r>
              <a:rPr lang="en-US" altLang="en-US" sz="2000" dirty="0"/>
              <a:t>Must be accepted by all Medicare Advantage plans – cannot require a different form</a:t>
            </a:r>
          </a:p>
          <a:p>
            <a:pPr eaLnBrk="1" hangingPunct="1"/>
            <a:r>
              <a:rPr lang="en-US" altLang="en-US" sz="2000" dirty="0"/>
              <a:t>Sections 4 not applicable to Medicare Advantage because the Plan’s Evidence of Coverage dictates any cost-sharing responsibility, unchanged by this form</a:t>
            </a:r>
          </a:p>
          <a:p>
            <a:pPr eaLnBrk="1" hangingPunct="1"/>
            <a:r>
              <a:rPr lang="en-US" altLang="en-US" sz="2000" dirty="0"/>
              <a:t>Providers cannot charge a fee for representing enrollee</a:t>
            </a:r>
          </a:p>
          <a:p>
            <a:pPr eaLnBrk="1" hangingPunct="1"/>
            <a:r>
              <a:rPr lang="en-US" altLang="en-US" sz="2000" dirty="0"/>
              <a:t>Valid for 1 year, and for life of an appeal</a:t>
            </a:r>
          </a:p>
          <a:p>
            <a:pPr eaLnBrk="1" hangingPunct="1"/>
            <a:r>
              <a:rPr lang="en-US" altLang="en-US" sz="2000" b="1" u="sng" dirty="0"/>
              <a:t>Use when a payer says – we will only speak to the ATTENDING! NOPE</a:t>
            </a:r>
          </a:p>
          <a:p>
            <a:pPr eaLnBrk="1" hangingPunct="1"/>
            <a:r>
              <a:rPr lang="en-US" altLang="en-US" sz="2000" b="1" u="sng" dirty="0">
                <a:solidFill>
                  <a:srgbClr val="FF0000"/>
                </a:solidFill>
              </a:rPr>
              <a:t>USE THE FORM TO BE PRO-ACTIVE</a:t>
            </a:r>
          </a:p>
          <a:p>
            <a:pPr eaLnBrk="1" hangingPunct="1"/>
            <a:endParaRPr lang="en-US" altLang="en-US" dirty="0"/>
          </a:p>
        </p:txBody>
      </p:sp>
      <p:pic>
        <p:nvPicPr>
          <p:cNvPr id="20484" name="Picture 3">
            <a:extLst>
              <a:ext uri="{FF2B5EF4-FFF2-40B4-BE49-F238E27FC236}">
                <a16:creationId xmlns:a16="http://schemas.microsoft.com/office/drawing/2014/main" id="{D1B04ACB-8663-4342-9112-59446BE70F9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685800"/>
            <a:ext cx="4506410" cy="5321300"/>
          </a:xfrm>
        </p:spPr>
      </p:pic>
      <p:sp>
        <p:nvSpPr>
          <p:cNvPr id="2" name="Footer Placeholder 1">
            <a:extLst>
              <a:ext uri="{FF2B5EF4-FFF2-40B4-BE49-F238E27FC236}">
                <a16:creationId xmlns:a16="http://schemas.microsoft.com/office/drawing/2014/main" id="{BEE6AFEE-12A4-41F1-BD1C-F958BFCB611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t>2020</a:t>
            </a: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3" name="Slide Number Placeholder 2">
            <a:extLst>
              <a:ext uri="{FF2B5EF4-FFF2-40B4-BE49-F238E27FC236}">
                <a16:creationId xmlns:a16="http://schemas.microsoft.com/office/drawing/2014/main" id="{F7B9D56A-7243-4C7C-8FEB-A2965E48E75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4E6223-20F7-4616-9828-0C3141E71EBD}"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41BD57CC-29FB-4119-BD98-F643BA8040ED}"/>
              </a:ext>
            </a:extLst>
          </p:cNvPr>
          <p:cNvSpPr>
            <a:spLocks noGrp="1" noChangeArrowheads="1"/>
          </p:cNvSpPr>
          <p:nvPr>
            <p:ph type="title"/>
          </p:nvPr>
        </p:nvSpPr>
        <p:spPr>
          <a:xfrm>
            <a:off x="2133600" y="609600"/>
            <a:ext cx="7010400" cy="1320800"/>
          </a:xfrm>
        </p:spPr>
        <p:txBody>
          <a:bodyPr/>
          <a:lstStyle/>
          <a:p>
            <a:pPr eaLnBrk="1" hangingPunct="1"/>
            <a:r>
              <a:rPr lang="en-US" altLang="en-US" b="1" dirty="0">
                <a:solidFill>
                  <a:schemeClr val="tx1"/>
                </a:solidFill>
              </a:rPr>
              <a:t>Update – United =</a:t>
            </a:r>
            <a:r>
              <a:rPr lang="en-US" altLang="en-US" sz="2800" b="1" dirty="0">
                <a:solidFill>
                  <a:schemeClr val="tx1"/>
                </a:solidFill>
              </a:rPr>
              <a:t>25% market share</a:t>
            </a:r>
            <a:endParaRPr lang="en-US" altLang="en-US" b="1" dirty="0">
              <a:solidFill>
                <a:schemeClr val="tx1"/>
              </a:solidFill>
            </a:endParaRPr>
          </a:p>
        </p:txBody>
      </p:sp>
      <p:sp>
        <p:nvSpPr>
          <p:cNvPr id="33795" name="Content Placeholder 2">
            <a:extLst>
              <a:ext uri="{FF2B5EF4-FFF2-40B4-BE49-F238E27FC236}">
                <a16:creationId xmlns:a16="http://schemas.microsoft.com/office/drawing/2014/main" id="{058CBEFF-2A2A-41F0-AC90-D6E219E6851A}"/>
              </a:ext>
            </a:extLst>
          </p:cNvPr>
          <p:cNvSpPr>
            <a:spLocks noGrp="1"/>
          </p:cNvSpPr>
          <p:nvPr>
            <p:ph idx="1"/>
          </p:nvPr>
        </p:nvSpPr>
        <p:spPr>
          <a:xfrm>
            <a:off x="457200" y="1463676"/>
            <a:ext cx="9753600" cy="4708525"/>
          </a:xfrm>
        </p:spPr>
        <p:txBody>
          <a:bodyPr rtlCol="0">
            <a:normAutofit/>
          </a:bodyPr>
          <a:lstStyle/>
          <a:p>
            <a:pPr eaLnBrk="1" fontAlgn="auto" hangingPunct="1">
              <a:spcAft>
                <a:spcPts val="0"/>
              </a:spcAft>
              <a:buFont typeface="Wingdings 3" charset="2"/>
              <a:buChar char=""/>
              <a:defRPr/>
            </a:pPr>
            <a:r>
              <a:rPr lang="en-US" altLang="en-US" dirty="0">
                <a:solidFill>
                  <a:schemeClr val="tx1">
                    <a:lumMod val="75000"/>
                    <a:lumOff val="25000"/>
                  </a:schemeClr>
                </a:solidFill>
              </a:rPr>
              <a:t>As of Aug 2015, UHC no longer uses the CMS two-midnight standard to make </a:t>
            </a:r>
            <a:r>
              <a:rPr lang="en-US" altLang="en-US" dirty="0" err="1">
                <a:solidFill>
                  <a:schemeClr val="tx1">
                    <a:lumMod val="75000"/>
                    <a:lumOff val="25000"/>
                  </a:schemeClr>
                </a:solidFill>
              </a:rPr>
              <a:t>inpt</a:t>
            </a:r>
            <a:r>
              <a:rPr lang="en-US" altLang="en-US" dirty="0">
                <a:solidFill>
                  <a:schemeClr val="tx1">
                    <a:lumMod val="75000"/>
                    <a:lumOff val="25000"/>
                  </a:schemeClr>
                </a:solidFill>
              </a:rPr>
              <a:t> admission determination.</a:t>
            </a:r>
          </a:p>
          <a:p>
            <a:pPr eaLnBrk="1" fontAlgn="auto" hangingPunct="1">
              <a:spcAft>
                <a:spcPts val="0"/>
              </a:spcAft>
              <a:buFont typeface="Wingdings 3" charset="2"/>
              <a:buChar char=""/>
              <a:defRPr/>
            </a:pPr>
            <a:r>
              <a:rPr lang="en-US" altLang="en-US" dirty="0">
                <a:solidFill>
                  <a:schemeClr val="tx1">
                    <a:lumMod val="75000"/>
                    <a:lumOff val="25000"/>
                  </a:schemeClr>
                </a:solidFill>
              </a:rPr>
              <a:t>UHC believes the best way to help UHC’s members get access to the care they need is to relay on evidence-based guidelines and treatments.  Evidence-based guidelines allow UHC to review a member’s health condition based on the clinical documentation and provide consistent, clinically validated decisions for hospital admissions.</a:t>
            </a:r>
          </a:p>
          <a:p>
            <a:pPr eaLnBrk="1" fontAlgn="auto" hangingPunct="1">
              <a:spcAft>
                <a:spcPts val="0"/>
              </a:spcAft>
              <a:buFont typeface="Wingdings 3" charset="2"/>
              <a:buChar char=""/>
              <a:defRPr/>
            </a:pPr>
            <a:r>
              <a:rPr lang="en-US" altLang="en-US" dirty="0">
                <a:solidFill>
                  <a:schemeClr val="tx1">
                    <a:lumMod val="75000"/>
                    <a:lumOff val="25000"/>
                  </a:schemeClr>
                </a:solidFill>
              </a:rPr>
              <a:t>More specifically, </a:t>
            </a:r>
            <a:r>
              <a:rPr lang="en-US" altLang="en-US" b="1" dirty="0">
                <a:solidFill>
                  <a:schemeClr val="tx1">
                    <a:lumMod val="75000"/>
                    <a:lumOff val="25000"/>
                  </a:schemeClr>
                </a:solidFill>
              </a:rPr>
              <a:t>United uses Milliman Care Guidelines (MCG) to determine </a:t>
            </a:r>
            <a:r>
              <a:rPr lang="en-US" altLang="en-US" dirty="0">
                <a:solidFill>
                  <a:schemeClr val="tx1">
                    <a:lumMod val="75000"/>
                    <a:lumOff val="25000"/>
                  </a:schemeClr>
                </a:solidFill>
              </a:rPr>
              <a:t>medical necessity and the appropriate level of care.</a:t>
            </a:r>
          </a:p>
          <a:p>
            <a:pPr eaLnBrk="1" fontAlgn="auto" hangingPunct="1">
              <a:spcAft>
                <a:spcPts val="0"/>
              </a:spcAft>
              <a:buFont typeface="Wingdings 3" charset="2"/>
              <a:buChar char=""/>
              <a:defRPr/>
            </a:pPr>
            <a:r>
              <a:rPr lang="en-US" altLang="en-US" dirty="0">
                <a:solidFill>
                  <a:schemeClr val="tx1">
                    <a:lumMod val="75000"/>
                    <a:lumOff val="25000"/>
                  </a:schemeClr>
                </a:solidFill>
              </a:rPr>
              <a:t>UHC will also provide a copy of MCG criteria upon request before, during, or after  a reconsideration request.</a:t>
            </a:r>
          </a:p>
          <a:p>
            <a:pPr eaLnBrk="1" fontAlgn="auto" hangingPunct="1">
              <a:spcAft>
                <a:spcPts val="0"/>
              </a:spcAft>
              <a:buFont typeface="Wingdings 3" charset="2"/>
              <a:buChar char=""/>
              <a:defRPr/>
            </a:pPr>
            <a:r>
              <a:rPr lang="en-US" altLang="en-US" b="1" dirty="0">
                <a:solidFill>
                  <a:srgbClr val="FF0000"/>
                </a:solidFill>
              </a:rPr>
              <a:t>Sites should now consider:  “If appeal results in an adverse decision, we request a copy of the individual criteria used to determine medical necessity be provided with the determination.”   </a:t>
            </a:r>
          </a:p>
          <a:p>
            <a:pPr eaLnBrk="1" fontAlgn="auto" hangingPunct="1">
              <a:spcAft>
                <a:spcPts val="0"/>
              </a:spcAft>
              <a:buFont typeface="Wingdings 3" charset="2"/>
              <a:buChar char=""/>
              <a:defRPr/>
            </a:pPr>
            <a:r>
              <a:rPr lang="en-US" altLang="en-US" dirty="0">
                <a:solidFill>
                  <a:schemeClr val="tx1">
                    <a:lumMod val="75000"/>
                    <a:lumOff val="25000"/>
                  </a:schemeClr>
                </a:solidFill>
              </a:rPr>
              <a:t>Per UHC 2016 Provider Manual – pp 113-114  Criteria for Determining Medical Necessity.</a:t>
            </a:r>
          </a:p>
        </p:txBody>
      </p:sp>
      <p:sp>
        <p:nvSpPr>
          <p:cNvPr id="2" name="Footer Placeholder 1">
            <a:extLst>
              <a:ext uri="{FF2B5EF4-FFF2-40B4-BE49-F238E27FC236}">
                <a16:creationId xmlns:a16="http://schemas.microsoft.com/office/drawing/2014/main" id="{70C8E67D-A51D-4F70-9D39-C6D77418822D}"/>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9877" name="Slide Number Placeholder 3">
            <a:extLst>
              <a:ext uri="{FF2B5EF4-FFF2-40B4-BE49-F238E27FC236}">
                <a16:creationId xmlns:a16="http://schemas.microsoft.com/office/drawing/2014/main" id="{5A65CB0F-4975-46BD-B04A-E59DB71C16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821AF162-7C6A-452B-8BAC-D6444E652CAF}" type="slidenum">
              <a:rPr kumimoji="0" lang="en-US" altLang="en-US" sz="2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41</a:t>
            </a:fld>
            <a:endParaRPr kumimoji="0" lang="en-US" altLang="en-US" sz="2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F9DF3054-0EA3-4C20-9340-05D228258F2E}"/>
              </a:ext>
            </a:extLst>
          </p:cNvPr>
          <p:cNvSpPr>
            <a:spLocks noGrp="1" noChangeArrowheads="1"/>
          </p:cNvSpPr>
          <p:nvPr>
            <p:ph type="title"/>
          </p:nvPr>
        </p:nvSpPr>
        <p:spPr/>
        <p:txBody>
          <a:bodyPr/>
          <a:lstStyle/>
          <a:p>
            <a:r>
              <a:rPr lang="en-US" altLang="en-US">
                <a:solidFill>
                  <a:schemeClr val="tx1"/>
                </a:solidFill>
              </a:rPr>
              <a:t>Payer‘mis-information’ for Medicare Advantage plans</a:t>
            </a:r>
          </a:p>
        </p:txBody>
      </p:sp>
      <p:sp>
        <p:nvSpPr>
          <p:cNvPr id="81923" name="Content Placeholder 2">
            <a:extLst>
              <a:ext uri="{FF2B5EF4-FFF2-40B4-BE49-F238E27FC236}">
                <a16:creationId xmlns:a16="http://schemas.microsoft.com/office/drawing/2014/main" id="{EC85389B-DA57-435C-B716-F562A144FA4E}"/>
              </a:ext>
            </a:extLst>
          </p:cNvPr>
          <p:cNvSpPr>
            <a:spLocks noGrp="1" noChangeArrowheads="1"/>
          </p:cNvSpPr>
          <p:nvPr>
            <p:ph idx="1"/>
          </p:nvPr>
        </p:nvSpPr>
        <p:spPr>
          <a:xfrm>
            <a:off x="466725" y="2133600"/>
            <a:ext cx="10112536" cy="3908426"/>
          </a:xfrm>
        </p:spPr>
        <p:txBody>
          <a:bodyPr>
            <a:normAutofit/>
          </a:bodyPr>
          <a:lstStyle/>
          <a:p>
            <a:r>
              <a:rPr lang="en-US" altLang="en-US" sz="2000" dirty="0"/>
              <a:t>“Recently we received a denial for a status 3 years after the encounter.  The </a:t>
            </a:r>
            <a:r>
              <a:rPr lang="en-US" altLang="en-US" sz="2000" dirty="0" err="1"/>
              <a:t>pt</a:t>
            </a:r>
            <a:r>
              <a:rPr lang="en-US" altLang="en-US" sz="2000" dirty="0"/>
              <a:t> was here for an OP Hemorrhoid procedure developing vomiting with distension of a colonic ileus. History of </a:t>
            </a:r>
            <a:r>
              <a:rPr lang="en-US" altLang="en-US" sz="2000" dirty="0" err="1"/>
              <a:t>Olgilvie</a:t>
            </a:r>
            <a:r>
              <a:rPr lang="en-US" altLang="en-US" sz="2000" dirty="0"/>
              <a:t> syndrome failed 48 hrs of outpt treatment.  Inpt was approved thru payer contact prior to billing/3 years ago. Now the 3</a:t>
            </a:r>
            <a:r>
              <a:rPr lang="en-US" altLang="en-US" sz="2000" baseline="30000" dirty="0"/>
              <a:t>rd</a:t>
            </a:r>
            <a:r>
              <a:rPr lang="en-US" altLang="en-US" sz="2000" dirty="0"/>
              <a:t> party vendor is stating he did not meet inpatient criteria.”</a:t>
            </a:r>
          </a:p>
          <a:p>
            <a:r>
              <a:rPr lang="en-US" altLang="en-US" dirty="0">
                <a:solidFill>
                  <a:srgbClr val="C00000"/>
                </a:solidFill>
              </a:rPr>
              <a:t>Medicare Managed Care Manual, Cpt 4, Section 10.16.  And Program Integrity, Cpt 6, Section 6.1.3 Medical necessity applies:</a:t>
            </a:r>
          </a:p>
          <a:p>
            <a:r>
              <a:rPr lang="en-US" altLang="en-US" b="1" dirty="0">
                <a:solidFill>
                  <a:srgbClr val="C00000"/>
                </a:solidFill>
              </a:rPr>
              <a:t>“If the plan approved the furnishing of a service thru an advance determination of coverage, it may not deny coverage later on the basis of a lack of medical necessity.”   YAHOO!</a:t>
            </a:r>
          </a:p>
          <a:p>
            <a:r>
              <a:rPr lang="en-US" altLang="en-US" dirty="0">
                <a:solidFill>
                  <a:srgbClr val="C00000"/>
                </a:solidFill>
              </a:rPr>
              <a:t>Turn in abuse to CMS – as oversight for all MA Plans.</a:t>
            </a:r>
          </a:p>
        </p:txBody>
      </p:sp>
      <p:sp>
        <p:nvSpPr>
          <p:cNvPr id="81924" name="Footer Placeholder 3">
            <a:extLst>
              <a:ext uri="{FF2B5EF4-FFF2-40B4-BE49-F238E27FC236}">
                <a16:creationId xmlns:a16="http://schemas.microsoft.com/office/drawing/2014/main" id="{816073D6-D5E9-4E01-B4BA-01C95CA65E0D}"/>
              </a:ext>
            </a:extLst>
          </p:cNvPr>
          <p:cNvSpPr>
            <a:spLocks noGrp="1" noChangeArrowheads="1"/>
          </p:cNvSpPr>
          <p:nvPr>
            <p:ph type="ftr" sz="quarter" idx="11"/>
          </p:nvPr>
        </p:nvSpPr>
        <p:spPr bwMode="auto">
          <a:xfrm>
            <a:off x="677334" y="6248400"/>
            <a:ext cx="62976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r>
              <a:rPr kumimoji="0" lang="en-US" altLang="en-US" sz="9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t>2020</a:t>
            </a:r>
            <a:endParaRPr kumimoji="0" lang="en-US" altLang="en-US" sz="9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81925" name="Slide Number Placeholder 4">
            <a:extLst>
              <a:ext uri="{FF2B5EF4-FFF2-40B4-BE49-F238E27FC236}">
                <a16:creationId xmlns:a16="http://schemas.microsoft.com/office/drawing/2014/main" id="{3E9BB643-C28A-4DC7-B497-54754A7B43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5A79169E-BEEC-4100-A76D-77EE6347B59E}" type="slidenum">
              <a:rPr kumimoji="0" lang="en-US" altLang="en-US" sz="20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42</a:t>
            </a:fld>
            <a:endParaRPr kumimoji="0" lang="en-US" altLang="en-US" sz="20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E775AD55-A406-43B8-A3BB-59F91E8623CC}"/>
              </a:ext>
            </a:extLst>
          </p:cNvPr>
          <p:cNvSpPr>
            <a:spLocks noGrp="1" noChangeArrowheads="1"/>
          </p:cNvSpPr>
          <p:nvPr>
            <p:ph type="title"/>
          </p:nvPr>
        </p:nvSpPr>
        <p:spPr>
          <a:xfrm>
            <a:off x="2133601" y="609600"/>
            <a:ext cx="6348413" cy="990600"/>
          </a:xfrm>
        </p:spPr>
        <p:txBody>
          <a:bodyPr>
            <a:normAutofit fontScale="90000"/>
          </a:bodyPr>
          <a:lstStyle/>
          <a:p>
            <a:r>
              <a:rPr lang="en-US" altLang="en-US" b="1">
                <a:solidFill>
                  <a:schemeClr val="tx1"/>
                </a:solidFill>
              </a:rPr>
              <a:t>More payer anguish -Place of service Audits</a:t>
            </a:r>
          </a:p>
        </p:txBody>
      </p:sp>
      <p:sp>
        <p:nvSpPr>
          <p:cNvPr id="82947" name="Content Placeholder 2">
            <a:extLst>
              <a:ext uri="{FF2B5EF4-FFF2-40B4-BE49-F238E27FC236}">
                <a16:creationId xmlns:a16="http://schemas.microsoft.com/office/drawing/2014/main" id="{C2F5262C-43D6-4159-B6A6-68E901A2482A}"/>
              </a:ext>
            </a:extLst>
          </p:cNvPr>
          <p:cNvSpPr>
            <a:spLocks noGrp="1" noChangeArrowheads="1"/>
          </p:cNvSpPr>
          <p:nvPr>
            <p:ph idx="1"/>
          </p:nvPr>
        </p:nvSpPr>
        <p:spPr>
          <a:xfrm>
            <a:off x="752475" y="1981200"/>
            <a:ext cx="9560568" cy="4267200"/>
          </a:xfrm>
        </p:spPr>
        <p:txBody>
          <a:bodyPr>
            <a:normAutofit/>
          </a:bodyPr>
          <a:lstStyle/>
          <a:p>
            <a:r>
              <a:rPr lang="en-US" altLang="en-US" sz="2000" dirty="0"/>
              <a:t>“One carrier has enlisted HDI to audit place of service.  They sent us 10 cases, all Medicare Advantage, DOS vary from 2016-2018, only one case had a 1 day LOS and they all say the same thing:  </a:t>
            </a:r>
            <a:r>
              <a:rPr lang="en-US" altLang="en-US" sz="2000" u="sng" dirty="0"/>
              <a:t>“The patient could have been safely and appropriately cared for in an </a:t>
            </a:r>
            <a:r>
              <a:rPr lang="en-US" altLang="en-US" sz="2000" u="sng" dirty="0" err="1"/>
              <a:t>outpt</a:t>
            </a:r>
            <a:r>
              <a:rPr lang="en-US" altLang="en-US" sz="2000" u="sng" dirty="0"/>
              <a:t> level of care.”  Now that sounds like a medical necessity denial to me.  T</a:t>
            </a:r>
            <a:r>
              <a:rPr lang="en-US" altLang="en-US" sz="2000" dirty="0"/>
              <a:t>he kicker?  I have already been denied 4 of these cases (back in 2016 and 17) and one was overturned by peer to peer, the other three were overturned on written appeal.  How can this be possible? “   Western Conn.  8-18</a:t>
            </a:r>
          </a:p>
          <a:p>
            <a:r>
              <a:rPr lang="en-US" altLang="en-US" sz="2000" dirty="0"/>
              <a:t>It can’t!  But think of the wasted administrative costs to continue to a) track, b) defend and c) repeat defend.  Track and trend and turn all costs into Contracting.  </a:t>
            </a:r>
          </a:p>
        </p:txBody>
      </p:sp>
      <p:sp>
        <p:nvSpPr>
          <p:cNvPr id="4" name="Footer Placeholder 3">
            <a:extLst>
              <a:ext uri="{FF2B5EF4-FFF2-40B4-BE49-F238E27FC236}">
                <a16:creationId xmlns:a16="http://schemas.microsoft.com/office/drawing/2014/main" id="{5099513B-2031-4BDB-9A1E-6E794D7670CA}"/>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2949" name="Slide Number Placeholder 4">
            <a:extLst>
              <a:ext uri="{FF2B5EF4-FFF2-40B4-BE49-F238E27FC236}">
                <a16:creationId xmlns:a16="http://schemas.microsoft.com/office/drawing/2014/main" id="{08A60BE5-E31A-4D14-B2F4-073F6419BA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44CAF812-F9E6-4549-B130-96521FA69CF4}" type="slidenum">
              <a:rPr kumimoji="0" lang="en-US" altLang="en-US" sz="20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43</a:t>
            </a:fld>
            <a:endParaRPr kumimoji="0" lang="en-US" altLang="en-US" sz="2000"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0EEE9DD6-AF83-49A0-A1A8-034B2624B152}"/>
              </a:ext>
            </a:extLst>
          </p:cNvPr>
          <p:cNvSpPr>
            <a:spLocks noGrp="1"/>
          </p:cNvSpPr>
          <p:nvPr>
            <p:ph type="title"/>
          </p:nvPr>
        </p:nvSpPr>
        <p:spPr>
          <a:xfrm>
            <a:off x="2286001" y="838201"/>
            <a:ext cx="6348413" cy="492125"/>
          </a:xfrm>
        </p:spPr>
        <p:txBody>
          <a:bodyPr rtlCol="0">
            <a:normAutofit fontScale="90000"/>
          </a:bodyPr>
          <a:lstStyle/>
          <a:p>
            <a:pPr eaLnBrk="1" fontAlgn="auto" hangingPunct="1">
              <a:spcAft>
                <a:spcPts val="0"/>
              </a:spcAft>
              <a:defRPr/>
            </a:pPr>
            <a:r>
              <a:rPr lang="en-US" altLang="en-US" dirty="0">
                <a:solidFill>
                  <a:srgbClr val="C00000"/>
                </a:solidFill>
              </a:rPr>
              <a:t>Readmission Denials- </a:t>
            </a:r>
            <a:r>
              <a:rPr lang="en-US" altLang="en-US" sz="3100" dirty="0">
                <a:solidFill>
                  <a:srgbClr val="C00000"/>
                </a:solidFill>
              </a:rPr>
              <a:t>CMS Policy</a:t>
            </a:r>
          </a:p>
        </p:txBody>
      </p:sp>
      <p:sp>
        <p:nvSpPr>
          <p:cNvPr id="38915" name="Content Placeholder 2">
            <a:extLst>
              <a:ext uri="{FF2B5EF4-FFF2-40B4-BE49-F238E27FC236}">
                <a16:creationId xmlns:a16="http://schemas.microsoft.com/office/drawing/2014/main" id="{5878576C-A9A3-4AE5-BCC1-DAD6E220131D}"/>
              </a:ext>
            </a:extLst>
          </p:cNvPr>
          <p:cNvSpPr>
            <a:spLocks noGrp="1"/>
          </p:cNvSpPr>
          <p:nvPr>
            <p:ph idx="1"/>
          </p:nvPr>
        </p:nvSpPr>
        <p:spPr>
          <a:xfrm>
            <a:off x="677334" y="1676400"/>
            <a:ext cx="9609666" cy="4400550"/>
          </a:xfrm>
        </p:spPr>
        <p:txBody>
          <a:bodyPr rtlCol="0">
            <a:normAutofit fontScale="92500" lnSpcReduction="10000"/>
          </a:bodyPr>
          <a:lstStyle/>
          <a:p>
            <a:pPr eaLnBrk="1" fontAlgn="auto" hangingPunct="1">
              <a:spcAft>
                <a:spcPts val="0"/>
              </a:spcAft>
              <a:buFont typeface="Wingdings 3" charset="2"/>
              <a:buChar char=""/>
              <a:defRPr/>
            </a:pPr>
            <a:r>
              <a:rPr lang="en-US" altLang="en-US" sz="2600" dirty="0">
                <a:solidFill>
                  <a:schemeClr val="tx1">
                    <a:lumMod val="75000"/>
                    <a:lumOff val="25000"/>
                  </a:schemeClr>
                </a:solidFill>
              </a:rPr>
              <a:t>When a patient is discharged/transferred from an acute care Prospective Payment System (PPS) hospital </a:t>
            </a:r>
            <a:r>
              <a:rPr lang="en-US" altLang="en-US" sz="2600" b="1" dirty="0">
                <a:solidFill>
                  <a:schemeClr val="tx1">
                    <a:lumMod val="75000"/>
                    <a:lumOff val="25000"/>
                  </a:schemeClr>
                </a:solidFill>
              </a:rPr>
              <a:t>and is readmitted to the same acute care PPS hospital on the same day for symptoms related t</a:t>
            </a:r>
            <a:r>
              <a:rPr lang="en-US" altLang="en-US" sz="2600" dirty="0">
                <a:solidFill>
                  <a:schemeClr val="tx1">
                    <a:lumMod val="75000"/>
                    <a:lumOff val="25000"/>
                  </a:schemeClr>
                </a:solidFill>
              </a:rPr>
              <a:t>o, or for evaluation and management of, the prior stay’s medical condition, hospitals will adjust the original claim generated by the original stay by combining the original and subsequent stay onto a single claim. Please be aware that services rendered by other institutional providers during a combined stay must be paid by the acute care PPS hospital as per common Medicare practice.</a:t>
            </a:r>
          </a:p>
          <a:p>
            <a:pPr eaLnBrk="1" fontAlgn="auto" hangingPunct="1">
              <a:spcAft>
                <a:spcPts val="0"/>
              </a:spcAft>
              <a:buFont typeface="Wingdings 3" charset="2"/>
              <a:buChar char=""/>
              <a:defRPr/>
            </a:pPr>
            <a:r>
              <a:rPr lang="en-US" altLang="en-US" sz="2600" b="1" dirty="0">
                <a:solidFill>
                  <a:schemeClr val="tx1">
                    <a:lumMod val="95000"/>
                    <a:lumOff val="5000"/>
                  </a:schemeClr>
                </a:solidFill>
              </a:rPr>
              <a:t>HINT:  if not contracted with the MA plan, TM Readmission rule applies</a:t>
            </a:r>
            <a:r>
              <a:rPr lang="en-US" altLang="en-US" sz="2600" dirty="0"/>
              <a:t>.</a:t>
            </a:r>
            <a:endParaRPr lang="en-US" altLang="en-US" sz="2600" dirty="0">
              <a:solidFill>
                <a:schemeClr val="tx1">
                  <a:lumMod val="75000"/>
                  <a:lumOff val="25000"/>
                </a:schemeClr>
              </a:solidFill>
            </a:endParaRPr>
          </a:p>
        </p:txBody>
      </p:sp>
      <p:sp>
        <p:nvSpPr>
          <p:cNvPr id="2" name="Footer Placeholder 1">
            <a:extLst>
              <a:ext uri="{FF2B5EF4-FFF2-40B4-BE49-F238E27FC236}">
                <a16:creationId xmlns:a16="http://schemas.microsoft.com/office/drawing/2014/main" id="{B3F881F1-EDCF-4F6E-A418-A6117C7A92A3}"/>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8069" name="Slide Number Placeholder 3">
            <a:extLst>
              <a:ext uri="{FF2B5EF4-FFF2-40B4-BE49-F238E27FC236}">
                <a16:creationId xmlns:a16="http://schemas.microsoft.com/office/drawing/2014/main" id="{9138EE62-7B9C-4F5A-92D6-E2B43C0C2D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1AA539BC-1B75-4FA8-B7D5-B575DB9D4CEF}" type="slidenum">
              <a:rPr kumimoji="0" lang="en-US" altLang="en-US" sz="2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44</a:t>
            </a:fld>
            <a:endParaRPr kumimoji="0" lang="en-US" altLang="en-US" sz="2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4DD35FE0-288B-4196-95A3-451794101C58}"/>
              </a:ext>
            </a:extLst>
          </p:cNvPr>
          <p:cNvSpPr>
            <a:spLocks noGrp="1" noChangeArrowheads="1"/>
          </p:cNvSpPr>
          <p:nvPr>
            <p:ph type="title"/>
          </p:nvPr>
        </p:nvSpPr>
        <p:spPr>
          <a:xfrm>
            <a:off x="650067" y="153194"/>
            <a:ext cx="8464551" cy="1320800"/>
          </a:xfrm>
        </p:spPr>
        <p:txBody>
          <a:bodyPr/>
          <a:lstStyle/>
          <a:p>
            <a:pPr eaLnBrk="1" hangingPunct="1"/>
            <a:r>
              <a:rPr lang="en-US" altLang="en-US" dirty="0">
                <a:solidFill>
                  <a:schemeClr val="tx1"/>
                </a:solidFill>
              </a:rPr>
              <a:t>30-Day Readmission CMS</a:t>
            </a:r>
          </a:p>
        </p:txBody>
      </p:sp>
      <p:sp>
        <p:nvSpPr>
          <p:cNvPr id="3" name="Content Placeholder 2">
            <a:extLst>
              <a:ext uri="{FF2B5EF4-FFF2-40B4-BE49-F238E27FC236}">
                <a16:creationId xmlns:a16="http://schemas.microsoft.com/office/drawing/2014/main" id="{A0FA6653-898D-44A8-88BE-BA9F3A85FC7A}"/>
              </a:ext>
            </a:extLst>
          </p:cNvPr>
          <p:cNvSpPr>
            <a:spLocks noGrp="1"/>
          </p:cNvSpPr>
          <p:nvPr>
            <p:ph idx="1"/>
          </p:nvPr>
        </p:nvSpPr>
        <p:spPr>
          <a:xfrm>
            <a:off x="1470581" y="908410"/>
            <a:ext cx="8229600" cy="3925888"/>
          </a:xfrm>
        </p:spPr>
        <p:txBody>
          <a:bodyPr rtlCol="0">
            <a:noAutofit/>
          </a:bodyPr>
          <a:lstStyle/>
          <a:p>
            <a:pPr marL="0" indent="0" eaLnBrk="1" fontAlgn="auto" hangingPunct="1">
              <a:spcAft>
                <a:spcPts val="0"/>
              </a:spcAft>
              <a:buNone/>
              <a:defRPr/>
            </a:pPr>
            <a:r>
              <a:rPr lang="en-US" sz="1400" dirty="0">
                <a:solidFill>
                  <a:schemeClr val="tx1">
                    <a:lumMod val="75000"/>
                    <a:lumOff val="25000"/>
                  </a:schemeClr>
                </a:solidFill>
              </a:rPr>
              <a:t>CMS Hospital Readmissions Reduction Program (HRRP)</a:t>
            </a:r>
          </a:p>
          <a:p>
            <a:pPr marL="0" indent="0" eaLnBrk="1" fontAlgn="auto" hangingPunct="1">
              <a:spcAft>
                <a:spcPts val="0"/>
              </a:spcAft>
              <a:buNone/>
              <a:defRPr/>
            </a:pPr>
            <a:r>
              <a:rPr lang="en-US" sz="1200" dirty="0">
                <a:solidFill>
                  <a:schemeClr val="tx1">
                    <a:lumMod val="75000"/>
                    <a:lumOff val="25000"/>
                  </a:schemeClr>
                </a:solidFill>
              </a:rPr>
              <a:t>Section 3025 of the Affordable Care Act added section 1886(q) to the Social Security Act establishing the Hospital Readmissions Reduction Program, which requires CMS to </a:t>
            </a:r>
            <a:r>
              <a:rPr lang="en-US" sz="1200" b="1" dirty="0">
                <a:solidFill>
                  <a:srgbClr val="C00000"/>
                </a:solidFill>
              </a:rPr>
              <a:t>reduce payments to IPPS hospitals with excess readmissions, </a:t>
            </a:r>
            <a:r>
              <a:rPr lang="en-US" sz="1200" dirty="0">
                <a:solidFill>
                  <a:schemeClr val="tx1">
                    <a:lumMod val="75000"/>
                    <a:lumOff val="25000"/>
                  </a:schemeClr>
                </a:solidFill>
              </a:rPr>
              <a:t>effective for discharges beginning on October 1, 2012. The regulations that implement this provision are in subpart I of 42 CFR part 412 (§412.150 through §412.154).</a:t>
            </a:r>
          </a:p>
          <a:p>
            <a:pPr marL="0" indent="0" eaLnBrk="1" fontAlgn="auto" hangingPunct="1">
              <a:spcAft>
                <a:spcPts val="0"/>
              </a:spcAft>
              <a:buNone/>
              <a:defRPr/>
            </a:pPr>
            <a:endParaRPr lang="en-US" sz="1200" dirty="0">
              <a:solidFill>
                <a:schemeClr val="tx1">
                  <a:lumMod val="75000"/>
                  <a:lumOff val="25000"/>
                </a:schemeClr>
              </a:solidFill>
            </a:endParaRPr>
          </a:p>
          <a:p>
            <a:pPr marL="0" indent="0" eaLnBrk="1" fontAlgn="auto" hangingPunct="1">
              <a:spcAft>
                <a:spcPts val="0"/>
              </a:spcAft>
              <a:buNone/>
              <a:defRPr/>
            </a:pPr>
            <a:r>
              <a:rPr lang="en-US" sz="1200" dirty="0">
                <a:solidFill>
                  <a:schemeClr val="tx1">
                    <a:lumMod val="75000"/>
                    <a:lumOff val="25000"/>
                  </a:schemeClr>
                </a:solidFill>
              </a:rPr>
              <a:t>In the FY 2012 IPPS final rule, CMS finalized the following policies with regard to the  readmission measures under the Hospital Readmissions Reduction Program:</a:t>
            </a:r>
          </a:p>
          <a:p>
            <a:pPr eaLnBrk="1" fontAlgn="auto" hangingPunct="1">
              <a:spcAft>
                <a:spcPts val="0"/>
              </a:spcAft>
              <a:buFont typeface="Wingdings 3" charset="2"/>
              <a:buChar char=""/>
              <a:defRPr/>
            </a:pPr>
            <a:r>
              <a:rPr lang="en-US" sz="1200" dirty="0">
                <a:solidFill>
                  <a:schemeClr val="tx1">
                    <a:lumMod val="75000"/>
                    <a:lumOff val="25000"/>
                  </a:schemeClr>
                </a:solidFill>
              </a:rPr>
              <a:t>Defined readmission as an admission to a subsection (d) hospital </a:t>
            </a:r>
            <a:r>
              <a:rPr lang="en-US" sz="1200" b="1" dirty="0">
                <a:solidFill>
                  <a:schemeClr val="tx1">
                    <a:lumMod val="75000"/>
                    <a:lumOff val="25000"/>
                  </a:schemeClr>
                </a:solidFill>
              </a:rPr>
              <a:t>within 30 days of a discharge from the same or another subsection (d) hospital;</a:t>
            </a:r>
          </a:p>
          <a:p>
            <a:pPr eaLnBrk="1" fontAlgn="auto" hangingPunct="1">
              <a:spcAft>
                <a:spcPts val="0"/>
              </a:spcAft>
              <a:buFont typeface="Wingdings 3" charset="2"/>
              <a:buChar char=""/>
              <a:defRPr/>
            </a:pPr>
            <a:r>
              <a:rPr lang="en-US" sz="1200" dirty="0">
                <a:solidFill>
                  <a:srgbClr val="C00000"/>
                </a:solidFill>
              </a:rPr>
              <a:t>Adopted </a:t>
            </a:r>
            <a:r>
              <a:rPr lang="en-US" sz="1200" b="1" dirty="0">
                <a:solidFill>
                  <a:srgbClr val="C00000"/>
                </a:solidFill>
              </a:rPr>
              <a:t>readmission measures for the applicable conditions of acute myocardial infarction (AMI), heart failure (HF), and pneumonia (PN</a:t>
            </a:r>
            <a:r>
              <a:rPr lang="en-US" sz="1200" b="1" dirty="0">
                <a:solidFill>
                  <a:schemeClr val="tx1">
                    <a:lumMod val="75000"/>
                    <a:lumOff val="25000"/>
                  </a:schemeClr>
                </a:solidFill>
              </a:rPr>
              <a:t>).</a:t>
            </a:r>
          </a:p>
          <a:p>
            <a:pPr marL="0" indent="0" eaLnBrk="1" fontAlgn="auto" hangingPunct="1">
              <a:spcAft>
                <a:spcPts val="0"/>
              </a:spcAft>
              <a:buNone/>
              <a:defRPr/>
            </a:pPr>
            <a:endParaRPr lang="en-US" sz="1400" dirty="0">
              <a:solidFill>
                <a:schemeClr val="tx1">
                  <a:lumMod val="75000"/>
                  <a:lumOff val="25000"/>
                </a:schemeClr>
              </a:solidFill>
            </a:endParaRPr>
          </a:p>
          <a:p>
            <a:pPr marL="0" indent="0" eaLnBrk="1" fontAlgn="auto" hangingPunct="1">
              <a:spcAft>
                <a:spcPts val="0"/>
              </a:spcAft>
              <a:buNone/>
              <a:defRPr/>
            </a:pPr>
            <a:r>
              <a:rPr lang="en-US" sz="1100" dirty="0">
                <a:solidFill>
                  <a:schemeClr val="tx1">
                    <a:lumMod val="75000"/>
                    <a:lumOff val="25000"/>
                  </a:schemeClr>
                </a:solidFill>
              </a:rPr>
              <a:t>In the FY 2014 IPPS final rule, CMS finalized the expansion of the applicable conditions beginning with the FY 2015 program to include: </a:t>
            </a:r>
          </a:p>
          <a:p>
            <a:pPr marL="415992" lvl="1" indent="0" eaLnBrk="1" fontAlgn="auto" hangingPunct="1">
              <a:spcAft>
                <a:spcPts val="0"/>
              </a:spcAft>
              <a:buNone/>
              <a:defRPr/>
            </a:pPr>
            <a:r>
              <a:rPr lang="en-US" sz="1100" dirty="0">
                <a:solidFill>
                  <a:schemeClr val="tx1">
                    <a:lumMod val="75000"/>
                    <a:lumOff val="25000"/>
                  </a:schemeClr>
                </a:solidFill>
              </a:rPr>
              <a:t>(1) patients admitted for an acute exacerbation of </a:t>
            </a:r>
            <a:r>
              <a:rPr lang="en-US" sz="1100" dirty="0">
                <a:solidFill>
                  <a:srgbClr val="FF0000"/>
                </a:solidFill>
              </a:rPr>
              <a:t>chronic obstructive pulmonary disease </a:t>
            </a:r>
            <a:r>
              <a:rPr lang="en-US" sz="1100" b="1" dirty="0">
                <a:solidFill>
                  <a:srgbClr val="FF0000"/>
                </a:solidFill>
              </a:rPr>
              <a:t>(COPD); </a:t>
            </a:r>
            <a:r>
              <a:rPr lang="en-US" sz="1100" dirty="0">
                <a:solidFill>
                  <a:srgbClr val="FF0000"/>
                </a:solidFill>
              </a:rPr>
              <a:t>and </a:t>
            </a:r>
          </a:p>
          <a:p>
            <a:pPr marL="415992" lvl="1" indent="0" eaLnBrk="1" fontAlgn="auto" hangingPunct="1">
              <a:spcAft>
                <a:spcPts val="0"/>
              </a:spcAft>
              <a:buNone/>
              <a:defRPr/>
            </a:pPr>
            <a:r>
              <a:rPr lang="en-US" sz="1100" dirty="0">
                <a:solidFill>
                  <a:srgbClr val="FF0000"/>
                </a:solidFill>
              </a:rPr>
              <a:t>(2) </a:t>
            </a:r>
            <a:r>
              <a:rPr lang="en-US" sz="1100" dirty="0">
                <a:solidFill>
                  <a:schemeClr val="tx1">
                    <a:lumMod val="75000"/>
                    <a:lumOff val="25000"/>
                  </a:schemeClr>
                </a:solidFill>
              </a:rPr>
              <a:t>patients admitted for elective</a:t>
            </a:r>
            <a:r>
              <a:rPr lang="en-US" sz="1100" dirty="0">
                <a:solidFill>
                  <a:srgbClr val="FF0000"/>
                </a:solidFill>
              </a:rPr>
              <a:t> </a:t>
            </a:r>
            <a:r>
              <a:rPr lang="en-US" sz="1100" b="1" dirty="0">
                <a:solidFill>
                  <a:srgbClr val="FF0000"/>
                </a:solidFill>
              </a:rPr>
              <a:t>total hip arthroplasty (THA) and total knee arthroplasty (TKA).</a:t>
            </a:r>
          </a:p>
          <a:p>
            <a:pPr marL="0" indent="0" eaLnBrk="1" fontAlgn="auto" hangingPunct="1">
              <a:spcAft>
                <a:spcPts val="0"/>
              </a:spcAft>
              <a:buNone/>
              <a:defRPr/>
            </a:pPr>
            <a:endParaRPr lang="en-US" sz="1100" dirty="0">
              <a:solidFill>
                <a:srgbClr val="FF0000"/>
              </a:solidFill>
            </a:endParaRPr>
          </a:p>
          <a:p>
            <a:pPr marL="0" indent="0" eaLnBrk="1" fontAlgn="auto" hangingPunct="1">
              <a:spcAft>
                <a:spcPts val="0"/>
              </a:spcAft>
              <a:buNone/>
              <a:defRPr/>
            </a:pPr>
            <a:r>
              <a:rPr lang="en-US" sz="1100" dirty="0">
                <a:solidFill>
                  <a:schemeClr val="tx1">
                    <a:lumMod val="75000"/>
                    <a:lumOff val="25000"/>
                  </a:schemeClr>
                </a:solidFill>
              </a:rPr>
              <a:t>In the FY 2015 IPPS final rule, CMS finalized the expansion of the applicable conditions beginning with the FY 2017 program to include patients admitted for </a:t>
            </a:r>
            <a:r>
              <a:rPr lang="en-US" sz="1100" b="1" dirty="0">
                <a:solidFill>
                  <a:srgbClr val="C00000"/>
                </a:solidFill>
              </a:rPr>
              <a:t>coronary artery bypass graft (CABG) surgery</a:t>
            </a:r>
            <a:r>
              <a:rPr lang="en-US" sz="1100" b="1" dirty="0">
                <a:solidFill>
                  <a:schemeClr val="tx1">
                    <a:lumMod val="75000"/>
                    <a:lumOff val="25000"/>
                  </a:schemeClr>
                </a:solidFill>
              </a:rPr>
              <a:t>. </a:t>
            </a:r>
          </a:p>
        </p:txBody>
      </p:sp>
      <p:sp>
        <p:nvSpPr>
          <p:cNvPr id="2" name="Footer Placeholder 1">
            <a:extLst>
              <a:ext uri="{FF2B5EF4-FFF2-40B4-BE49-F238E27FC236}">
                <a16:creationId xmlns:a16="http://schemas.microsoft.com/office/drawing/2014/main" id="{2B873380-76E4-4889-A75E-FCD092701641}"/>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9093" name="Slide Number Placeholder 3">
            <a:extLst>
              <a:ext uri="{FF2B5EF4-FFF2-40B4-BE49-F238E27FC236}">
                <a16:creationId xmlns:a16="http://schemas.microsoft.com/office/drawing/2014/main" id="{39A7D42F-3F36-4E04-A2FA-13AF2B661133}"/>
              </a:ext>
            </a:extLst>
          </p:cNvPr>
          <p:cNvSpPr>
            <a:spLocks noGrp="1" noChangeArrowheads="1"/>
          </p:cNvSpPr>
          <p:nvPr>
            <p:ph type="sldNum" sz="quarter" idx="12"/>
          </p:nvPr>
        </p:nvSpPr>
        <p:spPr bwMode="auto">
          <a:xfrm>
            <a:off x="8838764" y="6042026"/>
            <a:ext cx="68368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6592C196-BB7C-4C15-AC32-9F72BE34B9EB}" type="slidenum">
              <a:rPr kumimoji="0" lang="en-US" altLang="en-US" sz="2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45</a:t>
            </a:fld>
            <a:endParaRPr kumimoji="0" lang="en-US" altLang="en-US" sz="2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62860C4C-96BC-47F9-B894-B233F1237359}"/>
              </a:ext>
            </a:extLst>
          </p:cNvPr>
          <p:cNvSpPr>
            <a:spLocks noGrp="1"/>
          </p:cNvSpPr>
          <p:nvPr>
            <p:ph type="title"/>
          </p:nvPr>
        </p:nvSpPr>
        <p:spPr>
          <a:xfrm>
            <a:off x="2133601" y="357067"/>
            <a:ext cx="6348413" cy="897059"/>
          </a:xfrm>
        </p:spPr>
        <p:txBody>
          <a:bodyPr rtlCol="0">
            <a:normAutofit fontScale="90000"/>
          </a:bodyPr>
          <a:lstStyle/>
          <a:p>
            <a:pPr eaLnBrk="1" fontAlgn="auto" hangingPunct="1">
              <a:spcAft>
                <a:spcPts val="0"/>
              </a:spcAft>
              <a:defRPr/>
            </a:pPr>
            <a:r>
              <a:rPr lang="en-US" altLang="en-US" dirty="0">
                <a:solidFill>
                  <a:schemeClr val="tx1"/>
                </a:solidFill>
              </a:rPr>
              <a:t>United</a:t>
            </a:r>
            <a:r>
              <a:rPr lang="en-US" altLang="en-US" dirty="0"/>
              <a:t> </a:t>
            </a:r>
            <a:r>
              <a:rPr lang="en-US" altLang="en-US" dirty="0">
                <a:solidFill>
                  <a:schemeClr val="tx1"/>
                </a:solidFill>
              </a:rPr>
              <a:t>Health Care Readmission</a:t>
            </a:r>
          </a:p>
        </p:txBody>
      </p:sp>
      <p:sp>
        <p:nvSpPr>
          <p:cNvPr id="44035" name="Content Placeholder 2">
            <a:extLst>
              <a:ext uri="{FF2B5EF4-FFF2-40B4-BE49-F238E27FC236}">
                <a16:creationId xmlns:a16="http://schemas.microsoft.com/office/drawing/2014/main" id="{6AD122CB-50D1-4531-8262-7B8ECE17DA77}"/>
              </a:ext>
            </a:extLst>
          </p:cNvPr>
          <p:cNvSpPr>
            <a:spLocks noGrp="1"/>
          </p:cNvSpPr>
          <p:nvPr>
            <p:ph idx="1"/>
          </p:nvPr>
        </p:nvSpPr>
        <p:spPr>
          <a:xfrm>
            <a:off x="895350" y="1371599"/>
            <a:ext cx="9239250" cy="4924425"/>
          </a:xfrm>
        </p:spPr>
        <p:txBody>
          <a:bodyPr rtlCol="0">
            <a:normAutofit fontScale="92500" lnSpcReduction="10000"/>
          </a:bodyPr>
          <a:lstStyle/>
          <a:p>
            <a:pPr eaLnBrk="1" fontAlgn="auto" hangingPunct="1">
              <a:spcAft>
                <a:spcPts val="0"/>
              </a:spcAft>
              <a:buFont typeface="Wingdings 3" charset="2"/>
              <a:buChar char=""/>
              <a:defRPr/>
            </a:pPr>
            <a:endParaRPr lang="en-US" altLang="en-US" sz="2400" dirty="0">
              <a:solidFill>
                <a:schemeClr val="tx1">
                  <a:lumMod val="75000"/>
                  <a:lumOff val="25000"/>
                </a:schemeClr>
              </a:solidFill>
            </a:endParaRPr>
          </a:p>
          <a:p>
            <a:pPr eaLnBrk="1" fontAlgn="auto" hangingPunct="1">
              <a:spcAft>
                <a:spcPts val="0"/>
              </a:spcAft>
              <a:buFont typeface="Wingdings 3" charset="2"/>
              <a:buChar char=""/>
              <a:defRPr/>
            </a:pPr>
            <a:r>
              <a:rPr lang="en-US" altLang="en-US" sz="2400" dirty="0">
                <a:solidFill>
                  <a:schemeClr val="tx1">
                    <a:lumMod val="75000"/>
                    <a:lumOff val="25000"/>
                  </a:schemeClr>
                </a:solidFill>
              </a:rPr>
              <a:t>A LVN, LPN or RN will review the medical records and supporting documentation provided by the facility to determine whether the </a:t>
            </a:r>
            <a:r>
              <a:rPr lang="en-US" altLang="en-US" sz="2400" u="sng" dirty="0">
                <a:solidFill>
                  <a:schemeClr val="tx1">
                    <a:lumMod val="75000"/>
                    <a:lumOff val="25000"/>
                  </a:schemeClr>
                </a:solidFill>
              </a:rPr>
              <a:t>two admissions are related</a:t>
            </a:r>
            <a:r>
              <a:rPr lang="en-US" altLang="en-US" sz="2400" dirty="0">
                <a:solidFill>
                  <a:schemeClr val="tx1">
                    <a:lumMod val="75000"/>
                    <a:lumOff val="25000"/>
                  </a:schemeClr>
                </a:solidFill>
              </a:rPr>
              <a:t>.   *Exclude Chronic Conditions*</a:t>
            </a:r>
          </a:p>
          <a:p>
            <a:pPr eaLnBrk="1" fontAlgn="auto" hangingPunct="1">
              <a:spcAft>
                <a:spcPts val="0"/>
              </a:spcAft>
              <a:buFont typeface="Wingdings 3" charset="2"/>
              <a:buChar char=""/>
              <a:defRPr/>
            </a:pPr>
            <a:r>
              <a:rPr lang="en-US" altLang="en-US" sz="2400" dirty="0">
                <a:solidFill>
                  <a:schemeClr val="tx1">
                    <a:lumMod val="75000"/>
                    <a:lumOff val="25000"/>
                  </a:schemeClr>
                </a:solidFill>
              </a:rPr>
              <a:t>If the subsequent admission is related to the initial admission and </a:t>
            </a:r>
            <a:r>
              <a:rPr lang="en-US" altLang="en-US" sz="2400" u="sng" dirty="0">
                <a:solidFill>
                  <a:schemeClr val="tx1">
                    <a:lumMod val="75000"/>
                    <a:lumOff val="25000"/>
                  </a:schemeClr>
                </a:solidFill>
              </a:rPr>
              <a:t>appears to have been preventable</a:t>
            </a:r>
            <a:r>
              <a:rPr lang="en-US" altLang="en-US" sz="2400" dirty="0">
                <a:solidFill>
                  <a:schemeClr val="tx1">
                    <a:lumMod val="75000"/>
                    <a:lumOff val="25000"/>
                  </a:schemeClr>
                </a:solidFill>
              </a:rPr>
              <a:t>, the LVN, LPN or RN will submit the case to a medical director, who is a physician, for further review. </a:t>
            </a:r>
          </a:p>
          <a:p>
            <a:pPr eaLnBrk="1" fontAlgn="auto" hangingPunct="1">
              <a:spcAft>
                <a:spcPts val="0"/>
              </a:spcAft>
              <a:buFont typeface="Wingdings 3" charset="2"/>
              <a:buChar char=""/>
              <a:defRPr/>
            </a:pPr>
            <a:r>
              <a:rPr lang="en-US" altLang="en-US" sz="2400" dirty="0">
                <a:solidFill>
                  <a:schemeClr val="tx1">
                    <a:lumMod val="75000"/>
                    <a:lumOff val="25000"/>
                  </a:schemeClr>
                </a:solidFill>
              </a:rPr>
              <a:t>The medical director will review the medical records to determine if the subsequent admission was preventable and/or there is an indication that the facility was attempting to circumvent the PPS system.  **</a:t>
            </a:r>
          </a:p>
          <a:p>
            <a:pPr eaLnBrk="1" fontAlgn="auto" hangingPunct="1">
              <a:spcAft>
                <a:spcPts val="0"/>
              </a:spcAft>
              <a:buFont typeface="Wingdings 3" charset="2"/>
              <a:buChar char=""/>
              <a:defRPr/>
            </a:pPr>
            <a:r>
              <a:rPr lang="en-US" altLang="en-US" sz="2400" b="1" dirty="0">
                <a:solidFill>
                  <a:schemeClr val="accent5"/>
                </a:solidFill>
              </a:rPr>
              <a:t>Contracts have 1 level of appeal – back to the payer.</a:t>
            </a:r>
          </a:p>
          <a:p>
            <a:pPr eaLnBrk="1" fontAlgn="auto" hangingPunct="1">
              <a:spcAft>
                <a:spcPts val="0"/>
              </a:spcAft>
              <a:buFont typeface="Wingdings 3" charset="2"/>
              <a:buChar char=""/>
              <a:defRPr/>
            </a:pPr>
            <a:r>
              <a:rPr lang="en-US" altLang="en-US" sz="2400" b="1" dirty="0">
                <a:solidFill>
                  <a:schemeClr val="accent5"/>
                </a:solidFill>
              </a:rPr>
              <a:t>Then move on to traditional levels of appeal. Hand hold!</a:t>
            </a:r>
          </a:p>
        </p:txBody>
      </p:sp>
      <p:sp>
        <p:nvSpPr>
          <p:cNvPr id="2" name="Footer Placeholder 1">
            <a:extLst>
              <a:ext uri="{FF2B5EF4-FFF2-40B4-BE49-F238E27FC236}">
                <a16:creationId xmlns:a16="http://schemas.microsoft.com/office/drawing/2014/main" id="{473365D1-40A0-4CCC-B3E9-69124EB96C1C}"/>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1141" name="Slide Number Placeholder 3">
            <a:extLst>
              <a:ext uri="{FF2B5EF4-FFF2-40B4-BE49-F238E27FC236}">
                <a16:creationId xmlns:a16="http://schemas.microsoft.com/office/drawing/2014/main" id="{0CBC16AC-E68D-4C72-8EA0-34DF5360458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4064D7E6-0F60-4F91-BB97-71FBCB8836EE}" type="slidenum">
              <a:rPr kumimoji="0" lang="en-US" altLang="en-US" sz="2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46</a:t>
            </a:fld>
            <a:endParaRPr kumimoji="0" lang="en-US" altLang="en-US" sz="2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91142" name="Picture 1029" descr="j0315542">
            <a:extLst>
              <a:ext uri="{FF2B5EF4-FFF2-40B4-BE49-F238E27FC236}">
                <a16:creationId xmlns:a16="http://schemas.microsoft.com/office/drawing/2014/main" id="{9B19C1C7-0A1A-4B1F-85EC-01D866682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22225"/>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0CC0-F969-429D-8669-1889E590AD39}"/>
              </a:ext>
            </a:extLst>
          </p:cNvPr>
          <p:cNvSpPr>
            <a:spLocks noGrp="1"/>
          </p:cNvSpPr>
          <p:nvPr>
            <p:ph type="title"/>
          </p:nvPr>
        </p:nvSpPr>
        <p:spPr/>
        <p:txBody>
          <a:bodyPr/>
          <a:lstStyle/>
          <a:p>
            <a:r>
              <a:rPr lang="en-US" dirty="0">
                <a:solidFill>
                  <a:schemeClr val="tx1"/>
                </a:solidFill>
              </a:rPr>
              <a:t>Operational Addendum’s for Payer Contracts</a:t>
            </a:r>
          </a:p>
        </p:txBody>
      </p:sp>
      <p:sp>
        <p:nvSpPr>
          <p:cNvPr id="3" name="Content Placeholder 2">
            <a:extLst>
              <a:ext uri="{FF2B5EF4-FFF2-40B4-BE49-F238E27FC236}">
                <a16:creationId xmlns:a16="http://schemas.microsoft.com/office/drawing/2014/main" id="{436996F6-1AEA-490D-8D8A-5AA960B9DC6E}"/>
              </a:ext>
            </a:extLst>
          </p:cNvPr>
          <p:cNvSpPr>
            <a:spLocks noGrp="1"/>
          </p:cNvSpPr>
          <p:nvPr>
            <p:ph idx="1"/>
          </p:nvPr>
        </p:nvSpPr>
        <p:spPr/>
        <p:txBody>
          <a:bodyPr/>
          <a:lstStyle/>
          <a:p>
            <a:r>
              <a:rPr lang="en-US" dirty="0"/>
              <a:t>Utilization management/UM joins the contracting team.  Tracking and trending patterns , per payer</a:t>
            </a:r>
          </a:p>
          <a:p>
            <a:r>
              <a:rPr lang="en-US" dirty="0"/>
              <a:t>In addition to the language of the contract, ensure there is an “OPERATIONAL ADDENDUM” that speaks to many of the issues that create ongoing conflict, labor costs/both sides, and potential </a:t>
            </a:r>
            <a:r>
              <a:rPr lang="en-US" dirty="0" err="1"/>
              <a:t>pt</a:t>
            </a:r>
            <a:r>
              <a:rPr lang="en-US" dirty="0"/>
              <a:t> status disputes.</a:t>
            </a:r>
          </a:p>
          <a:p>
            <a:r>
              <a:rPr lang="en-US" dirty="0"/>
              <a:t>What is their definition of an inpt?  What clinical guidelines are they using?</a:t>
            </a:r>
          </a:p>
          <a:p>
            <a:r>
              <a:rPr lang="en-US" dirty="0"/>
              <a:t>If we don’t have their guidelines, how do we start the conversation:  Why an Inpt?   </a:t>
            </a:r>
          </a:p>
          <a:p>
            <a:r>
              <a:rPr lang="en-US" dirty="0"/>
              <a:t>When in obs, every day – why not an inpt? Use the guidelines to further demand an inpt.</a:t>
            </a:r>
          </a:p>
          <a:p>
            <a:r>
              <a:rPr lang="en-US" dirty="0"/>
              <a:t>Per CMS:  75% of MA appeals are overturned.  </a:t>
            </a:r>
            <a:r>
              <a:rPr lang="en-US"/>
              <a:t>Games?</a:t>
            </a:r>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E1AEADAB-B98E-4069-AE49-3A6E2BEA1F9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t>2020</a:t>
            </a: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Slide Number Placeholder 4">
            <a:extLst>
              <a:ext uri="{FF2B5EF4-FFF2-40B4-BE49-F238E27FC236}">
                <a16:creationId xmlns:a16="http://schemas.microsoft.com/office/drawing/2014/main" id="{6536444F-1DDA-435F-A815-2920E854B7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852DEC-015A-47C1-BB2F-A3778C6F354B}"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3402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432C23B1-0E94-41A7-9408-0DB2F9B8D9FC}"/>
              </a:ext>
            </a:extLst>
          </p:cNvPr>
          <p:cNvSpPr>
            <a:spLocks noGrp="1"/>
          </p:cNvSpPr>
          <p:nvPr>
            <p:ph type="title"/>
          </p:nvPr>
        </p:nvSpPr>
        <p:spPr/>
        <p:txBody>
          <a:bodyPr rtlCol="0">
            <a:normAutofit fontScale="90000"/>
          </a:bodyPr>
          <a:lstStyle/>
          <a:p>
            <a:pPr eaLnBrk="1" fontAlgn="auto" hangingPunct="1">
              <a:spcAft>
                <a:spcPts val="0"/>
              </a:spcAft>
              <a:defRPr/>
            </a:pPr>
            <a:r>
              <a:rPr lang="en-US" altLang="en-US" dirty="0">
                <a:solidFill>
                  <a:srgbClr val="FF0000"/>
                </a:solidFill>
              </a:rPr>
              <a:t>Proactive Strategies – </a:t>
            </a:r>
            <a:r>
              <a:rPr lang="en-US" altLang="en-US" sz="2700" dirty="0">
                <a:solidFill>
                  <a:srgbClr val="FF0000"/>
                </a:solidFill>
              </a:rPr>
              <a:t>Contracts  or Addendum to contract   or  Policy ‘hits.’</a:t>
            </a:r>
            <a:br>
              <a:rPr lang="en-US" altLang="en-US" sz="2700" dirty="0">
                <a:solidFill>
                  <a:srgbClr val="FF0000"/>
                </a:solidFill>
              </a:rPr>
            </a:br>
            <a:r>
              <a:rPr lang="en-US" altLang="en-US" sz="2700" dirty="0">
                <a:solidFill>
                  <a:srgbClr val="FF0000"/>
                </a:solidFill>
              </a:rPr>
              <a:t>GOAL:  It is a internal team sport</a:t>
            </a:r>
          </a:p>
        </p:txBody>
      </p:sp>
      <p:sp>
        <p:nvSpPr>
          <p:cNvPr id="55299" name="Content Placeholder 2">
            <a:extLst>
              <a:ext uri="{FF2B5EF4-FFF2-40B4-BE49-F238E27FC236}">
                <a16:creationId xmlns:a16="http://schemas.microsoft.com/office/drawing/2014/main" id="{F8D751B1-B3D3-4917-AF12-817A7F917199}"/>
              </a:ext>
            </a:extLst>
          </p:cNvPr>
          <p:cNvSpPr>
            <a:spLocks noGrp="1"/>
          </p:cNvSpPr>
          <p:nvPr>
            <p:ph idx="1"/>
          </p:nvPr>
        </p:nvSpPr>
        <p:spPr>
          <a:xfrm>
            <a:off x="371475" y="2160588"/>
            <a:ext cx="10358257" cy="4468812"/>
          </a:xfrm>
        </p:spPr>
        <p:txBody>
          <a:bodyPr rtlCol="0">
            <a:normAutofit fontScale="85000" lnSpcReduction="10000"/>
          </a:bodyPr>
          <a:lstStyle/>
          <a:p>
            <a:pPr eaLnBrk="1" fontAlgn="auto" hangingPunct="1">
              <a:spcAft>
                <a:spcPts val="0"/>
              </a:spcAft>
              <a:buFont typeface="Wingdings 3" charset="2"/>
              <a:buChar char=""/>
              <a:defRPr/>
            </a:pPr>
            <a:r>
              <a:rPr lang="en-US" altLang="en-US" sz="2000" dirty="0">
                <a:solidFill>
                  <a:schemeClr val="tx1">
                    <a:lumMod val="75000"/>
                    <a:lumOff val="25000"/>
                  </a:schemeClr>
                </a:solidFill>
              </a:rPr>
              <a:t>Develop a template for terms for all payers – commercial and Medicare Part C/Advantage –beyond payment. </a:t>
            </a:r>
          </a:p>
          <a:p>
            <a:pPr eaLnBrk="1" fontAlgn="auto" hangingPunct="1">
              <a:spcAft>
                <a:spcPts val="0"/>
              </a:spcAft>
              <a:buFont typeface="Wingdings 3" charset="2"/>
              <a:buChar char=""/>
              <a:defRPr/>
            </a:pPr>
            <a:r>
              <a:rPr lang="en-US" altLang="en-US" sz="2400" u="sng" dirty="0">
                <a:solidFill>
                  <a:schemeClr val="tx1">
                    <a:lumMod val="75000"/>
                    <a:lumOff val="25000"/>
                  </a:schemeClr>
                </a:solidFill>
              </a:rPr>
              <a:t>Areas to include:</a:t>
            </a:r>
          </a:p>
          <a:p>
            <a:pPr lvl="1" eaLnBrk="1" fontAlgn="auto" hangingPunct="1">
              <a:spcAft>
                <a:spcPts val="0"/>
              </a:spcAft>
              <a:buFont typeface="Wingdings 3" charset="2"/>
              <a:buChar char=""/>
              <a:defRPr/>
            </a:pPr>
            <a:r>
              <a:rPr lang="en-US" altLang="en-US" sz="1800" dirty="0">
                <a:solidFill>
                  <a:schemeClr val="tx1">
                    <a:lumMod val="75000"/>
                    <a:lumOff val="25000"/>
                  </a:schemeClr>
                </a:solidFill>
              </a:rPr>
              <a:t>Timeline to submit clinicals – inpt vs obs</a:t>
            </a:r>
          </a:p>
          <a:p>
            <a:pPr lvl="1" eaLnBrk="1" fontAlgn="auto" hangingPunct="1">
              <a:spcAft>
                <a:spcPts val="0"/>
              </a:spcAft>
              <a:buFont typeface="Wingdings 3" charset="2"/>
              <a:buChar char=""/>
              <a:defRPr/>
            </a:pPr>
            <a:r>
              <a:rPr lang="en-US" altLang="en-US" sz="1800" dirty="0">
                <a:solidFill>
                  <a:schemeClr val="tx1">
                    <a:lumMod val="75000"/>
                    <a:lumOff val="25000"/>
                  </a:schemeClr>
                </a:solidFill>
              </a:rPr>
              <a:t>Timeline for determination from the payer- within 12 hrs</a:t>
            </a:r>
          </a:p>
          <a:p>
            <a:pPr lvl="1" eaLnBrk="1" fontAlgn="auto" hangingPunct="1">
              <a:spcAft>
                <a:spcPts val="0"/>
              </a:spcAft>
              <a:buFont typeface="Wingdings 3" charset="2"/>
              <a:buChar char=""/>
              <a:defRPr/>
            </a:pPr>
            <a:r>
              <a:rPr lang="en-US" altLang="en-US" sz="1800" dirty="0">
                <a:solidFill>
                  <a:schemeClr val="tx1">
                    <a:lumMod val="75000"/>
                    <a:lumOff val="25000"/>
                  </a:schemeClr>
                </a:solidFill>
              </a:rPr>
              <a:t>Immediate call/appeal including guarantee of a peer to peer call within 24 hrs with clear time assigned and kept.</a:t>
            </a:r>
          </a:p>
          <a:p>
            <a:pPr lvl="1" eaLnBrk="1" fontAlgn="auto" hangingPunct="1">
              <a:spcAft>
                <a:spcPts val="0"/>
              </a:spcAft>
              <a:buFont typeface="Wingdings 3" charset="2"/>
              <a:buChar char=""/>
              <a:defRPr/>
            </a:pPr>
            <a:r>
              <a:rPr lang="en-US" altLang="en-US" sz="1800" dirty="0">
                <a:solidFill>
                  <a:schemeClr val="tx1">
                    <a:lumMod val="75000"/>
                    <a:lumOff val="25000"/>
                  </a:schemeClr>
                </a:solidFill>
              </a:rPr>
              <a:t> Clearly outline criteria being used to determine inpt status.  (Beyond ‘medically necessary ‘ care.)</a:t>
            </a:r>
          </a:p>
          <a:p>
            <a:pPr lvl="1" eaLnBrk="1" fontAlgn="auto" hangingPunct="1">
              <a:spcAft>
                <a:spcPts val="0"/>
              </a:spcAft>
              <a:buFont typeface="Wingdings 3" charset="2"/>
              <a:buChar char=""/>
              <a:defRPr/>
            </a:pPr>
            <a:r>
              <a:rPr lang="en-US" altLang="en-US" sz="1800" dirty="0">
                <a:solidFill>
                  <a:schemeClr val="tx1">
                    <a:lumMod val="75000"/>
                    <a:lumOff val="25000"/>
                  </a:schemeClr>
                </a:solidFill>
              </a:rPr>
              <a:t>DRG – Correct coding guidelines being used.   (Disallowing dx that are not being treated…lower the DRG payment.)</a:t>
            </a:r>
          </a:p>
          <a:p>
            <a:pPr lvl="1" eaLnBrk="1" fontAlgn="auto" hangingPunct="1">
              <a:spcAft>
                <a:spcPts val="0"/>
              </a:spcAft>
              <a:buFont typeface="Wingdings 3" charset="2"/>
              <a:buChar char=""/>
              <a:defRPr/>
            </a:pPr>
            <a:r>
              <a:rPr lang="en-US" altLang="en-US" sz="1800" dirty="0">
                <a:solidFill>
                  <a:schemeClr val="tx1">
                    <a:lumMod val="75000"/>
                    <a:lumOff val="25000"/>
                  </a:schemeClr>
                </a:solidFill>
              </a:rPr>
              <a:t>Re-admission guidelines.  (Related?  Like CMS?)</a:t>
            </a:r>
          </a:p>
          <a:p>
            <a:pPr lvl="1" eaLnBrk="1" fontAlgn="auto" hangingPunct="1">
              <a:spcAft>
                <a:spcPts val="0"/>
              </a:spcAft>
              <a:buFont typeface="Wingdings 3" charset="2"/>
              <a:buChar char=""/>
              <a:defRPr/>
            </a:pPr>
            <a:r>
              <a:rPr lang="en-US" altLang="en-US" sz="1800" dirty="0">
                <a:solidFill>
                  <a:schemeClr val="tx1">
                    <a:lumMod val="75000"/>
                    <a:lumOff val="25000"/>
                  </a:schemeClr>
                </a:solidFill>
              </a:rPr>
              <a:t>Appeal rights – post discharge.  Ensure all 5 levels with Traditional Medicare are included for all Part C plans.</a:t>
            </a:r>
          </a:p>
          <a:p>
            <a:pPr lvl="1" eaLnBrk="1" fontAlgn="auto" hangingPunct="1">
              <a:spcAft>
                <a:spcPts val="0"/>
              </a:spcAft>
              <a:buFont typeface="Wingdings 3" charset="2"/>
              <a:buChar char=""/>
              <a:defRPr/>
            </a:pPr>
            <a:r>
              <a:rPr lang="en-US" altLang="en-US" sz="1800" dirty="0">
                <a:solidFill>
                  <a:schemeClr val="tx1">
                    <a:lumMod val="75000"/>
                    <a:lumOff val="25000"/>
                  </a:schemeClr>
                </a:solidFill>
              </a:rPr>
              <a:t>“Using Traditional Medicare/CMS” rules – but what happens when they don’t?</a:t>
            </a:r>
          </a:p>
          <a:p>
            <a:pPr lvl="1" eaLnBrk="1" fontAlgn="auto" hangingPunct="1">
              <a:spcAft>
                <a:spcPts val="0"/>
              </a:spcAft>
              <a:buFont typeface="Wingdings 3" charset="2"/>
              <a:buChar char=""/>
              <a:defRPr/>
            </a:pPr>
            <a:r>
              <a:rPr lang="en-US" altLang="en-US" sz="1800" dirty="0">
                <a:solidFill>
                  <a:schemeClr val="tx1">
                    <a:lumMod val="75000"/>
                    <a:lumOff val="25000"/>
                  </a:schemeClr>
                </a:solidFill>
              </a:rPr>
              <a:t>Build Addendums to contracts – outlining the operational aspects of the contract</a:t>
            </a:r>
          </a:p>
          <a:p>
            <a:pPr lvl="1" eaLnBrk="1" fontAlgn="auto" hangingPunct="1">
              <a:spcAft>
                <a:spcPts val="0"/>
              </a:spcAft>
              <a:buFont typeface="Wingdings 3" charset="2"/>
              <a:buChar char=""/>
              <a:defRPr/>
            </a:pPr>
            <a:endParaRPr lang="en-US" altLang="en-US" sz="2000" dirty="0">
              <a:solidFill>
                <a:schemeClr val="tx1">
                  <a:lumMod val="75000"/>
                  <a:lumOff val="25000"/>
                </a:schemeClr>
              </a:solidFill>
            </a:endParaRPr>
          </a:p>
          <a:p>
            <a:pPr lvl="1" eaLnBrk="1" fontAlgn="auto" hangingPunct="1">
              <a:spcAft>
                <a:spcPts val="0"/>
              </a:spcAft>
              <a:buFont typeface="Wingdings 3" charset="2"/>
              <a:buChar char=""/>
              <a:defRPr/>
            </a:pPr>
            <a:endParaRPr lang="en-US" altLang="en-US" sz="2000" dirty="0">
              <a:solidFill>
                <a:schemeClr val="tx1">
                  <a:lumMod val="75000"/>
                  <a:lumOff val="25000"/>
                </a:schemeClr>
              </a:solidFill>
            </a:endParaRPr>
          </a:p>
          <a:p>
            <a:pPr lvl="1" eaLnBrk="1" fontAlgn="auto" hangingPunct="1">
              <a:spcAft>
                <a:spcPts val="0"/>
              </a:spcAft>
              <a:buFont typeface="Wingdings 3" charset="2"/>
              <a:buChar char=""/>
              <a:defRPr/>
            </a:pPr>
            <a:endParaRPr lang="en-US" altLang="en-US" sz="2000" dirty="0">
              <a:solidFill>
                <a:schemeClr val="tx1">
                  <a:lumMod val="75000"/>
                  <a:lumOff val="25000"/>
                </a:schemeClr>
              </a:solidFill>
            </a:endParaRPr>
          </a:p>
          <a:p>
            <a:pPr lvl="1" eaLnBrk="1" fontAlgn="auto" hangingPunct="1">
              <a:spcAft>
                <a:spcPts val="0"/>
              </a:spcAft>
              <a:buFont typeface="Wingdings 3" charset="2"/>
              <a:buChar char=""/>
              <a:defRPr/>
            </a:pPr>
            <a:endParaRPr lang="en-US" altLang="en-US" sz="2000" dirty="0">
              <a:solidFill>
                <a:schemeClr val="tx1">
                  <a:lumMod val="75000"/>
                  <a:lumOff val="25000"/>
                </a:schemeClr>
              </a:solidFill>
            </a:endParaRPr>
          </a:p>
          <a:p>
            <a:pPr lvl="1" eaLnBrk="1" fontAlgn="auto" hangingPunct="1">
              <a:spcAft>
                <a:spcPts val="0"/>
              </a:spcAft>
              <a:buFont typeface="Wingdings 3" charset="2"/>
              <a:buChar char=""/>
              <a:defRPr/>
            </a:pPr>
            <a:endParaRPr lang="en-US" altLang="en-US" dirty="0">
              <a:solidFill>
                <a:schemeClr val="tx1">
                  <a:lumMod val="75000"/>
                  <a:lumOff val="25000"/>
                </a:schemeClr>
              </a:solidFill>
            </a:endParaRPr>
          </a:p>
        </p:txBody>
      </p:sp>
      <p:sp>
        <p:nvSpPr>
          <p:cNvPr id="2" name="Footer Placeholder 1">
            <a:extLst>
              <a:ext uri="{FF2B5EF4-FFF2-40B4-BE49-F238E27FC236}">
                <a16:creationId xmlns:a16="http://schemas.microsoft.com/office/drawing/2014/main" id="{0454509E-9008-4653-8284-D35586628841}"/>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4213" name="Slide Number Placeholder 3">
            <a:extLst>
              <a:ext uri="{FF2B5EF4-FFF2-40B4-BE49-F238E27FC236}">
                <a16:creationId xmlns:a16="http://schemas.microsoft.com/office/drawing/2014/main" id="{FE13079D-D55E-4505-A67B-D847B30E9C3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5A6BF4E9-E20B-48D7-A7C0-9716FEE10D31}" type="slidenum">
              <a:rPr kumimoji="0" lang="en-US" altLang="en-US" sz="2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48</a:t>
            </a:fld>
            <a:endParaRPr kumimoji="0" lang="en-US" altLang="en-US" sz="2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9A19-CD42-406A-86C4-EE16A78C0F5E}"/>
              </a:ext>
            </a:extLst>
          </p:cNvPr>
          <p:cNvSpPr>
            <a:spLocks noGrp="1"/>
          </p:cNvSpPr>
          <p:nvPr>
            <p:ph type="title"/>
          </p:nvPr>
        </p:nvSpPr>
        <p:spPr>
          <a:xfrm>
            <a:off x="812800" y="254643"/>
            <a:ext cx="8463617" cy="1675757"/>
          </a:xfrm>
        </p:spPr>
        <p:txBody>
          <a:bodyPr>
            <a:normAutofit fontScale="90000"/>
          </a:bodyPr>
          <a:lstStyle/>
          <a:p>
            <a:pPr algn="ctr" eaLnBrk="1" fontAlgn="auto" hangingPunct="1">
              <a:spcAft>
                <a:spcPts val="0"/>
              </a:spcAft>
              <a:defRPr/>
            </a:pPr>
            <a:r>
              <a:rPr lang="en-US" sz="2700" b="1" dirty="0">
                <a:solidFill>
                  <a:schemeClr val="tx1"/>
                </a:solidFill>
              </a:rPr>
              <a:t>CMS Contacts for Specific Plans and General Contact</a:t>
            </a:r>
            <a:br>
              <a:rPr lang="en-US" sz="2700" dirty="0">
                <a:solidFill>
                  <a:schemeClr val="tx1"/>
                </a:solidFill>
              </a:rPr>
            </a:br>
            <a:r>
              <a:rPr lang="en-US" sz="2000" dirty="0">
                <a:solidFill>
                  <a:schemeClr val="tx1"/>
                </a:solidFill>
              </a:rPr>
              <a:t>File complaints – squeak – with excellent examples of abuse. Must try to work with the payer first. </a:t>
            </a:r>
            <a:br>
              <a:rPr lang="en-US" sz="2000" dirty="0">
                <a:solidFill>
                  <a:schemeClr val="tx1"/>
                </a:solidFill>
              </a:rPr>
            </a:br>
            <a:endParaRPr lang="en-US" sz="2000" dirty="0">
              <a:solidFill>
                <a:schemeClr val="tx1"/>
              </a:solidFill>
            </a:endParaRPr>
          </a:p>
        </p:txBody>
      </p:sp>
      <p:sp>
        <p:nvSpPr>
          <p:cNvPr id="16387" name="Text Placeholder 2">
            <a:extLst>
              <a:ext uri="{FF2B5EF4-FFF2-40B4-BE49-F238E27FC236}">
                <a16:creationId xmlns:a16="http://schemas.microsoft.com/office/drawing/2014/main" id="{71F0C0D0-27D3-47D0-946D-46832BBE08F2}"/>
              </a:ext>
            </a:extLst>
          </p:cNvPr>
          <p:cNvSpPr>
            <a:spLocks noGrp="1"/>
          </p:cNvSpPr>
          <p:nvPr>
            <p:ph type="body" idx="1"/>
          </p:nvPr>
        </p:nvSpPr>
        <p:spPr>
          <a:ln>
            <a:headEnd/>
            <a:tailEnd/>
          </a:ln>
        </p:spPr>
        <p:txBody>
          <a:bodyPr/>
          <a:lstStyle/>
          <a:p>
            <a:pPr eaLnBrk="1" hangingPunct="1"/>
            <a:endParaRPr lang="en-US" altLang="en-US"/>
          </a:p>
        </p:txBody>
      </p:sp>
      <p:sp>
        <p:nvSpPr>
          <p:cNvPr id="5" name="Content Placeholder 4">
            <a:extLst>
              <a:ext uri="{FF2B5EF4-FFF2-40B4-BE49-F238E27FC236}">
                <a16:creationId xmlns:a16="http://schemas.microsoft.com/office/drawing/2014/main" id="{1AEE2C73-A7CD-4F55-9C10-5843C58563CB}"/>
              </a:ext>
            </a:extLst>
          </p:cNvPr>
          <p:cNvSpPr>
            <a:spLocks noGrp="1"/>
          </p:cNvSpPr>
          <p:nvPr>
            <p:ph sz="half" idx="2"/>
          </p:nvPr>
        </p:nvSpPr>
        <p:spPr>
          <a:xfrm>
            <a:off x="1394460" y="1444626"/>
            <a:ext cx="4626928" cy="5047614"/>
          </a:xfrm>
        </p:spPr>
        <p:txBody>
          <a:bodyPr>
            <a:normAutofit fontScale="32500" lnSpcReduction="20000"/>
          </a:bodyPr>
          <a:lstStyle/>
          <a:p>
            <a:pPr marL="365760" indent="-256032" eaLnBrk="1" fontAlgn="auto" hangingPunct="1">
              <a:spcAft>
                <a:spcPts val="0"/>
              </a:spcAft>
              <a:buFont typeface="Wingdings 3"/>
              <a:buChar char=""/>
              <a:defRPr/>
            </a:pPr>
            <a:r>
              <a:rPr lang="en-US" sz="4300" b="1" u="sng" dirty="0"/>
              <a:t>Humana MED C Contact at Medicare:</a:t>
            </a:r>
            <a:r>
              <a:rPr lang="en-US" sz="4300" dirty="0"/>
              <a:t> </a:t>
            </a:r>
          </a:p>
          <a:p>
            <a:pPr marL="365760" indent="-256032" eaLnBrk="1" fontAlgn="auto" hangingPunct="1">
              <a:spcAft>
                <a:spcPts val="0"/>
              </a:spcAft>
              <a:buFont typeface="Wingdings 3"/>
              <a:buChar char=""/>
              <a:defRPr/>
            </a:pPr>
            <a:r>
              <a:rPr lang="en-US" sz="4300" dirty="0"/>
              <a:t>Uvonda Meinholdt </a:t>
            </a:r>
            <a:br>
              <a:rPr lang="en-US" sz="4300" dirty="0"/>
            </a:br>
            <a:r>
              <a:rPr lang="en-US" sz="4300" dirty="0"/>
              <a:t>Health Insurance Specialist </a:t>
            </a:r>
            <a:br>
              <a:rPr lang="en-US" sz="4300" dirty="0"/>
            </a:br>
            <a:r>
              <a:rPr lang="en-US" sz="4300" dirty="0"/>
              <a:t>Kansas City Regional Office </a:t>
            </a:r>
            <a:br>
              <a:rPr lang="en-US" sz="4300" dirty="0"/>
            </a:br>
            <a:r>
              <a:rPr lang="en-US" sz="4300" dirty="0"/>
              <a:t>Phone: 816-426-6544 </a:t>
            </a:r>
            <a:br>
              <a:rPr lang="en-US" sz="4300" dirty="0"/>
            </a:br>
            <a:r>
              <a:rPr lang="en-US" sz="4300" dirty="0"/>
              <a:t>FAX:    443-380-6020 </a:t>
            </a:r>
            <a:br>
              <a:rPr lang="en-US" sz="4300" dirty="0"/>
            </a:br>
            <a:r>
              <a:rPr lang="en-US" sz="4300" u="sng" dirty="0">
                <a:hlinkClick r:id="rId2"/>
              </a:rPr>
              <a:t>Uvonda.Meinholdt@cms.hhs.gov</a:t>
            </a:r>
            <a:endParaRPr lang="en-US" sz="4300" dirty="0"/>
          </a:p>
          <a:p>
            <a:pPr marL="136525" indent="0" eaLnBrk="1" fontAlgn="auto" hangingPunct="1">
              <a:spcAft>
                <a:spcPts val="0"/>
              </a:spcAft>
              <a:buNone/>
              <a:defRPr/>
            </a:pPr>
            <a:r>
              <a:rPr lang="en-US" sz="4300" dirty="0"/>
              <a:t> </a:t>
            </a:r>
          </a:p>
          <a:p>
            <a:pPr marL="365760" indent="-256032" eaLnBrk="1" fontAlgn="auto" hangingPunct="1">
              <a:spcAft>
                <a:spcPts val="0"/>
              </a:spcAft>
              <a:buFont typeface="Wingdings 3"/>
              <a:buChar char=""/>
              <a:defRPr/>
            </a:pPr>
            <a:r>
              <a:rPr lang="en-US" sz="4300" b="1" u="sng" dirty="0"/>
              <a:t>UHC MED C Contact at Medicare:</a:t>
            </a:r>
            <a:r>
              <a:rPr lang="en-US" sz="4300" dirty="0"/>
              <a:t> </a:t>
            </a:r>
          </a:p>
          <a:p>
            <a:pPr marL="365760" indent="-256032" eaLnBrk="1" fontAlgn="auto" hangingPunct="1">
              <a:spcAft>
                <a:spcPts val="0"/>
              </a:spcAft>
              <a:buFont typeface="Wingdings 3"/>
              <a:buChar char=""/>
              <a:defRPr/>
            </a:pPr>
            <a:r>
              <a:rPr lang="en-US" sz="4300" dirty="0"/>
              <a:t>Nicole Edwards</a:t>
            </a:r>
          </a:p>
          <a:p>
            <a:pPr marL="365760" indent="-256032" eaLnBrk="1" fontAlgn="auto" hangingPunct="1">
              <a:spcAft>
                <a:spcPts val="0"/>
              </a:spcAft>
              <a:buFont typeface="Wingdings 3"/>
              <a:buChar char=""/>
              <a:defRPr/>
            </a:pPr>
            <a:r>
              <a:rPr lang="en-US" sz="4300" dirty="0"/>
              <a:t>Phone: 415-744-3672 </a:t>
            </a:r>
          </a:p>
          <a:p>
            <a:pPr marL="365760" indent="-256032" eaLnBrk="1" fontAlgn="auto" hangingPunct="1">
              <a:spcAft>
                <a:spcPts val="0"/>
              </a:spcAft>
              <a:buFont typeface="Wingdings 3"/>
              <a:buChar char=""/>
              <a:defRPr/>
            </a:pPr>
            <a:r>
              <a:rPr lang="en-US" sz="4300" u="sng" dirty="0">
                <a:hlinkClick r:id="rId3"/>
              </a:rPr>
              <a:t>Nicole.edwards@cms.hhs.gov</a:t>
            </a:r>
            <a:r>
              <a:rPr lang="en-US" sz="4300" dirty="0"/>
              <a:t>   </a:t>
            </a:r>
          </a:p>
          <a:p>
            <a:pPr marL="136525" indent="0" eaLnBrk="1" fontAlgn="auto" hangingPunct="1">
              <a:spcAft>
                <a:spcPts val="0"/>
              </a:spcAft>
              <a:buNone/>
              <a:defRPr/>
            </a:pPr>
            <a:r>
              <a:rPr lang="en-US" sz="4300" b="1" dirty="0"/>
              <a:t> </a:t>
            </a:r>
            <a:endParaRPr lang="en-US" sz="4300" dirty="0"/>
          </a:p>
          <a:p>
            <a:pPr marL="365760" indent="-256032" eaLnBrk="1" fontAlgn="auto" hangingPunct="1">
              <a:spcAft>
                <a:spcPts val="0"/>
              </a:spcAft>
              <a:buFont typeface="Wingdings 3"/>
              <a:buChar char=""/>
              <a:defRPr/>
            </a:pPr>
            <a:r>
              <a:rPr lang="en-US" sz="4300" b="1" u="sng" dirty="0"/>
              <a:t>Coventry Health Care Med C/Aetna Med C</a:t>
            </a:r>
            <a:endParaRPr lang="en-US" sz="4300" dirty="0"/>
          </a:p>
          <a:p>
            <a:pPr marL="365760" indent="-256032" eaLnBrk="1" fontAlgn="auto" hangingPunct="1">
              <a:spcAft>
                <a:spcPts val="0"/>
              </a:spcAft>
              <a:buFont typeface="Wingdings 3"/>
              <a:buChar char=""/>
              <a:defRPr/>
            </a:pPr>
            <a:r>
              <a:rPr lang="en-US" sz="4300" dirty="0"/>
              <a:t>Donald Marik</a:t>
            </a:r>
          </a:p>
          <a:p>
            <a:pPr marL="365760" indent="-256032" eaLnBrk="1" fontAlgn="auto" hangingPunct="1">
              <a:spcAft>
                <a:spcPts val="0"/>
              </a:spcAft>
              <a:buFont typeface="Wingdings 3"/>
              <a:buChar char=""/>
              <a:defRPr/>
            </a:pPr>
            <a:r>
              <a:rPr lang="en-US" sz="4300" dirty="0"/>
              <a:t>Health Insurance Specialist</a:t>
            </a:r>
          </a:p>
          <a:p>
            <a:pPr marL="365760" indent="-256032" eaLnBrk="1" fontAlgn="auto" hangingPunct="1">
              <a:spcAft>
                <a:spcPts val="0"/>
              </a:spcAft>
              <a:buFont typeface="Wingdings 3"/>
              <a:buChar char=""/>
              <a:defRPr/>
            </a:pPr>
            <a:r>
              <a:rPr lang="en-US" sz="4300" dirty="0"/>
              <a:t>Denver Regional Office</a:t>
            </a:r>
          </a:p>
          <a:p>
            <a:pPr marL="365760" indent="-256032" eaLnBrk="1" fontAlgn="auto" hangingPunct="1">
              <a:spcAft>
                <a:spcPts val="0"/>
              </a:spcAft>
              <a:buFont typeface="Wingdings 3"/>
              <a:buChar char=""/>
              <a:defRPr/>
            </a:pPr>
            <a:r>
              <a:rPr lang="en-US" sz="4300" dirty="0"/>
              <a:t>Phone: 303-844-2646</a:t>
            </a:r>
          </a:p>
          <a:p>
            <a:pPr marL="365760" indent="-256032" eaLnBrk="1" fontAlgn="auto" hangingPunct="1">
              <a:spcAft>
                <a:spcPts val="0"/>
              </a:spcAft>
              <a:buFont typeface="Wingdings 3"/>
              <a:buChar char=""/>
              <a:defRPr/>
            </a:pPr>
            <a:r>
              <a:rPr lang="en-US" sz="4300" u="sng" dirty="0">
                <a:hlinkClick r:id="rId4"/>
              </a:rPr>
              <a:t>Donald.Marik@cms.hhs.gov</a:t>
            </a:r>
            <a:endParaRPr lang="en-US" sz="4300" dirty="0"/>
          </a:p>
          <a:p>
            <a:pPr marL="365760" indent="-256032" eaLnBrk="1" fontAlgn="auto" hangingPunct="1">
              <a:spcAft>
                <a:spcPts val="0"/>
              </a:spcAft>
              <a:buFont typeface="Wingdings 3"/>
              <a:buChar char=""/>
              <a:defRPr/>
            </a:pPr>
            <a:endParaRPr lang="en-US" dirty="0"/>
          </a:p>
        </p:txBody>
      </p:sp>
      <p:sp>
        <p:nvSpPr>
          <p:cNvPr id="16388" name="Text Placeholder 3">
            <a:extLst>
              <a:ext uri="{FF2B5EF4-FFF2-40B4-BE49-F238E27FC236}">
                <a16:creationId xmlns:a16="http://schemas.microsoft.com/office/drawing/2014/main" id="{AC5F75FC-CEC7-474A-A564-D65ADF628983}"/>
              </a:ext>
            </a:extLst>
          </p:cNvPr>
          <p:cNvSpPr>
            <a:spLocks noGrp="1"/>
          </p:cNvSpPr>
          <p:nvPr>
            <p:ph type="body" sz="quarter" idx="3"/>
          </p:nvPr>
        </p:nvSpPr>
        <p:spPr>
          <a:xfrm>
            <a:off x="6169026" y="5410200"/>
            <a:ext cx="4041775" cy="762000"/>
          </a:xfrm>
          <a:ln>
            <a:headEnd/>
            <a:tailEnd/>
          </a:ln>
        </p:spPr>
        <p:txBody>
          <a:bodyPr/>
          <a:lstStyle/>
          <a:p>
            <a:pPr eaLnBrk="1" hangingPunct="1"/>
            <a:endParaRPr lang="en-US" altLang="en-US"/>
          </a:p>
        </p:txBody>
      </p:sp>
      <p:sp>
        <p:nvSpPr>
          <p:cNvPr id="6" name="Content Placeholder 5">
            <a:extLst>
              <a:ext uri="{FF2B5EF4-FFF2-40B4-BE49-F238E27FC236}">
                <a16:creationId xmlns:a16="http://schemas.microsoft.com/office/drawing/2014/main" id="{5D68CAC3-9EC1-4F3F-8956-1D433A6C8D57}"/>
              </a:ext>
            </a:extLst>
          </p:cNvPr>
          <p:cNvSpPr>
            <a:spLocks noGrp="1"/>
          </p:cNvSpPr>
          <p:nvPr>
            <p:ph sz="quarter" idx="4"/>
          </p:nvPr>
        </p:nvSpPr>
        <p:spPr>
          <a:xfrm>
            <a:off x="6169026" y="1444626"/>
            <a:ext cx="4041775" cy="4933314"/>
          </a:xfrm>
        </p:spPr>
        <p:txBody>
          <a:bodyPr>
            <a:normAutofit fontScale="32500" lnSpcReduction="20000"/>
          </a:bodyPr>
          <a:lstStyle/>
          <a:p>
            <a:pPr marL="365760" indent="-256032" eaLnBrk="1" fontAlgn="auto" hangingPunct="1">
              <a:spcAft>
                <a:spcPts val="0"/>
              </a:spcAft>
              <a:buFont typeface="Wingdings 3"/>
              <a:buChar char=""/>
              <a:defRPr/>
            </a:pPr>
            <a:r>
              <a:rPr lang="en-US" sz="3400" u="sng" dirty="0"/>
              <a:t>Blue Cross Blue Shield Anthem Med C:</a:t>
            </a:r>
            <a:endParaRPr lang="en-US" sz="3400" dirty="0"/>
          </a:p>
          <a:p>
            <a:pPr marL="365760" indent="-256032" eaLnBrk="1" fontAlgn="auto" hangingPunct="1">
              <a:spcAft>
                <a:spcPts val="0"/>
              </a:spcAft>
              <a:buFont typeface="Wingdings 3"/>
              <a:buChar char=""/>
              <a:defRPr/>
            </a:pPr>
            <a:r>
              <a:rPr lang="en-US" sz="3400" dirty="0"/>
              <a:t>Anne McMillan</a:t>
            </a:r>
          </a:p>
          <a:p>
            <a:pPr marL="365760" indent="-256032" eaLnBrk="1" fontAlgn="auto" hangingPunct="1">
              <a:spcAft>
                <a:spcPts val="0"/>
              </a:spcAft>
              <a:buFont typeface="Wingdings 3"/>
              <a:buChar char=""/>
              <a:defRPr/>
            </a:pPr>
            <a:r>
              <a:rPr lang="en-US" sz="3400" dirty="0"/>
              <a:t>Health Insurance Specialist</a:t>
            </a:r>
          </a:p>
          <a:p>
            <a:pPr marL="365760" indent="-256032" eaLnBrk="1" fontAlgn="auto" hangingPunct="1">
              <a:spcAft>
                <a:spcPts val="0"/>
              </a:spcAft>
              <a:buFont typeface="Wingdings 3"/>
              <a:buChar char=""/>
              <a:defRPr/>
            </a:pPr>
            <a:r>
              <a:rPr lang="en-US" sz="3400" dirty="0"/>
              <a:t>Chicago Regional Office</a:t>
            </a:r>
          </a:p>
          <a:p>
            <a:pPr marL="365760" indent="-256032" eaLnBrk="1" fontAlgn="auto" hangingPunct="1">
              <a:spcAft>
                <a:spcPts val="0"/>
              </a:spcAft>
              <a:buFont typeface="Wingdings 3"/>
              <a:buChar char=""/>
              <a:defRPr/>
            </a:pPr>
            <a:r>
              <a:rPr lang="en-US" sz="3400" dirty="0"/>
              <a:t>Phone: 312-353-1668</a:t>
            </a:r>
          </a:p>
          <a:p>
            <a:pPr marL="365760" indent="-256032" eaLnBrk="1" fontAlgn="auto" hangingPunct="1">
              <a:spcAft>
                <a:spcPts val="0"/>
              </a:spcAft>
              <a:buFont typeface="Wingdings 3"/>
              <a:buChar char=""/>
              <a:defRPr/>
            </a:pPr>
            <a:r>
              <a:rPr lang="en-US" sz="3400" u="sng" dirty="0">
                <a:hlinkClick r:id="rId5"/>
              </a:rPr>
              <a:t>Anne.McMillan@cms.hhs.gov</a:t>
            </a:r>
            <a:endParaRPr lang="en-US" sz="3400" dirty="0"/>
          </a:p>
          <a:p>
            <a:pPr marL="365760" indent="-256032" eaLnBrk="1" fontAlgn="auto" hangingPunct="1">
              <a:spcAft>
                <a:spcPts val="0"/>
              </a:spcAft>
              <a:buFont typeface="Wingdings 3"/>
              <a:buChar char=""/>
              <a:defRPr/>
            </a:pPr>
            <a:r>
              <a:rPr lang="en-US" sz="3400" b="1" dirty="0"/>
              <a:t> </a:t>
            </a:r>
            <a:endParaRPr lang="en-US" sz="3400" dirty="0"/>
          </a:p>
          <a:p>
            <a:pPr marL="365760" indent="-256032" eaLnBrk="1" fontAlgn="t" hangingPunct="1">
              <a:spcAft>
                <a:spcPts val="0"/>
              </a:spcAft>
              <a:buFont typeface="Wingdings 3"/>
              <a:buChar char=""/>
              <a:defRPr/>
            </a:pPr>
            <a:r>
              <a:rPr lang="en-US" sz="3400" b="1" u="sng" dirty="0"/>
              <a:t>General CMS Contact:********</a:t>
            </a:r>
          </a:p>
          <a:p>
            <a:pPr marL="365760" indent="-256032" eaLnBrk="1" fontAlgn="t" hangingPunct="1">
              <a:spcAft>
                <a:spcPts val="0"/>
              </a:spcAft>
              <a:buFont typeface="Wingdings 3"/>
              <a:buChar char=""/>
              <a:defRPr/>
            </a:pPr>
            <a:r>
              <a:rPr lang="en-US" sz="3400" dirty="0"/>
              <a:t>Melanie Xiao　</a:t>
            </a:r>
          </a:p>
          <a:p>
            <a:pPr marL="365760" indent="-256032" eaLnBrk="1" fontAlgn="t" hangingPunct="1">
              <a:spcAft>
                <a:spcPts val="0"/>
              </a:spcAft>
              <a:buFont typeface="Wingdings 3"/>
              <a:buChar char=""/>
              <a:defRPr/>
            </a:pPr>
            <a:r>
              <a:rPr lang="en-US" sz="3400" dirty="0"/>
              <a:t>Health Insurance Specialist</a:t>
            </a:r>
          </a:p>
          <a:p>
            <a:pPr marL="365760" indent="-256032" eaLnBrk="1" fontAlgn="t" hangingPunct="1">
              <a:spcAft>
                <a:spcPts val="0"/>
              </a:spcAft>
              <a:buFont typeface="Wingdings 3"/>
              <a:buChar char=""/>
              <a:defRPr/>
            </a:pPr>
            <a:r>
              <a:rPr lang="en-US" sz="3400" dirty="0"/>
              <a:t>Medicare Advantage Branch</a:t>
            </a:r>
          </a:p>
          <a:p>
            <a:pPr marL="365760" indent="-256032" eaLnBrk="1" fontAlgn="t" hangingPunct="1">
              <a:spcAft>
                <a:spcPts val="0"/>
              </a:spcAft>
              <a:buFont typeface="Wingdings 3"/>
              <a:buChar char=""/>
              <a:defRPr/>
            </a:pPr>
            <a:r>
              <a:rPr lang="en-US" sz="3400" dirty="0"/>
              <a:t>Division of Medicare Health Plans Operations</a:t>
            </a:r>
          </a:p>
          <a:p>
            <a:pPr marL="365760" indent="-256032" eaLnBrk="1" fontAlgn="t" hangingPunct="1">
              <a:spcAft>
                <a:spcPts val="0"/>
              </a:spcAft>
              <a:buFont typeface="Wingdings 3"/>
              <a:buChar char=""/>
              <a:defRPr/>
            </a:pPr>
            <a:r>
              <a:rPr lang="en-US" sz="3400" dirty="0"/>
              <a:t>Centers for Medicare &amp; Medicaid Services</a:t>
            </a:r>
          </a:p>
          <a:p>
            <a:pPr marL="365760" indent="-256032" eaLnBrk="1" fontAlgn="t" hangingPunct="1">
              <a:spcAft>
                <a:spcPts val="0"/>
              </a:spcAft>
              <a:buFont typeface="Wingdings 3"/>
              <a:buChar char=""/>
              <a:defRPr/>
            </a:pPr>
            <a:r>
              <a:rPr lang="en-US" sz="3400" dirty="0"/>
              <a:t>CMS San Francisco Regional Office</a:t>
            </a:r>
          </a:p>
          <a:p>
            <a:pPr marL="365760" indent="-256032" eaLnBrk="1" fontAlgn="t" hangingPunct="1">
              <a:spcAft>
                <a:spcPts val="0"/>
              </a:spcAft>
              <a:buFont typeface="Wingdings 3"/>
              <a:buChar char=""/>
              <a:defRPr/>
            </a:pPr>
            <a:r>
              <a:rPr lang="en-US" sz="3400" dirty="0"/>
              <a:t>90 7th Street, 5-300 (5W)</a:t>
            </a:r>
          </a:p>
          <a:p>
            <a:pPr marL="365760" indent="-256032" eaLnBrk="1" fontAlgn="t" hangingPunct="1">
              <a:spcAft>
                <a:spcPts val="0"/>
              </a:spcAft>
              <a:buFont typeface="Wingdings 3"/>
              <a:buChar char=""/>
              <a:defRPr/>
            </a:pPr>
            <a:r>
              <a:rPr lang="en-US" sz="3400" dirty="0"/>
              <a:t>San Francisco, CA 94103-6708</a:t>
            </a:r>
          </a:p>
          <a:p>
            <a:pPr marL="365760" indent="-256032" eaLnBrk="1" fontAlgn="t" hangingPunct="1">
              <a:spcAft>
                <a:spcPts val="0"/>
              </a:spcAft>
              <a:buFont typeface="Wingdings 3"/>
              <a:buChar char=""/>
              <a:defRPr/>
            </a:pPr>
            <a:r>
              <a:rPr lang="en-US" sz="3400" dirty="0"/>
              <a:t>Phone:　415-744-3613</a:t>
            </a:r>
          </a:p>
          <a:p>
            <a:pPr marL="365760" indent="-256032" eaLnBrk="1" fontAlgn="t" hangingPunct="1">
              <a:spcAft>
                <a:spcPts val="0"/>
              </a:spcAft>
              <a:buFont typeface="Wingdings 3"/>
              <a:buChar char=""/>
              <a:defRPr/>
            </a:pPr>
            <a:r>
              <a:rPr lang="en-US" sz="3400" dirty="0"/>
              <a:t>FAX:　   443-380-6371</a:t>
            </a:r>
          </a:p>
          <a:p>
            <a:pPr marL="365760" indent="-256032" eaLnBrk="1" fontAlgn="t" hangingPunct="1">
              <a:spcAft>
                <a:spcPts val="0"/>
              </a:spcAft>
              <a:buFont typeface="Wingdings 3"/>
              <a:buChar char=""/>
              <a:defRPr/>
            </a:pPr>
            <a:r>
              <a:rPr lang="en-US" sz="3400" u="sng" dirty="0">
                <a:hlinkClick r:id="rId6"/>
              </a:rPr>
              <a:t>melanie.xiao@cms.hhs.gov</a:t>
            </a:r>
            <a:endParaRPr lang="en-US" sz="3400" dirty="0"/>
          </a:p>
          <a:p>
            <a:pPr marL="365760" indent="-256032" eaLnBrk="1" fontAlgn="auto" hangingPunct="1">
              <a:spcAft>
                <a:spcPts val="0"/>
              </a:spcAft>
              <a:buFont typeface="Wingdings 3"/>
              <a:buChar char=""/>
              <a:defRPr/>
            </a:pPr>
            <a:endParaRPr lang="en-US" dirty="0"/>
          </a:p>
        </p:txBody>
      </p:sp>
      <p:sp>
        <p:nvSpPr>
          <p:cNvPr id="3" name="Footer Placeholder 2">
            <a:extLst>
              <a:ext uri="{FF2B5EF4-FFF2-40B4-BE49-F238E27FC236}">
                <a16:creationId xmlns:a16="http://schemas.microsoft.com/office/drawing/2014/main" id="{7B3B90C3-B5DD-4959-8036-89FFA798956A}"/>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t>2020</a:t>
            </a: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0B9BCB8B-117B-4425-8711-6BBE1690D2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3BB307-8413-4EAD-98A4-FC4A0D5A3AF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B6890-C710-403D-8F4C-BA356B632E11}"/>
              </a:ext>
            </a:extLst>
          </p:cNvPr>
          <p:cNvSpPr>
            <a:spLocks noGrp="1"/>
          </p:cNvSpPr>
          <p:nvPr>
            <p:ph type="title"/>
          </p:nvPr>
        </p:nvSpPr>
        <p:spPr>
          <a:xfrm>
            <a:off x="791634" y="571500"/>
            <a:ext cx="8596668" cy="1320800"/>
          </a:xfrm>
        </p:spPr>
        <p:txBody>
          <a:bodyPr/>
          <a:lstStyle/>
          <a:p>
            <a:pPr>
              <a:defRPr/>
            </a:pPr>
            <a:r>
              <a:rPr lang="en-US" dirty="0">
                <a:solidFill>
                  <a:schemeClr val="tx1"/>
                </a:solidFill>
              </a:rPr>
              <a:t>Social Security History</a:t>
            </a:r>
          </a:p>
        </p:txBody>
      </p:sp>
      <p:sp>
        <p:nvSpPr>
          <p:cNvPr id="102402" name="Content Placeholder 1">
            <a:extLst>
              <a:ext uri="{FF2B5EF4-FFF2-40B4-BE49-F238E27FC236}">
                <a16:creationId xmlns:a16="http://schemas.microsoft.com/office/drawing/2014/main" id="{E3A9D867-6AF7-4020-91ED-D6AE60A325E3}"/>
              </a:ext>
            </a:extLst>
          </p:cNvPr>
          <p:cNvSpPr>
            <a:spLocks noGrp="1"/>
          </p:cNvSpPr>
          <p:nvPr>
            <p:ph idx="1"/>
          </p:nvPr>
        </p:nvSpPr>
        <p:spPr>
          <a:xfrm>
            <a:off x="677334" y="1695451"/>
            <a:ext cx="8596668" cy="4345912"/>
          </a:xfrm>
        </p:spPr>
        <p:txBody>
          <a:bodyPr>
            <a:normAutofit lnSpcReduction="10000"/>
          </a:bodyPr>
          <a:lstStyle/>
          <a:p>
            <a:pPr marL="107950" indent="0" algn="ctr">
              <a:buNone/>
            </a:pPr>
            <a:r>
              <a:rPr lang="en-US" altLang="en-US" sz="2800" b="1" dirty="0">
                <a:solidFill>
                  <a:srgbClr val="FF0000"/>
                </a:solidFill>
              </a:rPr>
              <a:t>The Great Depression</a:t>
            </a:r>
          </a:p>
          <a:p>
            <a:pPr marL="107950" indent="0" algn="ctr">
              <a:buNone/>
            </a:pPr>
            <a:r>
              <a:rPr lang="en-US" altLang="en-US" sz="2800" b="1" dirty="0">
                <a:solidFill>
                  <a:srgbClr val="FF0000"/>
                </a:solidFill>
              </a:rPr>
              <a:t>Oct 29, 1929-1939</a:t>
            </a:r>
          </a:p>
          <a:p>
            <a:pPr marL="107950" indent="0">
              <a:buNone/>
            </a:pPr>
            <a:endParaRPr lang="en-US" altLang="en-US" dirty="0"/>
          </a:p>
          <a:p>
            <a:pPr marL="107950" indent="0">
              <a:buNone/>
            </a:pPr>
            <a:r>
              <a:rPr lang="en-US" altLang="en-US" dirty="0"/>
              <a:t>Social Security Act signed by FDR on Aug 14, 1935</a:t>
            </a:r>
          </a:p>
          <a:p>
            <a:pPr marL="107950" indent="0">
              <a:buNone/>
            </a:pPr>
            <a:endParaRPr lang="en-US" altLang="en-US" dirty="0"/>
          </a:p>
          <a:p>
            <a:pPr marL="107950" indent="0">
              <a:buNone/>
            </a:pPr>
            <a:r>
              <a:rPr lang="en-US" altLang="en-US" dirty="0"/>
              <a:t>Taxes were collected starting Jan 1937</a:t>
            </a:r>
          </a:p>
          <a:p>
            <a:pPr marL="107950" indent="0">
              <a:buNone/>
            </a:pPr>
            <a:r>
              <a:rPr lang="en-US" altLang="en-US" dirty="0"/>
              <a:t>First payments made in 1940. </a:t>
            </a:r>
          </a:p>
          <a:p>
            <a:pPr marL="107950" indent="0">
              <a:buNone/>
            </a:pPr>
            <a:endParaRPr lang="en-US" altLang="en-US" dirty="0"/>
          </a:p>
          <a:p>
            <a:pPr marL="107950" indent="0">
              <a:buNone/>
            </a:pPr>
            <a:r>
              <a:rPr lang="en-US" altLang="en-US" dirty="0"/>
              <a:t>**Social Security is the only income for 50% of retirees.   Expected to run short of funding in 2036 with monthly payments dropping to 76% of full amount. $1200 aver  for women; $1500 for men.**</a:t>
            </a:r>
          </a:p>
        </p:txBody>
      </p:sp>
      <p:sp>
        <p:nvSpPr>
          <p:cNvPr id="102404" name="Footer Placeholder 3">
            <a:extLst>
              <a:ext uri="{FF2B5EF4-FFF2-40B4-BE49-F238E27FC236}">
                <a16:creationId xmlns:a16="http://schemas.microsoft.com/office/drawing/2014/main" id="{A3E842F7-28BE-45B7-8F3C-3ECF9AF9192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2020</a:t>
            </a:r>
          </a:p>
        </p:txBody>
      </p:sp>
      <p:sp>
        <p:nvSpPr>
          <p:cNvPr id="102405" name="Slide Number Placeholder 4">
            <a:extLst>
              <a:ext uri="{FF2B5EF4-FFF2-40B4-BE49-F238E27FC236}">
                <a16:creationId xmlns:a16="http://schemas.microsoft.com/office/drawing/2014/main" id="{C2AF0334-C6A2-47B8-BDA7-C2A3859AD8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205321-2917-4247-8226-D21A0EDF4825}" type="slidenum">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2EE9A01-084C-4F14-ADE8-6CE428C164BF}"/>
              </a:ext>
            </a:extLst>
          </p:cNvPr>
          <p:cNvSpPr>
            <a:spLocks noGrp="1"/>
          </p:cNvSpPr>
          <p:nvPr>
            <p:ph type="title"/>
          </p:nvPr>
        </p:nvSpPr>
        <p:spPr/>
        <p:txBody>
          <a:bodyPr/>
          <a:lstStyle/>
          <a:p>
            <a:r>
              <a:rPr lang="en-US" altLang="en-US" b="1">
                <a:solidFill>
                  <a:srgbClr val="FF0000"/>
                </a:solidFill>
              </a:rPr>
              <a:t>Complexity from all directions- Patients impacted</a:t>
            </a:r>
          </a:p>
        </p:txBody>
      </p:sp>
      <p:sp>
        <p:nvSpPr>
          <p:cNvPr id="108547" name="Content Placeholder 2">
            <a:extLst>
              <a:ext uri="{FF2B5EF4-FFF2-40B4-BE49-F238E27FC236}">
                <a16:creationId xmlns:a16="http://schemas.microsoft.com/office/drawing/2014/main" id="{DA937DBE-446B-4DE3-BF72-65CF56494A0D}"/>
              </a:ext>
            </a:extLst>
          </p:cNvPr>
          <p:cNvSpPr>
            <a:spLocks noGrp="1"/>
          </p:cNvSpPr>
          <p:nvPr>
            <p:ph idx="1"/>
          </p:nvPr>
        </p:nvSpPr>
        <p:spPr/>
        <p:txBody>
          <a:bodyPr>
            <a:normAutofit fontScale="92500" lnSpcReduction="20000"/>
          </a:bodyPr>
          <a:lstStyle/>
          <a:p>
            <a:r>
              <a:rPr lang="en-US" altLang="en-US" sz="2400"/>
              <a:t>Patients unaware they are ‘seamlessly converted ‘ to the Mgd Medicare Plan when they had the same carrier as a Commercial plan. HOLY MOLY!</a:t>
            </a:r>
          </a:p>
          <a:p>
            <a:r>
              <a:rPr lang="en-US" altLang="en-US" sz="1600"/>
              <a:t>See </a:t>
            </a:r>
            <a:r>
              <a:rPr lang="en-US" altLang="en-US" sz="1600">
                <a:hlinkClick r:id="rId2"/>
              </a:rPr>
              <a:t>www.washingtonpost.com/national/health-science/senior-surprise-getting-switched-with-little-warning-into-Medicare-advantage/2016/07/26</a:t>
            </a:r>
            <a:r>
              <a:rPr lang="en-US" altLang="en-US" sz="1600"/>
              <a:t>.</a:t>
            </a:r>
          </a:p>
          <a:p>
            <a:r>
              <a:rPr lang="en-US" altLang="en-US" sz="2400"/>
              <a:t>Patients received letter /one of many as they approach 65.  They </a:t>
            </a:r>
            <a:r>
              <a:rPr lang="en-US" altLang="en-US" sz="2400" u="sng"/>
              <a:t>MUST opt OUT </a:t>
            </a:r>
            <a:r>
              <a:rPr lang="en-US" altLang="en-US" sz="2400"/>
              <a:t>of the plan or they are </a:t>
            </a:r>
            <a:r>
              <a:rPr lang="en-US" altLang="en-US" sz="2400">
                <a:solidFill>
                  <a:srgbClr val="C00000"/>
                </a:solidFill>
              </a:rPr>
              <a:t>seamlessly</a:t>
            </a:r>
            <a:r>
              <a:rPr lang="en-US" altLang="en-US" sz="2400"/>
              <a:t> being enrolled.  “With Medicare’s specific approval, a health insurance company can enroll a member of its marketplace or other commercial plan into its Medicare Advantage plan…which takes effect within 60 days unless the member opts out.” </a:t>
            </a:r>
          </a:p>
          <a:p>
            <a:r>
              <a:rPr lang="en-US" altLang="en-US" sz="2400"/>
              <a:t>Many pts without their doctor and more money out of pocket as didn’t know they were part of a Mgd Plan!!!</a:t>
            </a:r>
          </a:p>
        </p:txBody>
      </p:sp>
      <p:sp>
        <p:nvSpPr>
          <p:cNvPr id="2" name="Footer Placeholder 1">
            <a:extLst>
              <a:ext uri="{FF2B5EF4-FFF2-40B4-BE49-F238E27FC236}">
                <a16:creationId xmlns:a16="http://schemas.microsoft.com/office/drawing/2014/main" id="{A894ED07-BE98-4A1B-9052-FABD50B8F1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t>2020</a:t>
            </a:r>
          </a:p>
        </p:txBody>
      </p:sp>
      <p:sp>
        <p:nvSpPr>
          <p:cNvPr id="108548" name="Slide Number Placeholder 4">
            <a:extLst>
              <a:ext uri="{FF2B5EF4-FFF2-40B4-BE49-F238E27FC236}">
                <a16:creationId xmlns:a16="http://schemas.microsoft.com/office/drawing/2014/main" id="{1271F6AE-C7AD-4D23-8837-9327D6B5FB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6AAEC50-AB47-4354-B22B-C0ECF54F8E0A}"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50</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4">
            <a:extLst>
              <a:ext uri="{FF2B5EF4-FFF2-40B4-BE49-F238E27FC236}">
                <a16:creationId xmlns:a16="http://schemas.microsoft.com/office/drawing/2014/main" id="{A59E1A11-BDA5-4FF3-92C8-C160AC46FEA4}"/>
              </a:ext>
            </a:extLst>
          </p:cNvPr>
          <p:cNvSpPr>
            <a:spLocks noGrp="1" noChangeArrowheads="1"/>
          </p:cNvSpPr>
          <p:nvPr>
            <p:ph type="title"/>
          </p:nvPr>
        </p:nvSpPr>
        <p:spPr/>
        <p:txBody>
          <a:bodyPr/>
          <a:lstStyle/>
          <a:p>
            <a:pPr eaLnBrk="1" hangingPunct="1"/>
            <a:r>
              <a:rPr lang="en-US" altLang="en-US" dirty="0">
                <a:solidFill>
                  <a:schemeClr val="tx1"/>
                </a:solidFill>
              </a:rPr>
              <a:t>For More Information</a:t>
            </a:r>
          </a:p>
        </p:txBody>
      </p:sp>
      <p:sp>
        <p:nvSpPr>
          <p:cNvPr id="106500" name="Rectangle 5">
            <a:extLst>
              <a:ext uri="{FF2B5EF4-FFF2-40B4-BE49-F238E27FC236}">
                <a16:creationId xmlns:a16="http://schemas.microsoft.com/office/drawing/2014/main" id="{AB1DA92F-EEAE-48CA-8174-C1826D8B5690}"/>
              </a:ext>
            </a:extLst>
          </p:cNvPr>
          <p:cNvSpPr>
            <a:spLocks noGrp="1" noChangeArrowheads="1"/>
          </p:cNvSpPr>
          <p:nvPr>
            <p:ph idx="1"/>
          </p:nvPr>
        </p:nvSpPr>
        <p:spPr/>
        <p:txBody>
          <a:bodyPr/>
          <a:lstStyle/>
          <a:p>
            <a:pPr eaLnBrk="1" hangingPunct="1"/>
            <a:r>
              <a:rPr lang="en-US" altLang="en-US"/>
              <a:t>1-800-MEDICARE (1-800-633-4227)</a:t>
            </a:r>
          </a:p>
          <a:p>
            <a:pPr lvl="1" eaLnBrk="1" hangingPunct="1"/>
            <a:r>
              <a:rPr lang="en-US" altLang="en-US"/>
              <a:t>TTY users call 1-877-486-2048</a:t>
            </a:r>
          </a:p>
          <a:p>
            <a:pPr eaLnBrk="1" hangingPunct="1"/>
            <a:r>
              <a:rPr lang="en-US" altLang="en-US"/>
              <a:t>www.mymedicare.gov </a:t>
            </a:r>
          </a:p>
          <a:p>
            <a:pPr eaLnBrk="1" hangingPunct="1"/>
            <a:r>
              <a:rPr lang="en-US" altLang="en-US"/>
              <a:t>www.cms.hhs.gov </a:t>
            </a:r>
          </a:p>
          <a:p>
            <a:pPr eaLnBrk="1" hangingPunct="1"/>
            <a:r>
              <a:rPr lang="en-US" altLang="en-US"/>
              <a:t>State Health Insurance Assistance Program (SHIP) </a:t>
            </a:r>
          </a:p>
          <a:p>
            <a:pPr eaLnBrk="1" hangingPunct="1"/>
            <a:r>
              <a:rPr lang="en-US" altLang="en-US" i="1"/>
              <a:t>Medicare &amp; You</a:t>
            </a:r>
            <a:r>
              <a:rPr lang="en-US" altLang="en-US"/>
              <a:t> handbook</a:t>
            </a:r>
          </a:p>
          <a:p>
            <a:pPr lvl="1" eaLnBrk="1" hangingPunct="1"/>
            <a:r>
              <a:rPr lang="en-US" altLang="en-US"/>
              <a:t>Other publications</a:t>
            </a:r>
          </a:p>
        </p:txBody>
      </p:sp>
      <p:sp>
        <p:nvSpPr>
          <p:cNvPr id="106498" name="Slide Number Placeholder 5">
            <a:extLst>
              <a:ext uri="{FF2B5EF4-FFF2-40B4-BE49-F238E27FC236}">
                <a16:creationId xmlns:a16="http://schemas.microsoft.com/office/drawing/2014/main" id="{09E81828-B3D7-4D4E-8B51-A99F1FAD8E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7DF6ABF1-0EAA-440E-8F75-52A6A8C70A3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Footer Placeholder 1">
            <a:extLst>
              <a:ext uri="{FF2B5EF4-FFF2-40B4-BE49-F238E27FC236}">
                <a16:creationId xmlns:a16="http://schemas.microsoft.com/office/drawing/2014/main" id="{3F621418-8EE3-4EBC-BEE0-AC7539141D1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5CCD00CE-966C-4D44-BF23-85546E29A890}"/>
              </a:ext>
            </a:extLst>
          </p:cNvPr>
          <p:cNvSpPr>
            <a:spLocks noGrp="1" noChangeArrowheads="1"/>
          </p:cNvSpPr>
          <p:nvPr>
            <p:ph type="title"/>
          </p:nvPr>
        </p:nvSpPr>
        <p:spPr>
          <a:xfrm>
            <a:off x="2206626" y="277813"/>
            <a:ext cx="7954963" cy="754062"/>
          </a:xfrm>
        </p:spPr>
        <p:txBody>
          <a:bodyPr/>
          <a:lstStyle/>
          <a:p>
            <a:pPr eaLnBrk="1" hangingPunct="1"/>
            <a:r>
              <a:rPr lang="en-US" altLang="en-US" b="1">
                <a:solidFill>
                  <a:schemeClr val="tx1"/>
                </a:solidFill>
              </a:rPr>
              <a:t>AR Systems’ Contact Info</a:t>
            </a:r>
          </a:p>
        </p:txBody>
      </p:sp>
      <p:sp>
        <p:nvSpPr>
          <p:cNvPr id="79877" name="Rectangle 3">
            <a:extLst>
              <a:ext uri="{FF2B5EF4-FFF2-40B4-BE49-F238E27FC236}">
                <a16:creationId xmlns:a16="http://schemas.microsoft.com/office/drawing/2014/main" id="{E99484CE-55B0-4D0F-A175-406764004D55}"/>
              </a:ext>
            </a:extLst>
          </p:cNvPr>
          <p:cNvSpPr>
            <a:spLocks noGrp="1" noChangeArrowheads="1"/>
          </p:cNvSpPr>
          <p:nvPr>
            <p:ph idx="1"/>
          </p:nvPr>
        </p:nvSpPr>
        <p:spPr>
          <a:xfrm>
            <a:off x="1123950" y="1828800"/>
            <a:ext cx="9315450" cy="4751388"/>
          </a:xfrm>
        </p:spPr>
        <p:txBody>
          <a:bodyPr rtlCol="0">
            <a:normAutofit fontScale="55000" lnSpcReduction="20000"/>
          </a:bodyPr>
          <a:lstStyle/>
          <a:p>
            <a:pPr marL="365760" indent="-256032" eaLnBrk="1" fontAlgn="auto" hangingPunct="1">
              <a:spcAft>
                <a:spcPts val="0"/>
              </a:spcAft>
              <a:buNone/>
              <a:defRPr/>
            </a:pPr>
            <a:endParaRPr lang="en-US" sz="2000" dirty="0">
              <a:solidFill>
                <a:schemeClr val="tx1">
                  <a:lumMod val="75000"/>
                  <a:lumOff val="25000"/>
                </a:schemeClr>
              </a:solidFill>
            </a:endParaRPr>
          </a:p>
          <a:p>
            <a:pPr marL="365760" indent="-256032" eaLnBrk="1" fontAlgn="auto" hangingPunct="1">
              <a:spcAft>
                <a:spcPts val="0"/>
              </a:spcAft>
              <a:buNone/>
              <a:defRPr/>
            </a:pPr>
            <a:r>
              <a:rPr lang="en-US" sz="4800" dirty="0">
                <a:solidFill>
                  <a:schemeClr val="tx1">
                    <a:lumMod val="75000"/>
                    <a:lumOff val="25000"/>
                  </a:schemeClr>
                </a:solidFill>
              </a:rPr>
              <a:t>Day Egusquiza, President</a:t>
            </a:r>
          </a:p>
          <a:p>
            <a:pPr marL="365760" indent="-256032" eaLnBrk="1" fontAlgn="auto" hangingPunct="1">
              <a:spcAft>
                <a:spcPts val="0"/>
              </a:spcAft>
              <a:buNone/>
              <a:defRPr/>
            </a:pPr>
            <a:r>
              <a:rPr lang="en-US" sz="4800" dirty="0">
                <a:solidFill>
                  <a:schemeClr val="tx1">
                    <a:lumMod val="75000"/>
                    <a:lumOff val="25000"/>
                  </a:schemeClr>
                </a:solidFill>
              </a:rPr>
              <a:t>AR Systems, Inc</a:t>
            </a:r>
          </a:p>
          <a:p>
            <a:pPr marL="365760" indent="-256032" eaLnBrk="1" fontAlgn="auto" hangingPunct="1">
              <a:spcAft>
                <a:spcPts val="0"/>
              </a:spcAft>
              <a:buNone/>
              <a:defRPr/>
            </a:pPr>
            <a:r>
              <a:rPr lang="en-US" sz="4800" dirty="0">
                <a:solidFill>
                  <a:schemeClr val="tx1">
                    <a:lumMod val="75000"/>
                    <a:lumOff val="25000"/>
                  </a:schemeClr>
                </a:solidFill>
              </a:rPr>
              <a:t>Box 2521</a:t>
            </a:r>
          </a:p>
          <a:p>
            <a:pPr marL="365760" indent="-256032" eaLnBrk="1" fontAlgn="auto" hangingPunct="1">
              <a:spcAft>
                <a:spcPts val="0"/>
              </a:spcAft>
              <a:buNone/>
              <a:defRPr/>
            </a:pPr>
            <a:r>
              <a:rPr lang="en-US" sz="4800" dirty="0">
                <a:solidFill>
                  <a:schemeClr val="tx1">
                    <a:lumMod val="75000"/>
                    <a:lumOff val="25000"/>
                  </a:schemeClr>
                </a:solidFill>
              </a:rPr>
              <a:t>Twin Falls, Id  83303</a:t>
            </a:r>
          </a:p>
          <a:p>
            <a:pPr marL="365760" indent="-256032" eaLnBrk="1" fontAlgn="auto" hangingPunct="1">
              <a:spcAft>
                <a:spcPts val="0"/>
              </a:spcAft>
              <a:buNone/>
              <a:defRPr/>
            </a:pPr>
            <a:r>
              <a:rPr lang="en-US" sz="4800" dirty="0">
                <a:solidFill>
                  <a:schemeClr val="tx1">
                    <a:lumMod val="75000"/>
                    <a:lumOff val="25000"/>
                  </a:schemeClr>
                </a:solidFill>
              </a:rPr>
              <a:t>208 423 9036</a:t>
            </a:r>
          </a:p>
          <a:p>
            <a:pPr marL="365760" indent="-256032" eaLnBrk="1" fontAlgn="auto" hangingPunct="1">
              <a:spcAft>
                <a:spcPts val="0"/>
              </a:spcAft>
              <a:buNone/>
              <a:defRPr/>
            </a:pPr>
            <a:r>
              <a:rPr lang="en-US" sz="4800" dirty="0">
                <a:solidFill>
                  <a:schemeClr val="tx1">
                    <a:lumMod val="75000"/>
                    <a:lumOff val="25000"/>
                  </a:schemeClr>
                </a:solidFill>
              </a:rPr>
              <a:t>daylee1@mindspring.com</a:t>
            </a:r>
          </a:p>
          <a:p>
            <a:pPr marL="365760" indent="-256032" eaLnBrk="1" fontAlgn="auto" hangingPunct="1">
              <a:spcAft>
                <a:spcPts val="0"/>
              </a:spcAft>
              <a:buNone/>
              <a:defRPr/>
            </a:pPr>
            <a:endParaRPr lang="en-US" sz="2800" dirty="0">
              <a:solidFill>
                <a:schemeClr val="tx1">
                  <a:lumMod val="75000"/>
                  <a:lumOff val="25000"/>
                </a:schemeClr>
              </a:solidFill>
            </a:endParaRPr>
          </a:p>
          <a:p>
            <a:pPr marL="365760" indent="-256032" eaLnBrk="1" fontAlgn="auto" hangingPunct="1">
              <a:spcAft>
                <a:spcPts val="0"/>
              </a:spcAft>
              <a:buNone/>
              <a:defRPr/>
            </a:pPr>
            <a:endParaRPr lang="en-US" sz="4200" dirty="0">
              <a:solidFill>
                <a:schemeClr val="tx1">
                  <a:lumMod val="75000"/>
                  <a:lumOff val="25000"/>
                </a:schemeClr>
              </a:solidFill>
            </a:endParaRPr>
          </a:p>
          <a:p>
            <a:pPr marL="365760" indent="-256032" eaLnBrk="1" fontAlgn="auto" hangingPunct="1">
              <a:spcAft>
                <a:spcPts val="0"/>
              </a:spcAft>
              <a:buNone/>
              <a:defRPr/>
            </a:pPr>
            <a:endParaRPr lang="en-US" sz="4200" dirty="0">
              <a:solidFill>
                <a:schemeClr val="tx1">
                  <a:lumMod val="75000"/>
                  <a:lumOff val="25000"/>
                </a:schemeClr>
              </a:solidFill>
            </a:endParaRPr>
          </a:p>
          <a:p>
            <a:pPr marL="365760" indent="-256032" eaLnBrk="1" fontAlgn="auto" hangingPunct="1">
              <a:spcAft>
                <a:spcPts val="0"/>
              </a:spcAft>
              <a:buNone/>
              <a:defRPr/>
            </a:pPr>
            <a:endParaRPr lang="en-US" sz="2600" dirty="0">
              <a:solidFill>
                <a:schemeClr val="tx1">
                  <a:lumMod val="75000"/>
                  <a:lumOff val="25000"/>
                </a:schemeClr>
              </a:solidFill>
            </a:endParaRPr>
          </a:p>
          <a:p>
            <a:pPr marL="365760" indent="-256032" eaLnBrk="1" fontAlgn="auto" hangingPunct="1">
              <a:spcAft>
                <a:spcPts val="0"/>
              </a:spcAft>
              <a:buNone/>
              <a:defRPr/>
            </a:pPr>
            <a:r>
              <a:rPr lang="en-US" sz="3600" dirty="0">
                <a:solidFill>
                  <a:schemeClr val="tx1">
                    <a:lumMod val="75000"/>
                    <a:lumOff val="25000"/>
                  </a:schemeClr>
                </a:solidFill>
              </a:rPr>
              <a:t>NEW EXPANDED WEBPAGE: </a:t>
            </a:r>
            <a:r>
              <a:rPr lang="en-US" sz="3600" dirty="0">
                <a:solidFill>
                  <a:schemeClr val="tx1">
                    <a:lumMod val="75000"/>
                    <a:lumOff val="25000"/>
                  </a:schemeClr>
                </a:solidFill>
                <a:hlinkClick r:id="rId2"/>
              </a:rPr>
              <a:t>http://arsystemsdayegusquiza.com</a:t>
            </a:r>
            <a:endParaRPr lang="en-US" sz="3600" dirty="0">
              <a:solidFill>
                <a:schemeClr val="tx1">
                  <a:lumMod val="75000"/>
                  <a:lumOff val="25000"/>
                </a:schemeClr>
              </a:solidFill>
            </a:endParaRPr>
          </a:p>
          <a:p>
            <a:pPr marL="365760" indent="-256032" eaLnBrk="1" fontAlgn="auto" hangingPunct="1">
              <a:spcAft>
                <a:spcPts val="0"/>
              </a:spcAft>
              <a:buNone/>
              <a:defRPr/>
            </a:pPr>
            <a:endParaRPr lang="en-US" sz="2800" dirty="0">
              <a:solidFill>
                <a:schemeClr val="tx1">
                  <a:lumMod val="75000"/>
                  <a:lumOff val="25000"/>
                </a:schemeClr>
              </a:solidFill>
            </a:endParaRPr>
          </a:p>
        </p:txBody>
      </p:sp>
      <p:sp>
        <p:nvSpPr>
          <p:cNvPr id="2" name="Footer Placeholder 1">
            <a:extLst>
              <a:ext uri="{FF2B5EF4-FFF2-40B4-BE49-F238E27FC236}">
                <a16:creationId xmlns:a16="http://schemas.microsoft.com/office/drawing/2014/main" id="{162707D6-769E-44F2-8A8D-503F8DF60825}"/>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2020</a:t>
            </a: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8309" name="Slide Number Placeholder 5">
            <a:extLst>
              <a:ext uri="{FF2B5EF4-FFF2-40B4-BE49-F238E27FC236}">
                <a16:creationId xmlns:a16="http://schemas.microsoft.com/office/drawing/2014/main" id="{591ABEA2-0242-4D25-8043-4C3553D437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3EFB82E4-17B3-4CAA-A166-49E9968C92BA}" type="slidenum">
              <a:rPr kumimoji="0" lang="en-US" altLang="en-US" sz="2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52</a:t>
            </a:fld>
            <a:endParaRPr kumimoji="0" lang="en-US" altLang="en-US" sz="2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98310" name="Picture 4" descr="BD21370_">
            <a:extLst>
              <a:ext uri="{FF2B5EF4-FFF2-40B4-BE49-F238E27FC236}">
                <a16:creationId xmlns:a16="http://schemas.microsoft.com/office/drawing/2014/main" id="{20391CDA-7847-4408-9A29-DD6CE6E27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83058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9563CA7-9E39-4010-888F-C75AEA08D446}"/>
              </a:ext>
            </a:extLst>
          </p:cNvPr>
          <p:cNvPicPr>
            <a:picLocks noChangeAspect="1"/>
          </p:cNvPicPr>
          <p:nvPr/>
        </p:nvPicPr>
        <p:blipFill>
          <a:blip r:embed="rId4"/>
          <a:stretch>
            <a:fillRect/>
          </a:stretch>
        </p:blipFill>
        <p:spPr>
          <a:xfrm>
            <a:off x="7038975" y="1970405"/>
            <a:ext cx="1896534" cy="26559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AAFC22-6820-442F-968A-AD7BEB6FBEA6}"/>
              </a:ext>
            </a:extLst>
          </p:cNvPr>
          <p:cNvSpPr>
            <a:spLocks noGrp="1"/>
          </p:cNvSpPr>
          <p:nvPr>
            <p:ph type="title"/>
          </p:nvPr>
        </p:nvSpPr>
        <p:spPr/>
        <p:txBody>
          <a:bodyPr>
            <a:normAutofit/>
          </a:bodyPr>
          <a:lstStyle/>
          <a:p>
            <a:pPr algn="ctr" eaLnBrk="1" fontAlgn="auto" hangingPunct="1">
              <a:spcBef>
                <a:spcPts val="0"/>
              </a:spcBef>
              <a:spcAft>
                <a:spcPts val="0"/>
              </a:spcAft>
              <a:defRPr/>
            </a:pPr>
            <a:r>
              <a:rPr lang="en-US" dirty="0">
                <a:solidFill>
                  <a:schemeClr val="tx1"/>
                </a:solidFill>
              </a:rPr>
              <a:t>Who is paying </a:t>
            </a:r>
            <a:r>
              <a:rPr lang="en-US" sz="2200" dirty="0"/>
              <a:t>….</a:t>
            </a:r>
            <a:r>
              <a:rPr lang="en-US" sz="2200" dirty="0">
                <a:solidFill>
                  <a:srgbClr val="003366"/>
                </a:solidFill>
                <a:effectLst/>
                <a:latin typeface="Times"/>
                <a:ea typeface="+mn-ea"/>
                <a:cs typeface="Arial" panose="020B0604020202020204" pitchFamily="34" charset="0"/>
              </a:rPr>
              <a:t> Today’s workers help pay for current retirees; not their own future benefits.</a:t>
            </a:r>
            <a:br>
              <a:rPr lang="en-US" sz="2200" dirty="0">
                <a:solidFill>
                  <a:srgbClr val="003366"/>
                </a:solidFill>
                <a:effectLst/>
                <a:latin typeface="Times"/>
                <a:ea typeface="+mn-ea"/>
                <a:cs typeface="Arial" panose="020B0604020202020204" pitchFamily="34" charset="0"/>
              </a:rPr>
            </a:br>
            <a:endParaRPr lang="en-US" sz="2200" dirty="0"/>
          </a:p>
        </p:txBody>
      </p:sp>
      <p:sp>
        <p:nvSpPr>
          <p:cNvPr id="103426" name="Content Placeholder 1">
            <a:extLst>
              <a:ext uri="{FF2B5EF4-FFF2-40B4-BE49-F238E27FC236}">
                <a16:creationId xmlns:a16="http://schemas.microsoft.com/office/drawing/2014/main" id="{10E01CA8-84F3-4B12-A19E-899851AB73B3}"/>
              </a:ext>
            </a:extLst>
          </p:cNvPr>
          <p:cNvSpPr>
            <a:spLocks noGrp="1"/>
          </p:cNvSpPr>
          <p:nvPr>
            <p:ph idx="1"/>
          </p:nvPr>
        </p:nvSpPr>
        <p:spPr>
          <a:xfrm>
            <a:off x="677334" y="1857375"/>
            <a:ext cx="8596668" cy="4183988"/>
          </a:xfrm>
        </p:spPr>
        <p:txBody>
          <a:bodyPr>
            <a:noAutofit/>
          </a:bodyPr>
          <a:lstStyle/>
          <a:p>
            <a:r>
              <a:rPr lang="en-US" altLang="en-US" sz="2000" dirty="0"/>
              <a:t>Money collected per paycheck under “Medicare’ does not go into your personal savings account with your name on it for when you need it.</a:t>
            </a:r>
          </a:p>
          <a:p>
            <a:r>
              <a:rPr lang="en-US" altLang="en-US" sz="2000" dirty="0"/>
              <a:t>Same for Social Security taxes</a:t>
            </a:r>
          </a:p>
          <a:p>
            <a:r>
              <a:rPr lang="en-US" altLang="en-US" sz="2000" u="sng" dirty="0"/>
              <a:t>Current recipients </a:t>
            </a:r>
            <a:r>
              <a:rPr lang="en-US" altLang="en-US" sz="2000" dirty="0"/>
              <a:t>of SS and Medicare are using </a:t>
            </a:r>
            <a:r>
              <a:rPr lang="en-US" altLang="en-US" sz="2000" u="sng" dirty="0"/>
              <a:t>current tax money </a:t>
            </a:r>
            <a:r>
              <a:rPr lang="en-US" altLang="en-US" sz="2000" dirty="0"/>
              <a:t>being withheld.</a:t>
            </a:r>
          </a:p>
          <a:p>
            <a:pPr marL="0" indent="0">
              <a:buNone/>
            </a:pPr>
            <a:endParaRPr lang="en-US" altLang="en-US" sz="2000" dirty="0"/>
          </a:p>
          <a:p>
            <a:pPr marL="0" indent="0">
              <a:buNone/>
            </a:pPr>
            <a:r>
              <a:rPr lang="en-US" altLang="en-US" sz="2000" dirty="0"/>
              <a:t>**PART A Medicare is in jeopardy of going bankrupt in 2026.  Many </a:t>
            </a:r>
          </a:p>
          <a:p>
            <a:pPr marL="0" indent="0">
              <a:buNone/>
            </a:pPr>
            <a:r>
              <a:rPr lang="en-US" altLang="en-US" sz="2000" dirty="0"/>
              <a:t>Retirees; tax based program/not enough taxes to pay medical bills.</a:t>
            </a:r>
          </a:p>
          <a:p>
            <a:pPr marL="0" indent="0">
              <a:buNone/>
            </a:pPr>
            <a:r>
              <a:rPr lang="en-US" altLang="en-US" sz="2000" dirty="0"/>
              <a:t>Part B  &amp; Part D are safe as they are a premium driven Medicare program.**</a:t>
            </a:r>
          </a:p>
        </p:txBody>
      </p:sp>
      <p:sp>
        <p:nvSpPr>
          <p:cNvPr id="103428" name="Footer Placeholder 3">
            <a:extLst>
              <a:ext uri="{FF2B5EF4-FFF2-40B4-BE49-F238E27FC236}">
                <a16:creationId xmlns:a16="http://schemas.microsoft.com/office/drawing/2014/main" id="{0C17BEAE-1F0F-4624-BB12-460493808B1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2020</a:t>
            </a:r>
          </a:p>
        </p:txBody>
      </p:sp>
      <p:sp>
        <p:nvSpPr>
          <p:cNvPr id="103429" name="Slide Number Placeholder 4">
            <a:extLst>
              <a:ext uri="{FF2B5EF4-FFF2-40B4-BE49-F238E27FC236}">
                <a16:creationId xmlns:a16="http://schemas.microsoft.com/office/drawing/2014/main" id="{C6680222-EA7B-40B7-B840-3A8713B46E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E6617F-B391-4FF9-9D96-1ACB78DA6E74}" type="slidenum">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30" name="Rectangle 5">
            <a:extLst>
              <a:ext uri="{FF2B5EF4-FFF2-40B4-BE49-F238E27FC236}">
                <a16:creationId xmlns:a16="http://schemas.microsoft.com/office/drawing/2014/main" id="{34BAA6A6-9EC1-4ED8-80E4-E0701868B109}"/>
              </a:ext>
            </a:extLst>
          </p:cNvPr>
          <p:cNvSpPr>
            <a:spLocks noChangeArrowheads="1"/>
          </p:cNvSpPr>
          <p:nvPr/>
        </p:nvSpPr>
        <p:spPr bwMode="auto">
          <a:xfrm>
            <a:off x="8126239" y="4986713"/>
            <a:ext cx="1147763" cy="1033462"/>
          </a:xfrm>
          <a:prstGeom prst="rect">
            <a:avLst/>
          </a:prstGeom>
          <a:blipFill dpi="0" rotWithShape="1">
            <a:blip r:embed="rId2"/>
            <a:srcRect/>
            <a:stretch>
              <a:fillRect/>
            </a:stretch>
          </a:blipFill>
          <a:ln w="15875" cap="rnd" algn="ctr">
            <a:solidFill>
              <a:srgbClr val="FFFF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6">
            <a:extLst>
              <a:ext uri="{FF2B5EF4-FFF2-40B4-BE49-F238E27FC236}">
                <a16:creationId xmlns:a16="http://schemas.microsoft.com/office/drawing/2014/main" id="{3E7BDCF7-5724-4E5C-8EFD-FE61419B6772}"/>
              </a:ext>
            </a:extLst>
          </p:cNvPr>
          <p:cNvSpPr>
            <a:spLocks noGrp="1" noChangeArrowheads="1"/>
          </p:cNvSpPr>
          <p:nvPr>
            <p:ph type="title"/>
          </p:nvPr>
        </p:nvSpPr>
        <p:spPr/>
        <p:txBody>
          <a:bodyPr>
            <a:normAutofit/>
          </a:bodyPr>
          <a:lstStyle/>
          <a:p>
            <a:pPr eaLnBrk="1" hangingPunct="1"/>
            <a:r>
              <a:rPr lang="en-US" altLang="en-US" dirty="0">
                <a:solidFill>
                  <a:schemeClr val="tx1"/>
                </a:solidFill>
              </a:rPr>
              <a:t>What Is Medicare?</a:t>
            </a:r>
            <a:br>
              <a:rPr lang="en-US" altLang="en-US" dirty="0">
                <a:solidFill>
                  <a:schemeClr val="tx1"/>
                </a:solidFill>
              </a:rPr>
            </a:br>
            <a:r>
              <a:rPr lang="en-US" altLang="en-US" dirty="0">
                <a:solidFill>
                  <a:schemeClr val="tx1"/>
                </a:solidFill>
              </a:rPr>
              <a:t>Created 1965- tax funded/based</a:t>
            </a:r>
          </a:p>
        </p:txBody>
      </p:sp>
      <p:sp>
        <p:nvSpPr>
          <p:cNvPr id="105476" name="Rectangle 7">
            <a:extLst>
              <a:ext uri="{FF2B5EF4-FFF2-40B4-BE49-F238E27FC236}">
                <a16:creationId xmlns:a16="http://schemas.microsoft.com/office/drawing/2014/main" id="{72338B76-D097-41CA-85B1-9E6D60ADFCE7}"/>
              </a:ext>
            </a:extLst>
          </p:cNvPr>
          <p:cNvSpPr>
            <a:spLocks noGrp="1" noChangeArrowheads="1"/>
          </p:cNvSpPr>
          <p:nvPr>
            <p:ph idx="1"/>
          </p:nvPr>
        </p:nvSpPr>
        <p:spPr>
          <a:xfrm>
            <a:off x="971550" y="2173286"/>
            <a:ext cx="9696450" cy="3952878"/>
          </a:xfrm>
        </p:spPr>
        <p:txBody>
          <a:bodyPr/>
          <a:lstStyle/>
          <a:p>
            <a:pPr eaLnBrk="1" hangingPunct="1"/>
            <a:r>
              <a:rPr lang="en-US" altLang="en-US" sz="2800" b="1" dirty="0"/>
              <a:t>A health insurance program for</a:t>
            </a:r>
          </a:p>
          <a:p>
            <a:pPr lvl="1" eaLnBrk="1" hangingPunct="1"/>
            <a:r>
              <a:rPr lang="en-US" altLang="en-US" sz="2600" dirty="0"/>
              <a:t>People 65 years of age and older</a:t>
            </a:r>
          </a:p>
          <a:p>
            <a:pPr lvl="1" eaLnBrk="1" hangingPunct="1"/>
            <a:r>
              <a:rPr lang="en-US" altLang="en-US" sz="2600" dirty="0"/>
              <a:t>People under age 65 with certain disabilities</a:t>
            </a:r>
          </a:p>
          <a:p>
            <a:pPr lvl="1" eaLnBrk="1" hangingPunct="1"/>
            <a:r>
              <a:rPr lang="en-US" altLang="en-US" sz="2600" dirty="0"/>
              <a:t>People with End-Stage Renal Disease (ESRD)</a:t>
            </a:r>
          </a:p>
          <a:p>
            <a:pPr eaLnBrk="1" hangingPunct="1"/>
            <a:r>
              <a:rPr lang="en-US" altLang="en-US" dirty="0"/>
              <a:t>Administered by Centers for Medicare &amp; Medicaid Services (CMS) (July 1965)</a:t>
            </a:r>
          </a:p>
          <a:p>
            <a:pPr eaLnBrk="1" hangingPunct="1"/>
            <a:r>
              <a:rPr lang="en-US" altLang="en-US" dirty="0"/>
              <a:t>Enrollment by Social Security Administration (SSA) or Railroad Retirement Board (RRB)</a:t>
            </a:r>
          </a:p>
        </p:txBody>
      </p:sp>
      <p:sp>
        <p:nvSpPr>
          <p:cNvPr id="105474" name="Slide Number Placeholder 5">
            <a:extLst>
              <a:ext uri="{FF2B5EF4-FFF2-40B4-BE49-F238E27FC236}">
                <a16:creationId xmlns:a16="http://schemas.microsoft.com/office/drawing/2014/main" id="{C65159D0-48C5-4488-B766-45811FD8E6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563DE675-1541-4C33-91AE-18D7D23B33A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477" name="Text Box 5">
            <a:extLst>
              <a:ext uri="{FF2B5EF4-FFF2-40B4-BE49-F238E27FC236}">
                <a16:creationId xmlns:a16="http://schemas.microsoft.com/office/drawing/2014/main" id="{00C53C9E-2C02-42B7-BB08-1519B2EEEBC5}"/>
              </a:ext>
            </a:extLst>
          </p:cNvPr>
          <p:cNvSpPr txBox="1">
            <a:spLocks noChangeArrowheads="1"/>
          </p:cNvSpPr>
          <p:nvPr/>
        </p:nvSpPr>
        <p:spPr bwMode="auto">
          <a:xfrm>
            <a:off x="8061326" y="1"/>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ED0123"/>
                </a:solidFill>
                <a:effectLst/>
                <a:uLnTx/>
                <a:uFillTx/>
                <a:latin typeface="Arial" panose="020B0604020202020204" pitchFamily="34" charset="0"/>
                <a:ea typeface="+mn-ea"/>
                <a:cs typeface="Arial" panose="020B0604020202020204" pitchFamily="34" charset="0"/>
              </a:rPr>
              <a:t>Introduction</a:t>
            </a:r>
          </a:p>
        </p:txBody>
      </p:sp>
      <p:sp>
        <p:nvSpPr>
          <p:cNvPr id="2" name="Footer Placeholder 1">
            <a:extLst>
              <a:ext uri="{FF2B5EF4-FFF2-40B4-BE49-F238E27FC236}">
                <a16:creationId xmlns:a16="http://schemas.microsoft.com/office/drawing/2014/main" id="{CDEF8FC0-DD4D-44EF-970C-73E20AE36C2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6">
            <a:extLst>
              <a:ext uri="{FF2B5EF4-FFF2-40B4-BE49-F238E27FC236}">
                <a16:creationId xmlns:a16="http://schemas.microsoft.com/office/drawing/2014/main" id="{29C471C1-779F-4A2E-9854-0C1ADE5BFB83}"/>
              </a:ext>
            </a:extLst>
          </p:cNvPr>
          <p:cNvSpPr>
            <a:spLocks noGrp="1" noChangeArrowheads="1"/>
          </p:cNvSpPr>
          <p:nvPr>
            <p:ph type="title"/>
          </p:nvPr>
        </p:nvSpPr>
        <p:spPr/>
        <p:txBody>
          <a:bodyPr/>
          <a:lstStyle/>
          <a:p>
            <a:pPr eaLnBrk="1" hangingPunct="1"/>
            <a:r>
              <a:rPr lang="en-US" altLang="en-US" dirty="0">
                <a:solidFill>
                  <a:schemeClr val="tx1"/>
                </a:solidFill>
              </a:rPr>
              <a:t>Applying for Medicare</a:t>
            </a:r>
          </a:p>
        </p:txBody>
      </p:sp>
      <p:sp>
        <p:nvSpPr>
          <p:cNvPr id="107524" name="Rectangle 7">
            <a:extLst>
              <a:ext uri="{FF2B5EF4-FFF2-40B4-BE49-F238E27FC236}">
                <a16:creationId xmlns:a16="http://schemas.microsoft.com/office/drawing/2014/main" id="{1AEE6B57-B656-4194-A900-2527D4BAA598}"/>
              </a:ext>
            </a:extLst>
          </p:cNvPr>
          <p:cNvSpPr>
            <a:spLocks noGrp="1" noChangeArrowheads="1"/>
          </p:cNvSpPr>
          <p:nvPr>
            <p:ph idx="1"/>
          </p:nvPr>
        </p:nvSpPr>
        <p:spPr>
          <a:xfrm>
            <a:off x="773471" y="1560514"/>
            <a:ext cx="8596668" cy="4192586"/>
          </a:xfrm>
        </p:spPr>
        <p:txBody>
          <a:bodyPr>
            <a:noAutofit/>
          </a:bodyPr>
          <a:lstStyle/>
          <a:p>
            <a:pPr eaLnBrk="1" hangingPunct="1"/>
            <a:r>
              <a:rPr lang="en-US" altLang="en-US" sz="2400" dirty="0"/>
              <a:t>Apply 3 months before age 65</a:t>
            </a:r>
          </a:p>
          <a:p>
            <a:pPr lvl="1" eaLnBrk="1" hangingPunct="1"/>
            <a:r>
              <a:rPr lang="en-US" altLang="en-US" sz="2400" b="1" dirty="0">
                <a:solidFill>
                  <a:srgbClr val="FF0000"/>
                </a:solidFill>
              </a:rPr>
              <a:t>Don’t have to be retired</a:t>
            </a:r>
          </a:p>
          <a:p>
            <a:pPr lvl="1" eaLnBrk="1" hangingPunct="1"/>
            <a:r>
              <a:rPr lang="en-US" altLang="en-US" sz="2400" b="1" dirty="0">
                <a:solidFill>
                  <a:srgbClr val="FF0000"/>
                </a:solidFill>
              </a:rPr>
              <a:t>Part A/Hospital = no cost if worked 40 quarters.  Part B and Part D = monthly premiums</a:t>
            </a:r>
          </a:p>
          <a:p>
            <a:pPr lvl="1" eaLnBrk="1" hangingPunct="1"/>
            <a:r>
              <a:rPr lang="en-US" altLang="en-US" sz="2400" dirty="0"/>
              <a:t>Contact the Social Security Administration &amp;/or..</a:t>
            </a:r>
          </a:p>
          <a:p>
            <a:pPr eaLnBrk="1" hangingPunct="1"/>
            <a:r>
              <a:rPr lang="en-US" altLang="en-US" sz="2400" dirty="0"/>
              <a:t>Enrollment automatic if receiving Social Security or Railroad Retirement benefits</a:t>
            </a:r>
          </a:p>
          <a:p>
            <a:pPr eaLnBrk="1" hangingPunct="1"/>
            <a:r>
              <a:rPr lang="en-US" altLang="en-US" sz="2400" dirty="0"/>
              <a:t>Visit “</a:t>
            </a:r>
            <a:r>
              <a:rPr lang="en-US" altLang="en-US" sz="2400" u="sng" dirty="0"/>
              <a:t>MyMedicare.gov</a:t>
            </a:r>
            <a:r>
              <a:rPr lang="en-US" altLang="en-US" sz="2400" dirty="0"/>
              <a:t>” to access personalized Medicare information.</a:t>
            </a:r>
          </a:p>
        </p:txBody>
      </p:sp>
      <p:sp>
        <p:nvSpPr>
          <p:cNvPr id="107522" name="Slide Number Placeholder 5">
            <a:extLst>
              <a:ext uri="{FF2B5EF4-FFF2-40B4-BE49-F238E27FC236}">
                <a16:creationId xmlns:a16="http://schemas.microsoft.com/office/drawing/2014/main" id="{8059FD75-B8C6-4ECF-A560-3E8C1DC086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9F3271F-0FEF-4370-8B4A-C2C8E642D2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07525" name="Object 4">
            <a:extLst>
              <a:ext uri="{FF2B5EF4-FFF2-40B4-BE49-F238E27FC236}">
                <a16:creationId xmlns:a16="http://schemas.microsoft.com/office/drawing/2014/main" id="{9BD09530-21ED-4796-A570-6E0BD4403756}"/>
              </a:ext>
            </a:extLst>
          </p:cNvPr>
          <p:cNvGraphicFramePr>
            <a:graphicFrameLocks/>
          </p:cNvGraphicFramePr>
          <p:nvPr/>
        </p:nvGraphicFramePr>
        <p:xfrm>
          <a:off x="8686800" y="5257800"/>
          <a:ext cx="2832100" cy="1600200"/>
        </p:xfrm>
        <a:graphic>
          <a:graphicData uri="http://schemas.openxmlformats.org/presentationml/2006/ole">
            <mc:AlternateContent xmlns:mc="http://schemas.openxmlformats.org/markup-compatibility/2006">
              <mc:Choice xmlns:v="urn:schemas-microsoft-com:vml" Requires="v">
                <p:oleObj spid="_x0000_s1097" name="Microsoft ClipArt Gallery" r:id="rId4" imgW="3597275" imgH="3063875" progId="MS_ClipArt_Gallery">
                  <p:embed/>
                </p:oleObj>
              </mc:Choice>
              <mc:Fallback>
                <p:oleObj name="Microsoft ClipArt Gallery" r:id="rId4" imgW="3597275" imgH="3063875" progId="MS_ClipArt_Gallery">
                  <p:embed/>
                  <p:pic>
                    <p:nvPicPr>
                      <p:cNvPr id="107525" name="Object 4">
                        <a:extLst>
                          <a:ext uri="{FF2B5EF4-FFF2-40B4-BE49-F238E27FC236}">
                            <a16:creationId xmlns:a16="http://schemas.microsoft.com/office/drawing/2014/main" id="{9BD09530-21ED-4796-A570-6E0BD440375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5257800"/>
                        <a:ext cx="28321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7526" name="Text Box 5">
            <a:extLst>
              <a:ext uri="{FF2B5EF4-FFF2-40B4-BE49-F238E27FC236}">
                <a16:creationId xmlns:a16="http://schemas.microsoft.com/office/drawing/2014/main" id="{851B04CF-0137-4E43-BF4A-969E864EA665}"/>
              </a:ext>
            </a:extLst>
          </p:cNvPr>
          <p:cNvSpPr txBox="1">
            <a:spLocks noChangeArrowheads="1"/>
          </p:cNvSpPr>
          <p:nvPr/>
        </p:nvSpPr>
        <p:spPr bwMode="auto">
          <a:xfrm>
            <a:off x="8061326" y="1"/>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ED0123"/>
                </a:solidFill>
                <a:effectLst/>
                <a:uLnTx/>
                <a:uFillTx/>
                <a:latin typeface="Arial" panose="020B0604020202020204" pitchFamily="34" charset="0"/>
                <a:ea typeface="+mn-ea"/>
                <a:cs typeface="Arial" panose="020B0604020202020204" pitchFamily="34" charset="0"/>
              </a:rPr>
              <a:t>Introduction</a:t>
            </a:r>
          </a:p>
        </p:txBody>
      </p:sp>
      <p:sp>
        <p:nvSpPr>
          <p:cNvPr id="2" name="Footer Placeholder 1">
            <a:extLst>
              <a:ext uri="{FF2B5EF4-FFF2-40B4-BE49-F238E27FC236}">
                <a16:creationId xmlns:a16="http://schemas.microsoft.com/office/drawing/2014/main" id="{5C7DC8E4-026E-4C3D-8B8D-13DF4069BC6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1" name="Rectangle 11">
            <a:extLst>
              <a:ext uri="{FF2B5EF4-FFF2-40B4-BE49-F238E27FC236}">
                <a16:creationId xmlns:a16="http://schemas.microsoft.com/office/drawing/2014/main" id="{20224DC0-8A1E-4A91-975F-7F45B5DA2B7B}"/>
              </a:ext>
            </a:extLst>
          </p:cNvPr>
          <p:cNvSpPr>
            <a:spLocks noGrp="1" noChangeArrowheads="1"/>
          </p:cNvSpPr>
          <p:nvPr>
            <p:ph type="title"/>
          </p:nvPr>
        </p:nvSpPr>
        <p:spPr>
          <a:xfrm>
            <a:off x="677334" y="381002"/>
            <a:ext cx="8596668" cy="1549398"/>
          </a:xfrm>
        </p:spPr>
        <p:txBody>
          <a:bodyPr/>
          <a:lstStyle/>
          <a:p>
            <a:pPr eaLnBrk="1" hangingPunct="1"/>
            <a:r>
              <a:rPr lang="en-US" altLang="en-US" dirty="0">
                <a:solidFill>
                  <a:schemeClr val="tx1"/>
                </a:solidFill>
              </a:rPr>
              <a:t>Traditional Medicare</a:t>
            </a:r>
          </a:p>
        </p:txBody>
      </p:sp>
      <p:sp>
        <p:nvSpPr>
          <p:cNvPr id="109570" name="Slide Number Placeholder 4">
            <a:extLst>
              <a:ext uri="{FF2B5EF4-FFF2-40B4-BE49-F238E27FC236}">
                <a16:creationId xmlns:a16="http://schemas.microsoft.com/office/drawing/2014/main" id="{71835F6B-182A-4672-A50B-3B27CC6F44C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A6F4F848-9090-4E0E-8E9F-6C1C9BADF5B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572" name="AutoShape 3">
            <a:extLst>
              <a:ext uri="{FF2B5EF4-FFF2-40B4-BE49-F238E27FC236}">
                <a16:creationId xmlns:a16="http://schemas.microsoft.com/office/drawing/2014/main" id="{23B1AD9B-FADF-45E3-A99A-BA71ED9E28CB}"/>
              </a:ext>
            </a:extLst>
          </p:cNvPr>
          <p:cNvSpPr>
            <a:spLocks noChangeArrowheads="1"/>
          </p:cNvSpPr>
          <p:nvPr/>
        </p:nvSpPr>
        <p:spPr bwMode="auto">
          <a:xfrm>
            <a:off x="3652838" y="1219200"/>
            <a:ext cx="4652962" cy="909638"/>
          </a:xfrm>
          <a:prstGeom prst="flowChartProcess">
            <a:avLst/>
          </a:prstGeom>
          <a:solidFill>
            <a:srgbClr val="8FC7FF"/>
          </a:solidFill>
          <a:ln w="12700">
            <a:solidFill>
              <a:schemeClr val="tx1"/>
            </a:solidFill>
            <a:miter lim="800000"/>
            <a:headEnd/>
            <a:tailEnd/>
          </a:ln>
        </p:spPr>
        <p:txBody>
          <a:bodyPr wrap="none" tIns="228600" bIns="137160" anchor="ct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Medicare Basics</a:t>
            </a: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9573" name="AutoShape 4">
            <a:extLst>
              <a:ext uri="{FF2B5EF4-FFF2-40B4-BE49-F238E27FC236}">
                <a16:creationId xmlns:a16="http://schemas.microsoft.com/office/drawing/2014/main" id="{844C2E4E-101D-4484-93A0-317B1D8C1D49}"/>
              </a:ext>
            </a:extLst>
          </p:cNvPr>
          <p:cNvSpPr>
            <a:spLocks noChangeArrowheads="1"/>
          </p:cNvSpPr>
          <p:nvPr/>
        </p:nvSpPr>
        <p:spPr bwMode="auto">
          <a:xfrm>
            <a:off x="2224088" y="2819400"/>
            <a:ext cx="3338512" cy="1462088"/>
          </a:xfrm>
          <a:prstGeom prst="flowChartProcess">
            <a:avLst/>
          </a:prstGeom>
          <a:solidFill>
            <a:srgbClr val="8FC7FF"/>
          </a:solidFill>
          <a:ln w="12700">
            <a:solidFill>
              <a:schemeClr val="tx1"/>
            </a:solidFill>
            <a:miter lim="800000"/>
            <a:headEnd/>
            <a:tailEnd/>
          </a:ln>
        </p:spPr>
        <p:txBody>
          <a:bodyPr wrap="none" tIns="228600" bIns="137160" anchor="ct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Part A</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Hospital Insurance</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9574" name="AutoShape 5">
            <a:extLst>
              <a:ext uri="{FF2B5EF4-FFF2-40B4-BE49-F238E27FC236}">
                <a16:creationId xmlns:a16="http://schemas.microsoft.com/office/drawing/2014/main" id="{CFCCC6C3-8E09-4686-917C-3A01378D8382}"/>
              </a:ext>
            </a:extLst>
          </p:cNvPr>
          <p:cNvSpPr>
            <a:spLocks noChangeArrowheads="1"/>
          </p:cNvSpPr>
          <p:nvPr/>
        </p:nvSpPr>
        <p:spPr bwMode="auto">
          <a:xfrm>
            <a:off x="6324600" y="2819400"/>
            <a:ext cx="3581400" cy="1462088"/>
          </a:xfrm>
          <a:prstGeom prst="flowChartProcess">
            <a:avLst/>
          </a:prstGeom>
          <a:solidFill>
            <a:srgbClr val="8FC7FF"/>
          </a:solidFill>
          <a:ln w="12700">
            <a:solidFill>
              <a:schemeClr val="tx1"/>
            </a:solidFill>
            <a:miter lim="800000"/>
            <a:headEnd/>
            <a:tailEnd/>
          </a:ln>
        </p:spPr>
        <p:txBody>
          <a:bodyPr wrap="none" tIns="228600" bIns="137160" anchor="ct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Part B</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Medical Insurance</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Outpt Hospital Services</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cxnSp>
        <p:nvCxnSpPr>
          <p:cNvPr id="109575" name="AutoShape 6">
            <a:extLst>
              <a:ext uri="{FF2B5EF4-FFF2-40B4-BE49-F238E27FC236}">
                <a16:creationId xmlns:a16="http://schemas.microsoft.com/office/drawing/2014/main" id="{1708018E-EE85-41A3-9D83-2438CF127C19}"/>
              </a:ext>
            </a:extLst>
          </p:cNvPr>
          <p:cNvCxnSpPr>
            <a:cxnSpLocks noChangeShapeType="1"/>
          </p:cNvCxnSpPr>
          <p:nvPr/>
        </p:nvCxnSpPr>
        <p:spPr bwMode="auto">
          <a:xfrm rot="5400000">
            <a:off x="4564857" y="1450182"/>
            <a:ext cx="690562" cy="2047875"/>
          </a:xfrm>
          <a:prstGeom prst="bentConnector3">
            <a:avLst>
              <a:gd name="adj1" fmla="val 49884"/>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09576" name="AutoShape 7">
            <a:extLst>
              <a:ext uri="{FF2B5EF4-FFF2-40B4-BE49-F238E27FC236}">
                <a16:creationId xmlns:a16="http://schemas.microsoft.com/office/drawing/2014/main" id="{2E8A3BF2-DABC-4E15-9E06-829968C204FD}"/>
              </a:ext>
            </a:extLst>
          </p:cNvPr>
          <p:cNvCxnSpPr>
            <a:cxnSpLocks noChangeShapeType="1"/>
          </p:cNvCxnSpPr>
          <p:nvPr/>
        </p:nvCxnSpPr>
        <p:spPr bwMode="auto">
          <a:xfrm rot="16200000" flipH="1">
            <a:off x="6712744" y="1415256"/>
            <a:ext cx="635000" cy="2173288"/>
          </a:xfrm>
          <a:prstGeom prst="bentConnector3">
            <a:avLst>
              <a:gd name="adj1" fmla="val 45245"/>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09577" name="Line 8">
            <a:extLst>
              <a:ext uri="{FF2B5EF4-FFF2-40B4-BE49-F238E27FC236}">
                <a16:creationId xmlns:a16="http://schemas.microsoft.com/office/drawing/2014/main" id="{4FD08B82-3A02-4517-9224-9ED9FA16FC11}"/>
              </a:ext>
            </a:extLst>
          </p:cNvPr>
          <p:cNvSpPr>
            <a:spLocks noChangeShapeType="1"/>
          </p:cNvSpPr>
          <p:nvPr/>
        </p:nvSpPr>
        <p:spPr bwMode="auto">
          <a:xfrm>
            <a:off x="5943600" y="2286000"/>
            <a:ext cx="0" cy="2209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578" name="Text Box 9">
            <a:extLst>
              <a:ext uri="{FF2B5EF4-FFF2-40B4-BE49-F238E27FC236}">
                <a16:creationId xmlns:a16="http://schemas.microsoft.com/office/drawing/2014/main" id="{D8C0AB17-AA50-452B-B36D-11A908A918F5}"/>
              </a:ext>
            </a:extLst>
          </p:cNvPr>
          <p:cNvSpPr txBox="1">
            <a:spLocks noChangeArrowheads="1"/>
          </p:cNvSpPr>
          <p:nvPr/>
        </p:nvSpPr>
        <p:spPr bwMode="auto">
          <a:xfrm>
            <a:off x="4038600" y="4510088"/>
            <a:ext cx="3810000" cy="1447800"/>
          </a:xfrm>
          <a:prstGeom prst="rect">
            <a:avLst/>
          </a:prstGeom>
          <a:solidFill>
            <a:srgbClr val="8FC7FF"/>
          </a:solidFill>
          <a:ln w="9525">
            <a:solidFill>
              <a:schemeClr val="tx1"/>
            </a:solidFill>
            <a:miter lim="800000"/>
            <a:headEnd/>
            <a:tailEnd/>
          </a:ln>
        </p:spPr>
        <p:txBody>
          <a:bodyPr wrap="none" lIns="182880" tIns="137160" rIns="182880" bIns="182880" anchor="ct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ts val="50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Part D</a:t>
            </a:r>
          </a:p>
          <a:p>
            <a:pPr marL="0" marR="0" lvl="0" indent="0" algn="ctr" defTabSz="914400" rtl="0" eaLnBrk="1" fontAlgn="base" latinLnBrk="0" hangingPunct="1">
              <a:lnSpc>
                <a:spcPct val="90000"/>
              </a:lnSpc>
              <a:spcBef>
                <a:spcPct val="0"/>
              </a:spcBef>
              <a:spcAft>
                <a:spcPts val="50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Prescription Drug  </a:t>
            </a:r>
          </a:p>
        </p:txBody>
      </p:sp>
      <p:sp>
        <p:nvSpPr>
          <p:cNvPr id="109579" name="Text Box 10">
            <a:extLst>
              <a:ext uri="{FF2B5EF4-FFF2-40B4-BE49-F238E27FC236}">
                <a16:creationId xmlns:a16="http://schemas.microsoft.com/office/drawing/2014/main" id="{A7AA6FE8-8E7B-49F2-938F-81DCF7A81AB1}"/>
              </a:ext>
            </a:extLst>
          </p:cNvPr>
          <p:cNvSpPr txBox="1">
            <a:spLocks noChangeArrowheads="1"/>
          </p:cNvSpPr>
          <p:nvPr/>
        </p:nvSpPr>
        <p:spPr bwMode="auto">
          <a:xfrm>
            <a:off x="8061326" y="1"/>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0000"/>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rgbClr val="CC0000"/>
              </a:buClr>
              <a:buFont typeface="Wingdings 2" panose="050201020105070707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a:ln>
                  <a:noFill/>
                </a:ln>
                <a:solidFill>
                  <a:srgbClr val="ED0123"/>
                </a:solidFill>
                <a:effectLst/>
                <a:uLnTx/>
                <a:uFillTx/>
                <a:latin typeface="Arial" panose="020B0604020202020204" pitchFamily="34" charset="0"/>
                <a:ea typeface="+mn-ea"/>
                <a:cs typeface="Arial" panose="020B0604020202020204" pitchFamily="34" charset="0"/>
              </a:rPr>
              <a:t>Introduction</a:t>
            </a:r>
          </a:p>
        </p:txBody>
      </p:sp>
      <p:sp>
        <p:nvSpPr>
          <p:cNvPr id="2" name="Footer Placeholder 1">
            <a:extLst>
              <a:ext uri="{FF2B5EF4-FFF2-40B4-BE49-F238E27FC236}">
                <a16:creationId xmlns:a16="http://schemas.microsoft.com/office/drawing/2014/main" id="{BAA3B930-641F-478C-AF7F-536D431F736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2020</a:t>
            </a:r>
          </a:p>
        </p:txBody>
      </p:sp>
    </p:spTree>
  </p:cSld>
  <p:clrMapOvr>
    <a:masterClrMapping/>
  </p:clrMapOvr>
  <p:transition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horz" lIns="91440" tIns="45720" rIns="91440" bIns="45720" rtlCol="0" anchor="b">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3200" b="1" i="0" u="none" strike="noStrike" kern="1200" cap="none" spc="0" normalizeH="0" baseline="0" noProof="0" dirty="0">
            <a:ln>
              <a:noFill/>
            </a:ln>
            <a:solidFill>
              <a:schemeClr val="accent2">
                <a:lumMod val="75000"/>
              </a:schemeClr>
            </a:solidFill>
            <a:effectLst/>
            <a:uLnTx/>
            <a:uFillTx/>
            <a:latin typeface="Calibri"/>
            <a:ea typeface="+mj-ea"/>
            <a:cs typeface="Arial" panose="020B0604020202020204" pitchFamily="34" charset="0"/>
          </a:defRPr>
        </a:defPPr>
      </a:lstStyle>
    </a:txDef>
  </a:objectDefaults>
  <a:extraClrSchemeLst/>
  <a:extLst>
    <a:ext uri="{05A4C25C-085E-4340-85A3-A5531E510DB2}">
      <thm15:themeFamily xmlns:thm15="http://schemas.microsoft.com/office/thememl/2012/main" name="2018ACPANPACPPT  -  Read-Only" id="{61074F8F-6EAF-489C-872A-022BEDFD4907}" vid="{5A4A08EB-2C5A-4D5A-9791-12BEE9148B4B}"/>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themeOverride>
</file>

<file path=docProps/app.xml><?xml version="1.0" encoding="utf-8"?>
<Properties xmlns="http://schemas.openxmlformats.org/officeDocument/2006/extended-properties" xmlns:vt="http://schemas.openxmlformats.org/officeDocument/2006/docPropsVTypes">
  <Template/>
  <TotalTime>392</TotalTime>
  <Words>8246</Words>
  <Application>Microsoft Office PowerPoint</Application>
  <PresentationFormat>Widescreen</PresentationFormat>
  <Paragraphs>598</Paragraphs>
  <Slides>52</Slides>
  <Notes>12</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52</vt:i4>
      </vt:variant>
    </vt:vector>
  </HeadingPairs>
  <TitlesOfParts>
    <vt:vector size="68" baseType="lpstr">
      <vt:lpstr>Arial</vt:lpstr>
      <vt:lpstr>Calibri</vt:lpstr>
      <vt:lpstr>Calibri Light</vt:lpstr>
      <vt:lpstr>Century Gothic</vt:lpstr>
      <vt:lpstr>Futura PT Bold</vt:lpstr>
      <vt:lpstr>Helvetica</vt:lpstr>
      <vt:lpstr>Times</vt:lpstr>
      <vt:lpstr>Times New Roman</vt:lpstr>
      <vt:lpstr>Trebuchet MS</vt:lpstr>
      <vt:lpstr>Wingdings</vt:lpstr>
      <vt:lpstr>Wingdings 3</vt:lpstr>
      <vt:lpstr>Office Theme</vt:lpstr>
      <vt:lpstr>Facet</vt:lpstr>
      <vt:lpstr>1_UPP Template</vt:lpstr>
      <vt:lpstr>1_Facet</vt:lpstr>
      <vt:lpstr>Microsoft ClipArt Gallery</vt:lpstr>
      <vt:lpstr>PowerPoint Presentation</vt:lpstr>
      <vt:lpstr>PowerPoint Presentation</vt:lpstr>
      <vt:lpstr>Objectives for Medicare vs Medicare Advantage</vt:lpstr>
      <vt:lpstr> Medicare = Assistance with Medical costs after 65</vt:lpstr>
      <vt:lpstr>Social Security History</vt:lpstr>
      <vt:lpstr>Who is paying …. Today’s workers help pay for current retirees; not their own future benefits. </vt:lpstr>
      <vt:lpstr>What Is Medicare? Created 1965- tax funded/based</vt:lpstr>
      <vt:lpstr>Applying for Medicare</vt:lpstr>
      <vt:lpstr>Traditional Medicare</vt:lpstr>
      <vt:lpstr>Medicare Coverage Basics</vt:lpstr>
      <vt:lpstr>Medicare Part A &amp; B</vt:lpstr>
      <vt:lpstr>Original/Traditional Medicare Plan – Medicare Costs</vt:lpstr>
      <vt:lpstr>Let’s make this real- Traditional Inpatient</vt:lpstr>
      <vt:lpstr>Skilled Nursing Facility + Critical Access = Swing Beds</vt:lpstr>
      <vt:lpstr>What Is MSP?</vt:lpstr>
      <vt:lpstr>Other Possible Payers primary to Medicare  </vt:lpstr>
      <vt:lpstr>Medigap/Supplemental Insurance- Pays after Traditional/Original Medicare</vt:lpstr>
      <vt:lpstr>Part C/Medicare Advantage Fall Open enrollment period: 10-15 thru 12-7 yearly.</vt:lpstr>
      <vt:lpstr>FROM THE EYES OF A PATIENT –WHY MOVE TO A MA PLAN?</vt:lpstr>
      <vt:lpstr>Cost considerations – Traditional VS MA</vt:lpstr>
      <vt:lpstr>MA PLAN IN THE MID WEST</vt:lpstr>
      <vt:lpstr>More Considerations with MA</vt:lpstr>
      <vt:lpstr>It is not the same cost in all areas of the country  </vt:lpstr>
      <vt:lpstr>What is the Regulation for Managed Medicare? (Dr Ronald Hirsch/Accretive Health, 2016 PA &amp; UR Boot camp**)</vt:lpstr>
      <vt:lpstr>Regulations 42 C.F.R. § 422.214 If non-contracting with a MA plan…. </vt:lpstr>
      <vt:lpstr>Key elements of Traditional Medicare inpt regulations – 2 methods</vt:lpstr>
      <vt:lpstr>STILL largest lost revenue – 2 MN benchmark – converting after 1st MN</vt:lpstr>
      <vt:lpstr>“Meeting Criteria” – means Traditional Medicare ?</vt:lpstr>
      <vt:lpstr>More on clinical guideline clarifications/CMS</vt:lpstr>
      <vt:lpstr>MA plans are usually a commercial insurance  (PS  -there are approx. 60 Provider Sponsored MA plans too)</vt:lpstr>
      <vt:lpstr>It is all about the Pre-Certification/Prior Authorization for Services</vt:lpstr>
      <vt:lpstr>Strategies for “Demanding an inpt” and Keeping it -  Crazy FUN  (ALL Non-Traditional Medicare payers.)</vt:lpstr>
      <vt:lpstr>DRG = 1 payment for the entire stay</vt:lpstr>
      <vt:lpstr>Medicare Advantage: Provider WINS – Reference the Regulations</vt:lpstr>
      <vt:lpstr>How do Medicare Advantage Plans get paid</vt:lpstr>
      <vt:lpstr>Medicare Star-Rating System. How Consumers Evaluate and Compare MA plans</vt:lpstr>
      <vt:lpstr>It’s all in the Contract or is it  Policy-outside the contract?</vt:lpstr>
      <vt:lpstr>Medicare Advantage/MA plans ‘using Traditional Medicare’ to their advantage.. </vt:lpstr>
      <vt:lpstr>Specifics – Disputes with payers Internal MD to Payer’s MD</vt:lpstr>
      <vt:lpstr>CMS Form 1696 – formal representative </vt:lpstr>
      <vt:lpstr>Update – United =25% market share</vt:lpstr>
      <vt:lpstr>Payer‘mis-information’ for Medicare Advantage plans</vt:lpstr>
      <vt:lpstr>More payer anguish -Place of service Audits</vt:lpstr>
      <vt:lpstr>Readmission Denials- CMS Policy</vt:lpstr>
      <vt:lpstr>30-Day Readmission CMS</vt:lpstr>
      <vt:lpstr>United Health Care Readmission</vt:lpstr>
      <vt:lpstr>Operational Addendum’s for Payer Contracts</vt:lpstr>
      <vt:lpstr>Proactive Strategies – Contracts  or Addendum to contract   or  Policy ‘hits.’ GOAL:  It is a internal team sport</vt:lpstr>
      <vt:lpstr>CMS Contacts for Specific Plans and General Contact File complaints – squeak – with excellent examples of abuse. Must try to work with the payer first.  </vt:lpstr>
      <vt:lpstr>Complexity from all directions- Patients impacted</vt:lpstr>
      <vt:lpstr>For More Information</vt:lpstr>
      <vt:lpstr>AR Systems’ 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Grey Goose WKS-01</dc:creator>
  <cp:lastModifiedBy>Jeremy Egusquiza</cp:lastModifiedBy>
  <cp:revision>139</cp:revision>
  <dcterms:created xsi:type="dcterms:W3CDTF">2018-12-13T01:13:35Z</dcterms:created>
  <dcterms:modified xsi:type="dcterms:W3CDTF">2020-02-10T17:52:53Z</dcterms:modified>
</cp:coreProperties>
</file>