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 id="2147483785" r:id="rId2"/>
    <p:sldMasterId id="2147483820" r:id="rId3"/>
    <p:sldMasterId id="2147483850" r:id="rId4"/>
  </p:sldMasterIdLst>
  <p:notesMasterIdLst>
    <p:notesMasterId r:id="rId48"/>
  </p:notesMasterIdLst>
  <p:sldIdLst>
    <p:sldId id="256" r:id="rId5"/>
    <p:sldId id="3651" r:id="rId6"/>
    <p:sldId id="3714" r:id="rId7"/>
    <p:sldId id="293" r:id="rId8"/>
    <p:sldId id="3715" r:id="rId9"/>
    <p:sldId id="3716" r:id="rId10"/>
    <p:sldId id="3655" r:id="rId11"/>
    <p:sldId id="3659" r:id="rId12"/>
    <p:sldId id="3647" r:id="rId13"/>
    <p:sldId id="713" r:id="rId14"/>
    <p:sldId id="3657" r:id="rId15"/>
    <p:sldId id="3705" r:id="rId16"/>
    <p:sldId id="260" r:id="rId17"/>
    <p:sldId id="3708" r:id="rId18"/>
    <p:sldId id="3704" r:id="rId19"/>
    <p:sldId id="3709" r:id="rId20"/>
    <p:sldId id="267" r:id="rId21"/>
    <p:sldId id="727" r:id="rId22"/>
    <p:sldId id="627" r:id="rId23"/>
    <p:sldId id="3650" r:id="rId24"/>
    <p:sldId id="756" r:id="rId25"/>
    <p:sldId id="689" r:id="rId26"/>
    <p:sldId id="3710" r:id="rId27"/>
    <p:sldId id="692" r:id="rId28"/>
    <p:sldId id="3703" r:id="rId29"/>
    <p:sldId id="3712" r:id="rId30"/>
    <p:sldId id="3717" r:id="rId31"/>
    <p:sldId id="3633" r:id="rId32"/>
    <p:sldId id="3718" r:id="rId33"/>
    <p:sldId id="3642" r:id="rId34"/>
    <p:sldId id="542" r:id="rId35"/>
    <p:sldId id="284" r:id="rId36"/>
    <p:sldId id="3643" r:id="rId37"/>
    <p:sldId id="3626" r:id="rId38"/>
    <p:sldId id="3640" r:id="rId39"/>
    <p:sldId id="3719" r:id="rId40"/>
    <p:sldId id="276" r:id="rId41"/>
    <p:sldId id="3707" r:id="rId42"/>
    <p:sldId id="266" r:id="rId43"/>
    <p:sldId id="3627" r:id="rId44"/>
    <p:sldId id="270" r:id="rId45"/>
    <p:sldId id="3652" r:id="rId46"/>
    <p:sldId id="280" r:id="rId4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B050"/>
    <a:srgbClr val="C00000"/>
    <a:srgbClr val="FFFFFF"/>
    <a:srgbClr val="006F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06" autoAdjust="0"/>
    <p:restoredTop sz="94719"/>
  </p:normalViewPr>
  <p:slideViewPr>
    <p:cSldViewPr snapToGrid="0">
      <p:cViewPr varScale="1">
        <p:scale>
          <a:sx n="41" d="100"/>
          <a:sy n="41" d="100"/>
        </p:scale>
        <p:origin x="106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9C170DB6-A8B0-480D-85E7-8C71CF1C89A7}" type="datetimeFigureOut">
              <a:rPr lang="en-US" smtClean="0"/>
              <a:t>12/7/2021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875B7B99-7B2F-4170-B590-985C33982FF0}" type="slidenum">
              <a:rPr lang="en-US" smtClean="0"/>
              <a:t>‹#›</a:t>
            </a:fld>
            <a:endParaRPr lang="en-US"/>
          </a:p>
        </p:txBody>
      </p:sp>
    </p:spTree>
    <p:extLst>
      <p:ext uri="{BB962C8B-B14F-4D97-AF65-F5344CB8AC3E}">
        <p14:creationId xmlns:p14="http://schemas.microsoft.com/office/powerpoint/2010/main" val="8037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those 27 Critical Access Hospitals, 19 of them are barely hanging on.  19 of the 27 rural hospitals are operating on zero margins – or less.  Without property tax support or other revenues, they would not be able to keep the doors open.</a:t>
            </a:r>
          </a:p>
          <a:p>
            <a:endParaRPr lang="en-US" dirty="0"/>
          </a:p>
          <a:p>
            <a:r>
              <a:rPr lang="en-US" dirty="0"/>
              <a:t>How critical are these critical access hospitals?</a:t>
            </a:r>
          </a:p>
          <a:p>
            <a:endParaRPr lang="en-US" dirty="0"/>
          </a:p>
          <a:p>
            <a:r>
              <a:rPr lang="en-US" dirty="0"/>
              <a:t>Ask Monsanto what they would do without a hospital in Soda Springs.  </a:t>
            </a:r>
          </a:p>
          <a:p>
            <a:endParaRPr lang="en-US" dirty="0"/>
          </a:p>
          <a:p>
            <a:r>
              <a:rPr lang="en-US" dirty="0"/>
              <a:t>Ask an wilderness outfitter if a hospital in Salmon, Idaho is important – or whether they would be OK driving another 163 miles to Idaho Falls.</a:t>
            </a:r>
          </a:p>
          <a:p>
            <a:endParaRPr lang="en-US" dirty="0"/>
          </a:p>
          <a:p>
            <a:r>
              <a:rPr lang="en-US" dirty="0"/>
              <a:t>Ask the United States Air Force if labor and delivery services at the community hospital in Mountain Home are important to the future of the base.</a:t>
            </a:r>
          </a:p>
          <a:p>
            <a:endParaRPr lang="en-US" dirty="0"/>
          </a:p>
          <a:p>
            <a:r>
              <a:rPr lang="en-US" dirty="0"/>
              <a:t>A January 2018 study indicated that states that expanded Medicaid had a direct </a:t>
            </a:r>
            <a:r>
              <a:rPr lang="en-US" b="1" i="1" u="sng" dirty="0"/>
              <a:t>positive</a:t>
            </a:r>
            <a:r>
              <a:rPr lang="en-US" dirty="0"/>
              <a:t> affect on the number of hospital closures – especially rural hospitals.</a:t>
            </a:r>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1A365BD4-8257-4013-A23E-1AF618579CD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4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B7B99-7B2F-4170-B590-985C33982FF0}" type="slidenum">
              <a:rPr lang="en-US" smtClean="0"/>
              <a:t>16</a:t>
            </a:fld>
            <a:endParaRPr lang="en-US"/>
          </a:p>
        </p:txBody>
      </p:sp>
    </p:spTree>
    <p:extLst>
      <p:ext uri="{BB962C8B-B14F-4D97-AF65-F5344CB8AC3E}">
        <p14:creationId xmlns:p14="http://schemas.microsoft.com/office/powerpoint/2010/main" val="290030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AA02508-263C-4078-84C2-29BE18A567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6AEF622-0874-4CB2-B16E-99D64B7EDB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If already peer to peer has been done and approved , can you avoid a second look / audit?</a:t>
            </a:r>
          </a:p>
        </p:txBody>
      </p:sp>
      <p:sp>
        <p:nvSpPr>
          <p:cNvPr id="76804" name="Slide Number Placeholder 3">
            <a:extLst>
              <a:ext uri="{FF2B5EF4-FFF2-40B4-BE49-F238E27FC236}">
                <a16:creationId xmlns:a16="http://schemas.microsoft.com/office/drawing/2014/main" id="{9C9D1A16-7ACB-44CC-98A8-AC05B716A4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1807" rtl="0" eaLnBrk="1" fontAlgn="base" latinLnBrk="0" hangingPunct="1">
              <a:lnSpc>
                <a:spcPct val="100000"/>
              </a:lnSpc>
              <a:spcBef>
                <a:spcPct val="0"/>
              </a:spcBef>
              <a:spcAft>
                <a:spcPct val="0"/>
              </a:spcAft>
              <a:buClrTx/>
              <a:buSzTx/>
              <a:buFontTx/>
              <a:buNone/>
              <a:tabLst/>
              <a:defRPr/>
            </a:pPr>
            <a:fld id="{2451E0DF-E3F5-4AC2-B779-BF2E7612848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21807"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04117EA6-4496-445D-B325-F41CEFED50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CDEF9328-D63B-4E3E-8D0D-1D7CB9FF8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a16="http://schemas.microsoft.com/office/drawing/2014/main" id="{15979752-997F-4584-B63E-D28129B5B9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8968" indent="-288065">
              <a:defRPr>
                <a:solidFill>
                  <a:schemeClr val="tx1"/>
                </a:solidFill>
                <a:latin typeface="Arial" panose="020B0604020202020204" pitchFamily="34" charset="0"/>
                <a:cs typeface="Arial" panose="020B0604020202020204" pitchFamily="34" charset="0"/>
              </a:defRPr>
            </a:lvl2pPr>
            <a:lvl3pPr marL="1152258" indent="-230452">
              <a:defRPr>
                <a:solidFill>
                  <a:schemeClr val="tx1"/>
                </a:solidFill>
                <a:latin typeface="Arial" panose="020B0604020202020204" pitchFamily="34" charset="0"/>
                <a:cs typeface="Arial" panose="020B0604020202020204" pitchFamily="34" charset="0"/>
              </a:defRPr>
            </a:lvl3pPr>
            <a:lvl4pPr marL="1613162" indent="-230452">
              <a:defRPr>
                <a:solidFill>
                  <a:schemeClr val="tx1"/>
                </a:solidFill>
                <a:latin typeface="Arial" panose="020B0604020202020204" pitchFamily="34" charset="0"/>
                <a:cs typeface="Arial" panose="020B0604020202020204" pitchFamily="34" charset="0"/>
              </a:defRPr>
            </a:lvl4pPr>
            <a:lvl5pPr marL="2074065" indent="-230452">
              <a:defRPr>
                <a:solidFill>
                  <a:schemeClr val="tx1"/>
                </a:solidFill>
                <a:latin typeface="Arial" panose="020B0604020202020204" pitchFamily="34" charset="0"/>
                <a:cs typeface="Arial" panose="020B0604020202020204" pitchFamily="34" charset="0"/>
              </a:defRPr>
            </a:lvl5pPr>
            <a:lvl6pPr marL="253496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95872"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56775"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17678" indent="-230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1807" rtl="0" eaLnBrk="1" fontAlgn="base" latinLnBrk="0" hangingPunct="1">
              <a:lnSpc>
                <a:spcPct val="100000"/>
              </a:lnSpc>
              <a:spcBef>
                <a:spcPct val="0"/>
              </a:spcBef>
              <a:spcAft>
                <a:spcPct val="0"/>
              </a:spcAft>
              <a:buClrTx/>
              <a:buSzTx/>
              <a:buFontTx/>
              <a:buNone/>
              <a:tabLst/>
              <a:defRPr/>
            </a:pPr>
            <a:fld id="{36B1B288-B228-439D-AF1C-17F5C6367EB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21807"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splitting into two slides</a:t>
            </a:r>
          </a:p>
        </p:txBody>
      </p:sp>
      <p:sp>
        <p:nvSpPr>
          <p:cNvPr id="4" name="Slide Number Placeholder 3"/>
          <p:cNvSpPr>
            <a:spLocks noGrp="1"/>
          </p:cNvSpPr>
          <p:nvPr>
            <p:ph type="sldNum" sz="quarter" idx="5"/>
          </p:nvPr>
        </p:nvSpPr>
        <p:spPr/>
        <p:txBody>
          <a:bodyPr/>
          <a:lstStyle/>
          <a:p>
            <a:fld id="{875B7B99-7B2F-4170-B590-985C33982FF0}" type="slidenum">
              <a:rPr lang="en-US" smtClean="0"/>
              <a:t>25</a:t>
            </a:fld>
            <a:endParaRPr lang="en-US"/>
          </a:p>
        </p:txBody>
      </p:sp>
    </p:spTree>
    <p:extLst>
      <p:ext uri="{BB962C8B-B14F-4D97-AF65-F5344CB8AC3E}">
        <p14:creationId xmlns:p14="http://schemas.microsoft.com/office/powerpoint/2010/main" val="63057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5B7B99-7B2F-4170-B590-985C33982FF0}" type="slidenum">
              <a:rPr lang="en-US" smtClean="0"/>
              <a:t>42</a:t>
            </a:fld>
            <a:endParaRPr lang="en-US"/>
          </a:p>
        </p:txBody>
      </p:sp>
    </p:spTree>
    <p:extLst>
      <p:ext uri="{BB962C8B-B14F-4D97-AF65-F5344CB8AC3E}">
        <p14:creationId xmlns:p14="http://schemas.microsoft.com/office/powerpoint/2010/main" val="625127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3CE90-5BB6-F94C-8AF1-062C9901F3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07223-5102-5D49-BCC4-50BACEAEA3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80D950-F9D1-A148-92A6-CE19169713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53EC8F8-2094-094F-80B4-163D8044C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7FE6E-FD62-124B-8832-521C9AF90907}"/>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364341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7D55A-37AE-1B45-8952-18B0CA07D3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D0C5A-9D6B-1541-9C30-7302D1D090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EB9EF-2329-974A-877D-0D9F5AE2046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3B79076-2A08-4F43-9F5E-6A80F1A14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E376F-E1DF-9640-BCBC-A012BFA4D843}"/>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146570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28CDC3-EE30-E643-A231-A5CF8404F5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E1B21E-ABF4-7847-BBD8-42D2FFC5E7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F3609-1667-174B-971A-721B490EDD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276F7C-8E4C-6942-8839-FEF95083E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75085C-9782-054D-8A30-B67A7BF97E16}"/>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2286813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7" y="5883275"/>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640754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78737" y="5883275"/>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519077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4EC36A-A846-41F2-8E05-19522EC63E39}"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410147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39242-D5F4-4E6B-8ADD-5B833DE983B1}"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816273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7196B-A266-4638-B278-16F9DCE24960}"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857264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456922-AE19-4032-8A96-D521CD2928E8}"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892083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475F47-4068-45A1-8490-163D598B988E}" type="datetime1">
              <a:rPr lang="en-US" smtClean="0"/>
              <a:t>12/7/2021</a:t>
            </a:fld>
            <a:endParaRPr lang="en-US"/>
          </a:p>
        </p:txBody>
      </p:sp>
      <p:sp>
        <p:nvSpPr>
          <p:cNvPr id="8" name="Footer Placeholder 7"/>
          <p:cNvSpPr>
            <a:spLocks noGrp="1"/>
          </p:cNvSpPr>
          <p:nvPr>
            <p:ph type="ftr" sz="quarter" idx="11"/>
          </p:nvPr>
        </p:nvSpPr>
        <p:spPr/>
        <p:txBody>
          <a:bodyPr/>
          <a:lstStyle/>
          <a:p>
            <a:r>
              <a:rPr lang="en-US"/>
              <a:t>2021</a:t>
            </a:r>
          </a:p>
        </p:txBody>
      </p:sp>
      <p:sp>
        <p:nvSpPr>
          <p:cNvPr id="9" name="Slide Number Placeholder 8"/>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006423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496872-D785-45F3-BBC1-D8A54EE94271}" type="datetime1">
              <a:rPr lang="en-US" smtClean="0"/>
              <a:t>12/7/2021</a:t>
            </a:fld>
            <a:endParaRPr lang="en-US"/>
          </a:p>
        </p:txBody>
      </p:sp>
      <p:sp>
        <p:nvSpPr>
          <p:cNvPr id="4" name="Footer Placeholder 3"/>
          <p:cNvSpPr>
            <a:spLocks noGrp="1"/>
          </p:cNvSpPr>
          <p:nvPr>
            <p:ph type="ftr" sz="quarter" idx="11"/>
          </p:nvPr>
        </p:nvSpPr>
        <p:spPr/>
        <p:txBody>
          <a:bodyPr/>
          <a:lstStyle/>
          <a:p>
            <a:r>
              <a:rPr lang="en-US"/>
              <a:t>2021</a:t>
            </a:r>
          </a:p>
        </p:txBody>
      </p:sp>
      <p:sp>
        <p:nvSpPr>
          <p:cNvPr id="5" name="Slide Number Placeholder 4"/>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893635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10FB-8D60-924E-A727-5F4675214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CD990-B9B4-4C4F-8237-5B086B308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FD4D0-F9F1-F34C-800F-3D06F3BD90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D878568-ABC0-F24D-B6A6-B34522C67F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E30AD-F128-CB41-9B0D-88A76E45703B}"/>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848601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DFA87BD4-C313-4B75-B18A-C2A10BA4EACC}" type="datetime1">
              <a:rPr lang="en-US" smtClean="0"/>
              <a:t>12/7/2021</a:t>
            </a:fld>
            <a:endParaRPr lang="en-US"/>
          </a:p>
        </p:txBody>
      </p:sp>
      <p:sp>
        <p:nvSpPr>
          <p:cNvPr id="3" name="Footer Placeholder 2"/>
          <p:cNvSpPr>
            <a:spLocks noGrp="1"/>
          </p:cNvSpPr>
          <p:nvPr>
            <p:ph type="ftr" sz="quarter" idx="11"/>
          </p:nvPr>
        </p:nvSpPr>
        <p:spPr/>
        <p:txBody>
          <a:bodyPr/>
          <a:lstStyle/>
          <a:p>
            <a:r>
              <a:rPr lang="en-US"/>
              <a:t>2021</a:t>
            </a:r>
          </a:p>
        </p:txBody>
      </p:sp>
      <p:sp>
        <p:nvSpPr>
          <p:cNvPr id="4" name="Slide Number Placeholder 3"/>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090155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ADB18E-6CF9-43A7-B5AA-FAC34648F3B6}"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4079913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EA8751-292B-49FF-B846-E0BB5477E474}"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197201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C0D061-8654-420C-968E-82F0A73FF085}"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219045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FE83B8-93D4-44D7-BBF7-39E11EE9902D}"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94493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D227C9-9283-4B2E-B15B-A90256074595}"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019325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9C6950-C2C7-47F6-95B5-BBC02694E143}"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589225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7DC194E-A4EA-463A-BED6-363905A03FB3}" type="datetime1">
              <a:rPr lang="en-US" smtClean="0"/>
              <a:t>12/7/2021</a:t>
            </a:fld>
            <a:endParaRPr lang="en-US"/>
          </a:p>
        </p:txBody>
      </p:sp>
      <p:sp>
        <p:nvSpPr>
          <p:cNvPr id="4" name="Footer Placeholder 3"/>
          <p:cNvSpPr>
            <a:spLocks noGrp="1"/>
          </p:cNvSpPr>
          <p:nvPr>
            <p:ph type="ftr" sz="quarter" idx="11"/>
          </p:nvPr>
        </p:nvSpPr>
        <p:spPr/>
        <p:txBody>
          <a:bodyPr/>
          <a:lstStyle/>
          <a:p>
            <a:r>
              <a:rPr lang="en-US"/>
              <a:t>2021</a:t>
            </a:r>
          </a:p>
        </p:txBody>
      </p:sp>
      <p:sp>
        <p:nvSpPr>
          <p:cNvPr id="5" name="Slide Number Placeholder 4"/>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520660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390251E-02D6-422E-A2DA-89FD1B671969}" type="datetime1">
              <a:rPr lang="en-US" smtClean="0"/>
              <a:t>12/7/2021</a:t>
            </a:fld>
            <a:endParaRPr lang="en-US"/>
          </a:p>
        </p:txBody>
      </p:sp>
      <p:sp>
        <p:nvSpPr>
          <p:cNvPr id="4" name="Footer Placeholder 3"/>
          <p:cNvSpPr>
            <a:spLocks noGrp="1"/>
          </p:cNvSpPr>
          <p:nvPr>
            <p:ph type="ftr" sz="quarter" idx="11"/>
          </p:nvPr>
        </p:nvSpPr>
        <p:spPr/>
        <p:txBody>
          <a:bodyPr/>
          <a:lstStyle/>
          <a:p>
            <a:r>
              <a:rPr lang="en-US"/>
              <a:t>2021</a:t>
            </a:r>
          </a:p>
        </p:txBody>
      </p:sp>
      <p:sp>
        <p:nvSpPr>
          <p:cNvPr id="5" name="Slide Number Placeholder 4"/>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070698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D26D41-F5D4-4FFD-893D-6D15893BC1C0}"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422789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007F-D2B7-4042-B990-DA6101E09E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7DDB15-C423-2940-999A-1E1E175331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8F79E-36BF-5C40-8A55-991F820A83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EB2506-B737-DE45-A9AA-2C19D008E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132BE-6D87-DF49-A4C4-9215360BD6DF}"/>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867872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AE06E2-BD50-47B7-BD67-DA50478CA587}"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665440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3622B9-56DD-43E9-8F4C-A7AD72174C14}" type="datetime1">
              <a:rPr lang="en-US" smtClean="0"/>
              <a:t>12/7/2021</a:t>
            </a:fld>
            <a:endParaRPr lang="en-US" dirty="0"/>
          </a:p>
        </p:txBody>
      </p:sp>
      <p:sp>
        <p:nvSpPr>
          <p:cNvPr id="5" name="Footer Placeholder 4"/>
          <p:cNvSpPr>
            <a:spLocks noGrp="1"/>
          </p:cNvSpPr>
          <p:nvPr>
            <p:ph type="ftr" sz="quarter" idx="11"/>
          </p:nvPr>
        </p:nvSpPr>
        <p:spPr/>
        <p:txBody>
          <a:bodyPr/>
          <a:lstStyle/>
          <a:p>
            <a:r>
              <a:rPr lang="en-US"/>
              <a:t>2021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89191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75746" y="2737247"/>
            <a:ext cx="4185623" cy="330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5088385" y="2737247"/>
            <a:ext cx="4185617" cy="3304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74A16B5-8A0E-4F48-AEDC-243467787AA5}"/>
              </a:ext>
            </a:extLst>
          </p:cNvPr>
          <p:cNvSpPr>
            <a:spLocks noGrp="1"/>
          </p:cNvSpPr>
          <p:nvPr>
            <p:ph type="dt" sz="half" idx="10"/>
          </p:nvPr>
        </p:nvSpPr>
        <p:spPr/>
        <p:txBody>
          <a:bodyPr/>
          <a:lstStyle>
            <a:lvl1pPr>
              <a:defRPr/>
            </a:lvl1pPr>
          </a:lstStyle>
          <a:p>
            <a:pPr>
              <a:defRPr/>
            </a:pPr>
            <a:fld id="{808123CC-BB2F-44E7-A56C-ABF92E80287B}" type="datetime1">
              <a:rPr lang="en-US" smtClean="0"/>
              <a:t>12/7/2021</a:t>
            </a:fld>
            <a:endParaRPr lang="en-US" dirty="0"/>
          </a:p>
        </p:txBody>
      </p:sp>
      <p:sp>
        <p:nvSpPr>
          <p:cNvPr id="8" name="Footer Placeholder 4">
            <a:extLst>
              <a:ext uri="{FF2B5EF4-FFF2-40B4-BE49-F238E27FC236}">
                <a16:creationId xmlns:a16="http://schemas.microsoft.com/office/drawing/2014/main" id="{243EBCBF-C60F-4B6F-AA38-B093368D856B}"/>
              </a:ext>
            </a:extLst>
          </p:cNvPr>
          <p:cNvSpPr>
            <a:spLocks noGrp="1"/>
          </p:cNvSpPr>
          <p:nvPr>
            <p:ph type="ftr" sz="quarter" idx="11"/>
          </p:nvPr>
        </p:nvSpPr>
        <p:spPr/>
        <p:txBody>
          <a:bodyPr/>
          <a:lstStyle>
            <a:lvl1pPr>
              <a:defRPr/>
            </a:lvl1pPr>
          </a:lstStyle>
          <a:p>
            <a:pPr>
              <a:defRPr/>
            </a:pPr>
            <a:r>
              <a:rPr lang="en-US"/>
              <a:t>2021</a:t>
            </a:r>
          </a:p>
        </p:txBody>
      </p:sp>
      <p:sp>
        <p:nvSpPr>
          <p:cNvPr id="9" name="Slide Number Placeholder 5">
            <a:extLst>
              <a:ext uri="{FF2B5EF4-FFF2-40B4-BE49-F238E27FC236}">
                <a16:creationId xmlns:a16="http://schemas.microsoft.com/office/drawing/2014/main" id="{93A69E08-6A1E-42BA-BDCC-60E669A38005}"/>
              </a:ext>
            </a:extLst>
          </p:cNvPr>
          <p:cNvSpPr>
            <a:spLocks noGrp="1"/>
          </p:cNvSpPr>
          <p:nvPr>
            <p:ph type="sldNum" sz="quarter" idx="12"/>
          </p:nvPr>
        </p:nvSpPr>
        <p:spPr/>
        <p:txBody>
          <a:bodyPr/>
          <a:lstStyle>
            <a:lvl1pPr>
              <a:defRPr/>
            </a:lvl1pPr>
          </a:lstStyle>
          <a:p>
            <a:pPr>
              <a:defRPr/>
            </a:pPr>
            <a:fld id="{6C277934-A96E-4AFD-80A3-AB1846C472D6}" type="slidenum">
              <a:rPr lang="en-US" altLang="en-US"/>
              <a:pPr>
                <a:defRPr/>
              </a:pPr>
              <a:t>‹#›</a:t>
            </a:fld>
            <a:endParaRPr lang="en-US" altLang="en-US" dirty="0"/>
          </a:p>
        </p:txBody>
      </p:sp>
    </p:spTree>
    <p:extLst>
      <p:ext uri="{BB962C8B-B14F-4D97-AF65-F5344CB8AC3E}">
        <p14:creationId xmlns:p14="http://schemas.microsoft.com/office/powerpoint/2010/main" val="4256787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E4B8-8065-47DE-8351-7C242C8C551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descr="hfma_v4one_line_logo_cmyk.jpg">
            <a:extLst>
              <a:ext uri="{FF2B5EF4-FFF2-40B4-BE49-F238E27FC236}">
                <a16:creationId xmlns:a16="http://schemas.microsoft.com/office/drawing/2014/main" id="{652A9463-DFDE-478E-A4D4-8EDC2245F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BCB206A-F6B6-4706-9DA9-6012B645BB79}"/>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3ADF3380-05CC-4AE9-BC1C-5E0338138A59}" type="slidenum">
              <a:rPr lang="en-US"/>
              <a:pPr>
                <a:defRPr/>
              </a:pPr>
              <a:t>‹#›</a:t>
            </a:fld>
            <a:endParaRPr lang="en-US" dirty="0"/>
          </a:p>
        </p:txBody>
      </p:sp>
    </p:spTree>
    <p:extLst>
      <p:ext uri="{BB962C8B-B14F-4D97-AF65-F5344CB8AC3E}">
        <p14:creationId xmlns:p14="http://schemas.microsoft.com/office/powerpoint/2010/main" val="3472618766"/>
      </p:ext>
    </p:extLst>
  </p:cSld>
  <p:clrMapOvr>
    <a:masterClrMapping/>
  </p:clrMapOvr>
  <p:transition>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393AA5-707C-4545-8BDF-593D584D638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descr="hfma_v4one_line_logo_cmyk.jpg">
            <a:extLst>
              <a:ext uri="{FF2B5EF4-FFF2-40B4-BE49-F238E27FC236}">
                <a16:creationId xmlns:a16="http://schemas.microsoft.com/office/drawing/2014/main" id="{31A49FBA-966F-4C77-A157-88E6F5E259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A0D731E-0168-48E4-B388-9265A6DF9FD5}"/>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5DBC1D5D-4E2E-423B-8835-48F9C2D7534A}" type="slidenum">
              <a:rPr lang="en-US"/>
              <a:pPr>
                <a:defRPr/>
              </a:pPr>
              <a:t>‹#›</a:t>
            </a:fld>
            <a:endParaRPr lang="en-US" dirty="0"/>
          </a:p>
        </p:txBody>
      </p:sp>
    </p:spTree>
    <p:extLst>
      <p:ext uri="{BB962C8B-B14F-4D97-AF65-F5344CB8AC3E}">
        <p14:creationId xmlns:p14="http://schemas.microsoft.com/office/powerpoint/2010/main" val="2292188753"/>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184BE5-B17E-4919-9C56-0BD7A235779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CA2124E0-DC2F-4407-9D80-B8A6F77B47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FD684AC-3F9A-4EBF-B8DA-142EEC1F863D}"/>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715476D0-45A3-49EF-90B1-2E289E0619EF}" type="slidenum">
              <a:rPr lang="en-US"/>
              <a:pPr>
                <a:defRPr/>
              </a:pPr>
              <a:t>‹#›</a:t>
            </a:fld>
            <a:endParaRPr lang="en-US" dirty="0"/>
          </a:p>
        </p:txBody>
      </p:sp>
    </p:spTree>
    <p:extLst>
      <p:ext uri="{BB962C8B-B14F-4D97-AF65-F5344CB8AC3E}">
        <p14:creationId xmlns:p14="http://schemas.microsoft.com/office/powerpoint/2010/main" val="2908854835"/>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Name Car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7572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3289212-242C-4898-8185-67A938B8E46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440D3F8D-8F63-48A1-9F74-E95409967E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E0869D61-37FA-4297-A5E3-9D9E2CB5185A}"/>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71DC7B13-B128-4E6D-A9C1-A5B8B206CFB3}" type="slidenum">
              <a:rPr lang="en-US"/>
              <a:pPr>
                <a:defRPr/>
              </a:pPr>
              <a:t>‹#›</a:t>
            </a:fld>
            <a:endParaRPr lang="en-US" dirty="0"/>
          </a:p>
        </p:txBody>
      </p:sp>
    </p:spTree>
    <p:extLst>
      <p:ext uri="{BB962C8B-B14F-4D97-AF65-F5344CB8AC3E}">
        <p14:creationId xmlns:p14="http://schemas.microsoft.com/office/powerpoint/2010/main" val="1475018960"/>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E65AE0F-6E45-4706-A4F8-DD5A3F57B966}"/>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F0DA2476-66B3-4977-9AED-40D8E6FC7B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6AA54BA-5FEC-4E7B-84A8-4E00169E41C0}"/>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4ACAC25F-830D-464E-AB51-6310071D58C7}" type="slidenum">
              <a:rPr lang="en-US"/>
              <a:pPr>
                <a:defRPr/>
              </a:pPr>
              <a:t>‹#›</a:t>
            </a:fld>
            <a:endParaRPr lang="en-US" dirty="0"/>
          </a:p>
        </p:txBody>
      </p:sp>
    </p:spTree>
    <p:extLst>
      <p:ext uri="{BB962C8B-B14F-4D97-AF65-F5344CB8AC3E}">
        <p14:creationId xmlns:p14="http://schemas.microsoft.com/office/powerpoint/2010/main" val="183230830"/>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80E858-3A96-4547-86C8-F4040DABE07D}"/>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AC589871-4260-459D-9DE5-B4412DB6E5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C645F16E-03FB-47D2-9CAC-C8B0212BD48F}"/>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04D5DF52-FE7F-4C64-B8C6-4CCCDED9C2A8}" type="slidenum">
              <a:rPr lang="en-US"/>
              <a:pPr>
                <a:defRPr/>
              </a:pPr>
              <a:t>‹#›</a:t>
            </a:fld>
            <a:endParaRPr lang="en-US" dirty="0"/>
          </a:p>
        </p:txBody>
      </p:sp>
    </p:spTree>
    <p:extLst>
      <p:ext uri="{BB962C8B-B14F-4D97-AF65-F5344CB8AC3E}">
        <p14:creationId xmlns:p14="http://schemas.microsoft.com/office/powerpoint/2010/main" val="1471603067"/>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9678-8393-7E45-8284-A2E41CE5B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24284-374B-544F-954F-EA676CC7C9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DE056C-F497-EE47-BB47-D81A774045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A29C17-DBB3-8F48-BE7C-3758C631E87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282A721-B306-F649-A9C2-D1CFB985F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EF6B5-DA1E-704F-9E81-CD873AF36E3D}"/>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1535576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31D38CB-FF03-4705-A63C-EFB1266CB5B0}"/>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9CB46F1C-C5AC-429A-B4D4-706D8C8E52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450669ED-B538-439B-A183-DD93D0A3BE1C}"/>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C02CB1B3-0994-432F-B18E-6441FA49D803}" type="slidenum">
              <a:rPr lang="en-US"/>
              <a:pPr>
                <a:defRPr/>
              </a:pPr>
              <a:t>‹#›</a:t>
            </a:fld>
            <a:endParaRPr lang="en-US" dirty="0"/>
          </a:p>
        </p:txBody>
      </p:sp>
    </p:spTree>
    <p:extLst>
      <p:ext uri="{BB962C8B-B14F-4D97-AF65-F5344CB8AC3E}">
        <p14:creationId xmlns:p14="http://schemas.microsoft.com/office/powerpoint/2010/main" val="3237428685"/>
      </p:ext>
    </p:extLst>
  </p:cSld>
  <p:clrMapOvr>
    <a:masterClrMapping/>
  </p:clrMapOvr>
  <p:transition>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36E833E-8FC6-40AF-BBD1-598F28B5D7BC}"/>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2A7873EF-2307-4882-BD17-9ECC60B8B0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0D0B6BF1-8DC5-4A78-A12F-0C56591FED1B}"/>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2726DF71-1906-43E1-8129-11EEA2F1C5BA}" type="slidenum">
              <a:rPr lang="en-US"/>
              <a:pPr>
                <a:defRPr/>
              </a:pPr>
              <a:t>‹#›</a:t>
            </a:fld>
            <a:endParaRPr lang="en-US" dirty="0"/>
          </a:p>
        </p:txBody>
      </p:sp>
    </p:spTree>
    <p:extLst>
      <p:ext uri="{BB962C8B-B14F-4D97-AF65-F5344CB8AC3E}">
        <p14:creationId xmlns:p14="http://schemas.microsoft.com/office/powerpoint/2010/main" val="1983437212"/>
      </p:ext>
    </p:extLst>
  </p:cSld>
  <p:clrMapOvr>
    <a:masterClrMapping/>
  </p:clrMapOvr>
  <p:transition>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F9FD010-191E-48E2-A103-72A881B8E824}"/>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051F261A-4427-4091-82F3-5D3CD65C8B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372093EE-17F3-4D75-B3F7-938B76085766}"/>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FBC80461-C310-412D-843E-6F969A8C4075}" type="slidenum">
              <a:rPr lang="en-US"/>
              <a:pPr>
                <a:defRPr/>
              </a:pPr>
              <a:t>‹#›</a:t>
            </a:fld>
            <a:endParaRPr lang="en-US" dirty="0"/>
          </a:p>
        </p:txBody>
      </p:sp>
    </p:spTree>
    <p:extLst>
      <p:ext uri="{BB962C8B-B14F-4D97-AF65-F5344CB8AC3E}">
        <p14:creationId xmlns:p14="http://schemas.microsoft.com/office/powerpoint/2010/main" val="2261239206"/>
      </p:ext>
    </p:extLst>
  </p:cSld>
  <p:clrMapOvr>
    <a:masterClrMapping/>
  </p:clrMapOvr>
  <p:transition>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AB53C63-DD46-4A79-9F26-64B62A142ED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05BFECE3-B166-4C14-BD60-7DAA81E9C7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E990E129-CF02-4BFD-9358-25B23E0B3BC5}"/>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7960A2A-EC2B-4B03-A10B-1A4AA3BC35AF}" type="slidenum">
              <a:rPr lang="en-US"/>
              <a:pPr>
                <a:defRPr/>
              </a:pPr>
              <a:t>‹#›</a:t>
            </a:fld>
            <a:endParaRPr lang="en-US" dirty="0"/>
          </a:p>
        </p:txBody>
      </p:sp>
    </p:spTree>
    <p:extLst>
      <p:ext uri="{BB962C8B-B14F-4D97-AF65-F5344CB8AC3E}">
        <p14:creationId xmlns:p14="http://schemas.microsoft.com/office/powerpoint/2010/main" val="3989826751"/>
      </p:ext>
    </p:extLst>
  </p:cSld>
  <p:clrMapOvr>
    <a:masterClrMapping/>
  </p:clrMapOvr>
  <p:transition>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39BFCD-EF27-4B0C-9116-4E01C234D4F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BF1CCEF5-8D31-4F4B-8681-FB5A53FD1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B4E3C7EE-3C16-4D8F-93C7-6F8103B6CECF}"/>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A331E873-2FBD-4F22-9B96-6B4E638EE059}" type="slidenum">
              <a:rPr lang="en-US"/>
              <a:pPr>
                <a:defRPr/>
              </a:pPr>
              <a:t>‹#›</a:t>
            </a:fld>
            <a:endParaRPr lang="en-US" dirty="0"/>
          </a:p>
        </p:txBody>
      </p:sp>
    </p:spTree>
    <p:extLst>
      <p:ext uri="{BB962C8B-B14F-4D97-AF65-F5344CB8AC3E}">
        <p14:creationId xmlns:p14="http://schemas.microsoft.com/office/powerpoint/2010/main" val="3242164167"/>
      </p:ext>
    </p:extLst>
  </p:cSld>
  <p:clrMapOvr>
    <a:masterClrMapping/>
  </p:clrMapOvr>
  <p:transition>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8FEBC7-E880-4835-A22E-9DBB479B3D9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B581EE81-78B7-4A5F-8BA0-1EDA8D8542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29A0345-9D51-4112-97B3-B08CC48813EA}"/>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B16B250-BB45-401B-B9E4-D1939052E3BA}" type="slidenum">
              <a:rPr lang="en-US"/>
              <a:pPr>
                <a:defRPr/>
              </a:pPr>
              <a:t>‹#›</a:t>
            </a:fld>
            <a:endParaRPr lang="en-US" dirty="0"/>
          </a:p>
        </p:txBody>
      </p:sp>
    </p:spTree>
    <p:extLst>
      <p:ext uri="{BB962C8B-B14F-4D97-AF65-F5344CB8AC3E}">
        <p14:creationId xmlns:p14="http://schemas.microsoft.com/office/powerpoint/2010/main" val="137055382"/>
      </p:ext>
    </p:extLst>
  </p:cSld>
  <p:clrMapOvr>
    <a:masterClrMapping/>
  </p:clrMapOvr>
  <p:transition>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896E71-E9A3-4951-95A3-61BFF3E518C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835AEBB2-24F1-4EB2-BA02-1A3D513721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E19D863-E5CC-47B0-910F-9788A68F5A17}"/>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81082301-27C2-4A02-A965-193A79118BB6}" type="slidenum">
              <a:rPr lang="en-US"/>
              <a:pPr>
                <a:defRPr/>
              </a:pPr>
              <a:t>‹#›</a:t>
            </a:fld>
            <a:endParaRPr lang="en-US" dirty="0"/>
          </a:p>
        </p:txBody>
      </p:sp>
    </p:spTree>
    <p:extLst>
      <p:ext uri="{BB962C8B-B14F-4D97-AF65-F5344CB8AC3E}">
        <p14:creationId xmlns:p14="http://schemas.microsoft.com/office/powerpoint/2010/main" val="3761647521"/>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5F4EC36A-A846-41F2-8E05-19522EC63E39}"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493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FC2E1D-3995-422D-B3F1-FC03BADFE2B8}"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065732197"/>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77196B-A266-4638-B278-16F9DCE24960}"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385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410E-C018-3346-8144-16D0DC213A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FB107-9E1A-6249-B574-CF8391E22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2B972B-E7BF-8F41-87C7-A81633E760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11FF34-AFAB-1D40-B6A3-CE27601DC2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B2E69-4EBE-8844-ADCC-BF748BEAEF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335E89-9EED-FC49-A86B-777E32B0F52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8EEBE4-FB39-0445-8C19-E90F2EB5E6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15A967-E7A1-9A4E-9DD2-E01C32C27C0E}"/>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1643312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BFC2E1D-3995-422D-B3F1-FC03BADFE2B8}"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871976724"/>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BFC2E1D-3995-422D-B3F1-FC03BADFE2B8}" type="datetime1">
              <a:rPr lang="en-US" smtClean="0"/>
              <a:t>12/7/2021</a:t>
            </a:fld>
            <a:endParaRPr lang="en-US"/>
          </a:p>
        </p:txBody>
      </p:sp>
      <p:sp>
        <p:nvSpPr>
          <p:cNvPr id="8" name="Footer Placeholder 7"/>
          <p:cNvSpPr>
            <a:spLocks noGrp="1"/>
          </p:cNvSpPr>
          <p:nvPr>
            <p:ph type="ftr" sz="quarter" idx="11"/>
          </p:nvPr>
        </p:nvSpPr>
        <p:spPr/>
        <p:txBody>
          <a:bodyPr/>
          <a:lstStyle/>
          <a:p>
            <a:r>
              <a:rPr lang="en-US"/>
              <a:t>2021</a:t>
            </a:r>
          </a:p>
        </p:txBody>
      </p:sp>
      <p:sp>
        <p:nvSpPr>
          <p:cNvPr id="9" name="Slide Number Placeholder 8"/>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865611942"/>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496872-D785-45F3-BBC1-D8A54EE94271}" type="datetime1">
              <a:rPr lang="en-US" smtClean="0"/>
              <a:t>12/7/2021</a:t>
            </a:fld>
            <a:endParaRPr lang="en-US"/>
          </a:p>
        </p:txBody>
      </p:sp>
      <p:sp>
        <p:nvSpPr>
          <p:cNvPr id="4" name="Footer Placeholder 3"/>
          <p:cNvSpPr>
            <a:spLocks noGrp="1"/>
          </p:cNvSpPr>
          <p:nvPr>
            <p:ph type="ftr" sz="quarter" idx="11"/>
          </p:nvPr>
        </p:nvSpPr>
        <p:spPr/>
        <p:txBody>
          <a:bodyPr/>
          <a:lstStyle/>
          <a:p>
            <a:r>
              <a:rPr lang="en-US"/>
              <a:t>2021</a:t>
            </a:r>
          </a:p>
        </p:txBody>
      </p:sp>
      <p:sp>
        <p:nvSpPr>
          <p:cNvPr id="5" name="Slide Number Placeholder 4"/>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781701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A87BD4-C313-4B75-B18A-C2A10BA4EACC}" type="datetime1">
              <a:rPr lang="en-US" smtClean="0"/>
              <a:t>12/7/2021</a:t>
            </a:fld>
            <a:endParaRPr lang="en-US"/>
          </a:p>
        </p:txBody>
      </p:sp>
      <p:sp>
        <p:nvSpPr>
          <p:cNvPr id="3" name="Footer Placeholder 2"/>
          <p:cNvSpPr>
            <a:spLocks noGrp="1"/>
          </p:cNvSpPr>
          <p:nvPr>
            <p:ph type="ftr" sz="quarter" idx="11"/>
          </p:nvPr>
        </p:nvSpPr>
        <p:spPr/>
        <p:txBody>
          <a:bodyPr/>
          <a:lstStyle/>
          <a:p>
            <a:r>
              <a:rPr lang="en-US"/>
              <a:t>2021</a:t>
            </a:r>
          </a:p>
        </p:txBody>
      </p:sp>
      <p:sp>
        <p:nvSpPr>
          <p:cNvPr id="4" name="Slide Number Placeholder 3"/>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2905245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BFC2E1D-3995-422D-B3F1-FC03BADFE2B8}"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420425484"/>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EA8751-292B-49FF-B846-E0BB5477E474}"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119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FC2E1D-3995-422D-B3F1-FC03BADFE2B8}"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3162688337"/>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FC2E1D-3995-422D-B3F1-FC03BADFE2B8}"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091409"/>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939242-D5F4-4E6B-8ADD-5B833DE983B1}" type="datetime1">
              <a:rPr lang="en-US" smtClean="0"/>
              <a:t>12/7/2021</a:t>
            </a:fld>
            <a:endParaRPr lang="en-US"/>
          </a:p>
        </p:txBody>
      </p:sp>
      <p:sp>
        <p:nvSpPr>
          <p:cNvPr id="5" name="Footer Placeholder 4"/>
          <p:cNvSpPr>
            <a:spLocks noGrp="1"/>
          </p:cNvSpPr>
          <p:nvPr>
            <p:ph type="ftr" sz="quarter" idx="11"/>
          </p:nvPr>
        </p:nvSpPr>
        <p:spPr/>
        <p:txBody>
          <a:bodyPr/>
          <a:lstStyle/>
          <a:p>
            <a:r>
              <a:rPr lang="en-US"/>
              <a:t>2021</a:t>
            </a:r>
          </a:p>
        </p:txBody>
      </p:sp>
      <p:sp>
        <p:nvSpPr>
          <p:cNvPr id="6" name="Slide Number Placeholder 5"/>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605792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456922-AE19-4032-8A96-D521CD2928E8}" type="datetime1">
              <a:rPr lang="en-US" smtClean="0"/>
              <a:t>12/7/2021</a:t>
            </a:fld>
            <a:endParaRPr lang="en-US"/>
          </a:p>
        </p:txBody>
      </p:sp>
      <p:sp>
        <p:nvSpPr>
          <p:cNvPr id="6" name="Footer Placeholder 5"/>
          <p:cNvSpPr>
            <a:spLocks noGrp="1"/>
          </p:cNvSpPr>
          <p:nvPr>
            <p:ph type="ftr" sz="quarter" idx="11"/>
          </p:nvPr>
        </p:nvSpPr>
        <p:spPr/>
        <p:txBody>
          <a:bodyPr/>
          <a:lstStyle/>
          <a:p>
            <a:r>
              <a:rPr lang="en-US"/>
              <a:t>2021</a:t>
            </a:r>
          </a:p>
        </p:txBody>
      </p:sp>
      <p:sp>
        <p:nvSpPr>
          <p:cNvPr id="7" name="Slide Number Placeholder 6"/>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242901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112F-1BAD-204B-A298-71B40679DA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6B60EB-DCFE-8E40-8BA1-BF30C4F8E17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57F86B6-3D26-494C-A32E-1CF6F5C65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61E259-204A-C648-89AE-D42766276E01}"/>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121748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E4B8-8065-47DE-8351-7C242C8C551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descr="hfma_v4one_line_logo_cmyk.jpg">
            <a:extLst>
              <a:ext uri="{FF2B5EF4-FFF2-40B4-BE49-F238E27FC236}">
                <a16:creationId xmlns:a16="http://schemas.microsoft.com/office/drawing/2014/main" id="{652A9463-DFDE-478E-A4D4-8EDC2245F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BCB206A-F6B6-4706-9DA9-6012B645BB79}"/>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3ADF3380-05CC-4AE9-BC1C-5E0338138A59}" type="slidenum">
              <a:rPr lang="en-US"/>
              <a:pPr>
                <a:defRPr/>
              </a:pPr>
              <a:t>‹#›</a:t>
            </a:fld>
            <a:endParaRPr lang="en-US" dirty="0"/>
          </a:p>
        </p:txBody>
      </p:sp>
    </p:spTree>
    <p:extLst>
      <p:ext uri="{BB962C8B-B14F-4D97-AF65-F5344CB8AC3E}">
        <p14:creationId xmlns:p14="http://schemas.microsoft.com/office/powerpoint/2010/main" val="462491996"/>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393AA5-707C-4545-8BDF-593D584D638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descr="hfma_v4one_line_logo_cmyk.jpg">
            <a:extLst>
              <a:ext uri="{FF2B5EF4-FFF2-40B4-BE49-F238E27FC236}">
                <a16:creationId xmlns:a16="http://schemas.microsoft.com/office/drawing/2014/main" id="{31A49FBA-966F-4C77-A157-88E6F5E259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A0D731E-0168-48E4-B388-9265A6DF9FD5}"/>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5DBC1D5D-4E2E-423B-8835-48F9C2D7534A}" type="slidenum">
              <a:rPr lang="en-US"/>
              <a:pPr>
                <a:defRPr/>
              </a:pPr>
              <a:t>‹#›</a:t>
            </a:fld>
            <a:endParaRPr lang="en-US" dirty="0"/>
          </a:p>
        </p:txBody>
      </p:sp>
    </p:spTree>
    <p:extLst>
      <p:ext uri="{BB962C8B-B14F-4D97-AF65-F5344CB8AC3E}">
        <p14:creationId xmlns:p14="http://schemas.microsoft.com/office/powerpoint/2010/main" val="2668692460"/>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184BE5-B17E-4919-9C56-0BD7A235779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CA2124E0-DC2F-4407-9D80-B8A6F77B47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FD684AC-3F9A-4EBF-B8DA-142EEC1F863D}"/>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715476D0-45A3-49EF-90B1-2E289E0619EF}" type="slidenum">
              <a:rPr lang="en-US"/>
              <a:pPr>
                <a:defRPr/>
              </a:pPr>
              <a:t>‹#›</a:t>
            </a:fld>
            <a:endParaRPr lang="en-US" dirty="0"/>
          </a:p>
        </p:txBody>
      </p:sp>
    </p:spTree>
    <p:extLst>
      <p:ext uri="{BB962C8B-B14F-4D97-AF65-F5344CB8AC3E}">
        <p14:creationId xmlns:p14="http://schemas.microsoft.com/office/powerpoint/2010/main" val="3726427507"/>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Name Car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36864"/>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3289212-242C-4898-8185-67A938B8E467}"/>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440D3F8D-8F63-48A1-9F74-E95409967E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E0869D61-37FA-4297-A5E3-9D9E2CB5185A}"/>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71DC7B13-B128-4E6D-A9C1-A5B8B206CFB3}" type="slidenum">
              <a:rPr lang="en-US"/>
              <a:pPr>
                <a:defRPr/>
              </a:pPr>
              <a:t>‹#›</a:t>
            </a:fld>
            <a:endParaRPr lang="en-US" dirty="0"/>
          </a:p>
        </p:txBody>
      </p:sp>
    </p:spTree>
    <p:extLst>
      <p:ext uri="{BB962C8B-B14F-4D97-AF65-F5344CB8AC3E}">
        <p14:creationId xmlns:p14="http://schemas.microsoft.com/office/powerpoint/2010/main" val="2866634592"/>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E65AE0F-6E45-4706-A4F8-DD5A3F57B966}"/>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F0DA2476-66B3-4977-9AED-40D8E6FC7B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6AA54BA-5FEC-4E7B-84A8-4E00169E41C0}"/>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4ACAC25F-830D-464E-AB51-6310071D58C7}" type="slidenum">
              <a:rPr lang="en-US"/>
              <a:pPr>
                <a:defRPr/>
              </a:pPr>
              <a:t>‹#›</a:t>
            </a:fld>
            <a:endParaRPr lang="en-US" dirty="0"/>
          </a:p>
        </p:txBody>
      </p:sp>
    </p:spTree>
    <p:extLst>
      <p:ext uri="{BB962C8B-B14F-4D97-AF65-F5344CB8AC3E}">
        <p14:creationId xmlns:p14="http://schemas.microsoft.com/office/powerpoint/2010/main" val="1190307557"/>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380E858-3A96-4547-86C8-F4040DABE07D}"/>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AC589871-4260-459D-9DE5-B4412DB6E5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C645F16E-03FB-47D2-9CAC-C8B0212BD48F}"/>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04D5DF52-FE7F-4C64-B8C6-4CCCDED9C2A8}" type="slidenum">
              <a:rPr lang="en-US"/>
              <a:pPr>
                <a:defRPr/>
              </a:pPr>
              <a:t>‹#›</a:t>
            </a:fld>
            <a:endParaRPr lang="en-US" dirty="0"/>
          </a:p>
        </p:txBody>
      </p:sp>
    </p:spTree>
    <p:extLst>
      <p:ext uri="{BB962C8B-B14F-4D97-AF65-F5344CB8AC3E}">
        <p14:creationId xmlns:p14="http://schemas.microsoft.com/office/powerpoint/2010/main" val="2717216310"/>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31D38CB-FF03-4705-A63C-EFB1266CB5B0}"/>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9CB46F1C-C5AC-429A-B4D4-706D8C8E52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450669ED-B538-439B-A183-DD93D0A3BE1C}"/>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C02CB1B3-0994-432F-B18E-6441FA49D803}" type="slidenum">
              <a:rPr lang="en-US"/>
              <a:pPr>
                <a:defRPr/>
              </a:pPr>
              <a:t>‹#›</a:t>
            </a:fld>
            <a:endParaRPr lang="en-US" dirty="0"/>
          </a:p>
        </p:txBody>
      </p:sp>
    </p:spTree>
    <p:extLst>
      <p:ext uri="{BB962C8B-B14F-4D97-AF65-F5344CB8AC3E}">
        <p14:creationId xmlns:p14="http://schemas.microsoft.com/office/powerpoint/2010/main" val="1810005053"/>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36E833E-8FC6-40AF-BBD1-598F28B5D7BC}"/>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2A7873EF-2307-4882-BD17-9ECC60B8B0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0D0B6BF1-8DC5-4A78-A12F-0C56591FED1B}"/>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2726DF71-1906-43E1-8129-11EEA2F1C5BA}" type="slidenum">
              <a:rPr lang="en-US"/>
              <a:pPr>
                <a:defRPr/>
              </a:pPr>
              <a:t>‹#›</a:t>
            </a:fld>
            <a:endParaRPr lang="en-US" dirty="0"/>
          </a:p>
        </p:txBody>
      </p:sp>
    </p:spTree>
    <p:extLst>
      <p:ext uri="{BB962C8B-B14F-4D97-AF65-F5344CB8AC3E}">
        <p14:creationId xmlns:p14="http://schemas.microsoft.com/office/powerpoint/2010/main" val="190429995"/>
      </p:ext>
    </p:extLst>
  </p:cSld>
  <p:clrMapOvr>
    <a:masterClrMapping/>
  </p:clrMapOvr>
  <p:transition>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F9FD010-191E-48E2-A103-72A881B8E824}"/>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051F261A-4427-4091-82F3-5D3CD65C8B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372093EE-17F3-4D75-B3F7-938B76085766}"/>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FBC80461-C310-412D-843E-6F969A8C4075}" type="slidenum">
              <a:rPr lang="en-US"/>
              <a:pPr>
                <a:defRPr/>
              </a:pPr>
              <a:t>‹#›</a:t>
            </a:fld>
            <a:endParaRPr lang="en-US" dirty="0"/>
          </a:p>
        </p:txBody>
      </p:sp>
    </p:spTree>
    <p:extLst>
      <p:ext uri="{BB962C8B-B14F-4D97-AF65-F5344CB8AC3E}">
        <p14:creationId xmlns:p14="http://schemas.microsoft.com/office/powerpoint/2010/main" val="200471743"/>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A57BF1-6D6A-4244-8A90-0623679CA08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4F94F25-4A96-2343-B370-37756848AC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4C1B10-620C-9A41-995D-12A445918834}"/>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9168187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AB53C63-DD46-4A79-9F26-64B62A142ED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05BFECE3-B166-4C14-BD60-7DAA81E9C7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E990E129-CF02-4BFD-9358-25B23E0B3BC5}"/>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7960A2A-EC2B-4B03-A10B-1A4AA3BC35AF}" type="slidenum">
              <a:rPr lang="en-US"/>
              <a:pPr>
                <a:defRPr/>
              </a:pPr>
              <a:t>‹#›</a:t>
            </a:fld>
            <a:endParaRPr lang="en-US" dirty="0"/>
          </a:p>
        </p:txBody>
      </p:sp>
    </p:spTree>
    <p:extLst>
      <p:ext uri="{BB962C8B-B14F-4D97-AF65-F5344CB8AC3E}">
        <p14:creationId xmlns:p14="http://schemas.microsoft.com/office/powerpoint/2010/main" val="2528054593"/>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39BFCD-EF27-4B0C-9116-4E01C234D4F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BF1CCEF5-8D31-4F4B-8681-FB5A53FD1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B4E3C7EE-3C16-4D8F-93C7-6F8103B6CECF}"/>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A331E873-2FBD-4F22-9B96-6B4E638EE059}" type="slidenum">
              <a:rPr lang="en-US"/>
              <a:pPr>
                <a:defRPr/>
              </a:pPr>
              <a:t>‹#›</a:t>
            </a:fld>
            <a:endParaRPr lang="en-US" dirty="0"/>
          </a:p>
        </p:txBody>
      </p:sp>
    </p:spTree>
    <p:extLst>
      <p:ext uri="{BB962C8B-B14F-4D97-AF65-F5344CB8AC3E}">
        <p14:creationId xmlns:p14="http://schemas.microsoft.com/office/powerpoint/2010/main" val="3616669021"/>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4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68FEBC7-E880-4835-A22E-9DBB479B3D9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a:extLst>
              <a:ext uri="{FF2B5EF4-FFF2-40B4-BE49-F238E27FC236}">
                <a16:creationId xmlns:a16="http://schemas.microsoft.com/office/drawing/2014/main" id="{B581EE81-78B7-4A5F-8BA0-1EDA8D8542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29A0345-9D51-4112-97B3-B08CC48813EA}"/>
              </a:ext>
            </a:extLst>
          </p:cNvPr>
          <p:cNvSpPr>
            <a:spLocks noGrp="1"/>
          </p:cNvSpPr>
          <p:nvPr>
            <p:ph type="sldNum" sz="quarter" idx="10"/>
          </p:nvPr>
        </p:nvSpPr>
        <p:spPr>
          <a:xfrm>
            <a:off x="9448800" y="6364289"/>
            <a:ext cx="2540000" cy="365125"/>
          </a:xfrm>
        </p:spPr>
        <p:txBody>
          <a:bodyPr/>
          <a:lstStyle>
            <a:lvl1pPr algn="ctr">
              <a:defRPr sz="678">
                <a:solidFill>
                  <a:srgbClr val="006699"/>
                </a:solidFill>
              </a:defRPr>
            </a:lvl1pPr>
          </a:lstStyle>
          <a:p>
            <a:pPr>
              <a:defRPr/>
            </a:pPr>
            <a:fld id="{BB16B250-BB45-401B-B9E4-D1939052E3BA}" type="slidenum">
              <a:rPr lang="en-US"/>
              <a:pPr>
                <a:defRPr/>
              </a:pPr>
              <a:t>‹#›</a:t>
            </a:fld>
            <a:endParaRPr lang="en-US" dirty="0"/>
          </a:p>
        </p:txBody>
      </p:sp>
    </p:spTree>
    <p:extLst>
      <p:ext uri="{BB962C8B-B14F-4D97-AF65-F5344CB8AC3E}">
        <p14:creationId xmlns:p14="http://schemas.microsoft.com/office/powerpoint/2010/main" val="306289454"/>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896E71-E9A3-4951-95A3-61BFF3E518C5}"/>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a:extLst>
              <a:ext uri="{FF2B5EF4-FFF2-40B4-BE49-F238E27FC236}">
                <a16:creationId xmlns:a16="http://schemas.microsoft.com/office/drawing/2014/main" id="{835AEBB2-24F1-4EB2-BA02-1A3D513721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a:lstStyle/>
          <a:p>
            <a:pPr lvl="0"/>
            <a:endParaRPr lang="en-US" noProof="0" dirty="0"/>
          </a:p>
        </p:txBody>
      </p:sp>
      <p:sp>
        <p:nvSpPr>
          <p:cNvPr id="10" name="Title 1"/>
          <p:cNvSpPr>
            <a:spLocks noGrp="1"/>
          </p:cNvSpPr>
          <p:nvPr>
            <p:ph type="title"/>
          </p:nvPr>
        </p:nvSpPr>
        <p:spPr>
          <a:xfrm>
            <a:off x="914400" y="1"/>
            <a:ext cx="10363200" cy="1219200"/>
          </a:xfrm>
        </p:spPr>
        <p:txBody>
          <a:bodyPr bIns="148915">
            <a:noAutofit/>
          </a:bodyPr>
          <a:lstStyle>
            <a:lvl1pPr algn="l">
              <a:lnSpc>
                <a:spcPts val="2649"/>
              </a:lnSpc>
              <a:defRPr sz="2440"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0E19D863-E5CC-47B0-910F-9788A68F5A17}"/>
              </a:ext>
            </a:extLst>
          </p:cNvPr>
          <p:cNvSpPr>
            <a:spLocks noGrp="1"/>
          </p:cNvSpPr>
          <p:nvPr>
            <p:ph type="sldNum" sz="quarter" idx="12"/>
          </p:nvPr>
        </p:nvSpPr>
        <p:spPr>
          <a:xfrm>
            <a:off x="9448800" y="6364289"/>
            <a:ext cx="2540000" cy="365125"/>
          </a:xfrm>
        </p:spPr>
        <p:txBody>
          <a:bodyPr/>
          <a:lstStyle>
            <a:lvl1pPr algn="ctr">
              <a:defRPr sz="678">
                <a:solidFill>
                  <a:srgbClr val="006699"/>
                </a:solidFill>
              </a:defRPr>
            </a:lvl1pPr>
          </a:lstStyle>
          <a:p>
            <a:pPr>
              <a:defRPr/>
            </a:pPr>
            <a:fld id="{81082301-27C2-4A02-A965-193A79118BB6}" type="slidenum">
              <a:rPr lang="en-US"/>
              <a:pPr>
                <a:defRPr/>
              </a:pPr>
              <a:t>‹#›</a:t>
            </a:fld>
            <a:endParaRPr lang="en-US" dirty="0"/>
          </a:p>
        </p:txBody>
      </p:sp>
    </p:spTree>
    <p:extLst>
      <p:ext uri="{BB962C8B-B14F-4D97-AF65-F5344CB8AC3E}">
        <p14:creationId xmlns:p14="http://schemas.microsoft.com/office/powerpoint/2010/main" val="1893741224"/>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E4B8-8065-47DE-8351-7C242C8C551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descr="hfma_v4one_line_logo_cmyk.jpg">
            <a:extLst>
              <a:ext uri="{FF2B5EF4-FFF2-40B4-BE49-F238E27FC236}">
                <a16:creationId xmlns:a16="http://schemas.microsoft.com/office/drawing/2014/main" id="{652A9463-DFDE-478E-A4D4-8EDC2245F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BCB206A-F6B6-4706-9DA9-6012B645BB79}"/>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3ADF3380-05CC-4AE9-BC1C-5E0338138A59}" type="slidenum">
              <a:rPr lang="en-US"/>
              <a:pPr>
                <a:defRPr/>
              </a:pPr>
              <a:t>‹#›</a:t>
            </a:fld>
            <a:endParaRPr lang="en-US" dirty="0"/>
          </a:p>
        </p:txBody>
      </p:sp>
    </p:spTree>
    <p:extLst>
      <p:ext uri="{BB962C8B-B14F-4D97-AF65-F5344CB8AC3E}">
        <p14:creationId xmlns:p14="http://schemas.microsoft.com/office/powerpoint/2010/main" val="3640492308"/>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393AA5-707C-4545-8BDF-593D584D638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descr="hfma_v4one_line_logo_cmyk.jpg">
            <a:extLst>
              <a:ext uri="{FF2B5EF4-FFF2-40B4-BE49-F238E27FC236}">
                <a16:creationId xmlns:a16="http://schemas.microsoft.com/office/drawing/2014/main" id="{31A49FBA-966F-4C77-A157-88E6F5E259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A0D731E-0168-48E4-B388-9265A6DF9FD5}"/>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5DBC1D5D-4E2E-423B-8835-48F9C2D7534A}" type="slidenum">
              <a:rPr lang="en-US"/>
              <a:pPr>
                <a:defRPr/>
              </a:pPr>
              <a:t>‹#›</a:t>
            </a:fld>
            <a:endParaRPr lang="en-US" dirty="0"/>
          </a:p>
        </p:txBody>
      </p:sp>
    </p:spTree>
    <p:extLst>
      <p:ext uri="{BB962C8B-B14F-4D97-AF65-F5344CB8AC3E}">
        <p14:creationId xmlns:p14="http://schemas.microsoft.com/office/powerpoint/2010/main" val="105214352"/>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4E76D37-E4A9-664C-AE09-5E8A180F5B4C}"/>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 pattern&#10;&#10;Description automatically generated">
            <a:extLst>
              <a:ext uri="{FF2B5EF4-FFF2-40B4-BE49-F238E27FC236}">
                <a16:creationId xmlns:a16="http://schemas.microsoft.com/office/drawing/2014/main" id="{01EE4245-8EA1-0544-AB94-B48EB1E3E3A7}"/>
              </a:ext>
            </a:extLst>
          </p:cNvPr>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1" y="0"/>
            <a:ext cx="12192001" cy="6854189"/>
          </a:xfrm>
          <a:prstGeom prst="rect">
            <a:avLst/>
          </a:prstGeom>
        </p:spPr>
      </p:pic>
      <p:sp>
        <p:nvSpPr>
          <p:cNvPr id="3" name="Subtitle 2">
            <a:extLst>
              <a:ext uri="{FF2B5EF4-FFF2-40B4-BE49-F238E27FC236}">
                <a16:creationId xmlns:a16="http://schemas.microsoft.com/office/drawing/2014/main" id="{A0E3D895-1CEF-3248-AACA-21767FB3A58C}"/>
              </a:ext>
            </a:extLst>
          </p:cNvPr>
          <p:cNvSpPr>
            <a:spLocks noGrp="1"/>
          </p:cNvSpPr>
          <p:nvPr>
            <p:ph type="subTitle" idx="1" hasCustomPrompt="1"/>
          </p:nvPr>
        </p:nvSpPr>
        <p:spPr>
          <a:xfrm>
            <a:off x="1524000" y="4210087"/>
            <a:ext cx="9426222" cy="813469"/>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7" name="Picture 16" descr="Text&#10;&#10;Description automatically generated">
            <a:extLst>
              <a:ext uri="{FF2B5EF4-FFF2-40B4-BE49-F238E27FC236}">
                <a16:creationId xmlns:a16="http://schemas.microsoft.com/office/drawing/2014/main" id="{06989AE3-ACF1-8546-8E62-76CA193DAB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0" y="1968290"/>
            <a:ext cx="9590530" cy="1902883"/>
          </a:xfrm>
          <a:prstGeom prst="rect">
            <a:avLst/>
          </a:prstGeom>
        </p:spPr>
      </p:pic>
      <p:sp>
        <p:nvSpPr>
          <p:cNvPr id="18" name="Subtitle 2">
            <a:extLst>
              <a:ext uri="{FF2B5EF4-FFF2-40B4-BE49-F238E27FC236}">
                <a16:creationId xmlns:a16="http://schemas.microsoft.com/office/drawing/2014/main" id="{286B1F05-BDD7-C646-B477-D9B9B2E09D85}"/>
              </a:ext>
            </a:extLst>
          </p:cNvPr>
          <p:cNvSpPr txBox="1">
            <a:spLocks/>
          </p:cNvSpPr>
          <p:nvPr userDrawn="1"/>
        </p:nvSpPr>
        <p:spPr>
          <a:xfrm>
            <a:off x="1524000" y="5220442"/>
            <a:ext cx="9426222" cy="81346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bg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0D4E7C"/>
                </a:solidFill>
                <a:latin typeface="Roboto" panose="02000000000000000000" pitchFamily="2" charset="0"/>
                <a:ea typeface="Roboto" panose="02000000000000000000"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0D4E7C"/>
                </a:solidFill>
                <a:latin typeface="Roboto" panose="02000000000000000000" pitchFamily="2" charset="0"/>
                <a:ea typeface="Roboto" panose="02000000000000000000" pitchFamily="2"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0D4E7C"/>
                </a:solidFill>
                <a:latin typeface="Roboto" panose="02000000000000000000" pitchFamily="2" charset="0"/>
                <a:ea typeface="Roboto" panose="02000000000000000000"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0D4E7C"/>
                </a:solidFill>
                <a:latin typeface="Roboto" panose="02000000000000000000" pitchFamily="2" charset="0"/>
                <a:ea typeface="Roboto" panose="02000000000000000000" pitchFamily="2"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Name of Speaker: </a:t>
            </a:r>
          </a:p>
        </p:txBody>
      </p:sp>
      <p:pic>
        <p:nvPicPr>
          <p:cNvPr id="19" name="Graphic 18">
            <a:extLst>
              <a:ext uri="{FF2B5EF4-FFF2-40B4-BE49-F238E27FC236}">
                <a16:creationId xmlns:a16="http://schemas.microsoft.com/office/drawing/2014/main" id="{4B91F0DD-9CA6-684D-87CF-640E1A6E6B4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3823" y="824089"/>
            <a:ext cx="2889955" cy="595356"/>
          </a:xfrm>
          <a:prstGeom prst="rect">
            <a:avLst/>
          </a:prstGeom>
        </p:spPr>
      </p:pic>
    </p:spTree>
    <p:extLst>
      <p:ext uri="{BB962C8B-B14F-4D97-AF65-F5344CB8AC3E}">
        <p14:creationId xmlns:p14="http://schemas.microsoft.com/office/powerpoint/2010/main" val="37730600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E0E1-082E-8048-B560-E7ABCA6E53CD}"/>
              </a:ext>
            </a:extLst>
          </p:cNvPr>
          <p:cNvSpPr>
            <a:spLocks noGrp="1"/>
          </p:cNvSpPr>
          <p:nvPr>
            <p:ph type="title"/>
          </p:nvPr>
        </p:nvSpPr>
        <p:spPr/>
        <p:txBody>
          <a:bodyPr/>
          <a:lstStyle>
            <a:lvl1pPr>
              <a:defRPr>
                <a:solidFill>
                  <a:srgbClr val="06315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E6D429F-1C73-7D48-BB6F-52DDF256B5F2}"/>
              </a:ext>
            </a:extLst>
          </p:cNvPr>
          <p:cNvSpPr>
            <a:spLocks noGrp="1"/>
          </p:cNvSpPr>
          <p:nvPr>
            <p:ph idx="1"/>
          </p:nvPr>
        </p:nvSpPr>
        <p:spPr/>
        <p:txBody>
          <a:bodyPr/>
          <a:lstStyle>
            <a:lvl1pPr>
              <a:buClr>
                <a:srgbClr val="076659"/>
              </a:buClr>
              <a:defRPr>
                <a:solidFill>
                  <a:srgbClr val="063156"/>
                </a:solidFill>
              </a:defRPr>
            </a:lvl1pPr>
            <a:lvl2pPr>
              <a:buClr>
                <a:srgbClr val="076659"/>
              </a:buClr>
              <a:defRPr>
                <a:solidFill>
                  <a:srgbClr val="063156"/>
                </a:solidFill>
              </a:defRPr>
            </a:lvl2pPr>
            <a:lvl3pPr>
              <a:buClr>
                <a:srgbClr val="076659"/>
              </a:buClr>
              <a:defRPr>
                <a:solidFill>
                  <a:srgbClr val="063156"/>
                </a:solidFill>
              </a:defRPr>
            </a:lvl3pPr>
            <a:lvl4pPr>
              <a:buClr>
                <a:srgbClr val="076659"/>
              </a:buClr>
              <a:defRPr>
                <a:solidFill>
                  <a:srgbClr val="063156"/>
                </a:solidFill>
              </a:defRPr>
            </a:lvl4pPr>
            <a:lvl5pPr>
              <a:buClr>
                <a:srgbClr val="076659"/>
              </a:buClr>
              <a:defRPr>
                <a:solidFill>
                  <a:srgbClr val="0631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1DCDB3-5A0F-6C49-9BB6-3DA8E8B98B2F}"/>
              </a:ext>
            </a:extLst>
          </p:cNvPr>
          <p:cNvSpPr>
            <a:spLocks noGrp="1"/>
          </p:cNvSpPr>
          <p:nvPr>
            <p:ph type="dt" sz="half" idx="10"/>
          </p:nvPr>
        </p:nvSpPr>
        <p:spPr/>
        <p:txBody>
          <a:bodyPr/>
          <a:lstStyle>
            <a:lvl1pPr>
              <a:defRPr sz="1100" b="0" i="0">
                <a:solidFill>
                  <a:srgbClr val="F3735C"/>
                </a:solidFill>
                <a:latin typeface="Roboto Medium" panose="02000000000000000000" pitchFamily="2" charset="0"/>
                <a:ea typeface="Roboto Medium" panose="02000000000000000000" pitchFamily="2" charset="0"/>
              </a:defRPr>
            </a:lvl1pPr>
          </a:lstStyle>
          <a:p>
            <a:fld id="{12496E3E-7BB9-BF41-9136-C8E816EDF40C}" type="datetime1">
              <a:rPr lang="en-US" smtClean="0"/>
              <a:pPr/>
              <a:t>12/7/2021</a:t>
            </a:fld>
            <a:endParaRPr lang="en-US" dirty="0"/>
          </a:p>
        </p:txBody>
      </p:sp>
      <p:sp>
        <p:nvSpPr>
          <p:cNvPr id="5" name="Footer Placeholder 4">
            <a:extLst>
              <a:ext uri="{FF2B5EF4-FFF2-40B4-BE49-F238E27FC236}">
                <a16:creationId xmlns:a16="http://schemas.microsoft.com/office/drawing/2014/main" id="{5BE11A6D-9FEA-7840-88A0-7335F9A704D3}"/>
              </a:ext>
            </a:extLst>
          </p:cNvPr>
          <p:cNvSpPr>
            <a:spLocks noGrp="1"/>
          </p:cNvSpPr>
          <p:nvPr>
            <p:ph type="ftr" sz="quarter" idx="11"/>
          </p:nvPr>
        </p:nvSpPr>
        <p:spPr/>
        <p:txBody>
          <a:bodyPr/>
          <a:lstStyle>
            <a:lvl1pPr>
              <a:defRPr sz="1100">
                <a:solidFill>
                  <a:srgbClr val="F3735C"/>
                </a:solidFill>
              </a:defRPr>
            </a:lvl1pPr>
          </a:lstStyle>
          <a:p>
            <a:endParaRPr lang="en-US" dirty="0"/>
          </a:p>
        </p:txBody>
      </p:sp>
      <p:sp>
        <p:nvSpPr>
          <p:cNvPr id="6" name="Slide Number Placeholder 5">
            <a:extLst>
              <a:ext uri="{FF2B5EF4-FFF2-40B4-BE49-F238E27FC236}">
                <a16:creationId xmlns:a16="http://schemas.microsoft.com/office/drawing/2014/main" id="{BACB51B5-C90C-FE46-931F-8002F022268B}"/>
              </a:ext>
            </a:extLst>
          </p:cNvPr>
          <p:cNvSpPr>
            <a:spLocks noGrp="1"/>
          </p:cNvSpPr>
          <p:nvPr>
            <p:ph type="sldNum" sz="quarter" idx="12"/>
          </p:nvPr>
        </p:nvSpPr>
        <p:spPr>
          <a:xfrm>
            <a:off x="10718800" y="6489065"/>
            <a:ext cx="1402080" cy="365125"/>
          </a:xfrm>
        </p:spPr>
        <p:txBody>
          <a:bodyPr/>
          <a:lstStyle>
            <a:lvl1pPr>
              <a:defRPr sz="1100" b="0" i="0">
                <a:solidFill>
                  <a:srgbClr val="F3735C"/>
                </a:solidFill>
                <a:latin typeface="Roboto Medium" panose="02000000000000000000" pitchFamily="2" charset="0"/>
                <a:ea typeface="Roboto Medium" panose="02000000000000000000" pitchFamily="2" charset="0"/>
              </a:defRPr>
            </a:lvl1pPr>
          </a:lstStyle>
          <a:p>
            <a:fld id="{90742655-4E8C-5640-9878-CEC4A232189B}" type="slidenum">
              <a:rPr lang="en-US" smtClean="0"/>
              <a:pPr/>
              <a:t>‹#›</a:t>
            </a:fld>
            <a:endParaRPr lang="en-US" dirty="0"/>
          </a:p>
        </p:txBody>
      </p:sp>
    </p:spTree>
    <p:extLst>
      <p:ext uri="{BB962C8B-B14F-4D97-AF65-F5344CB8AC3E}">
        <p14:creationId xmlns:p14="http://schemas.microsoft.com/office/powerpoint/2010/main" val="972284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FE8536-47B6-F14A-A43B-BC306EE9A0EA}"/>
              </a:ext>
            </a:extLst>
          </p:cNvPr>
          <p:cNvSpPr/>
          <p:nvPr userDrawn="1"/>
        </p:nvSpPr>
        <p:spPr>
          <a:xfrm>
            <a:off x="0" y="0"/>
            <a:ext cx="12192000" cy="6858000"/>
          </a:xfrm>
          <a:prstGeom prst="rect">
            <a:avLst/>
          </a:prstGeom>
          <a:solidFill>
            <a:srgbClr val="0631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ackground pattern&#10;&#10;Description automatically generated">
            <a:extLst>
              <a:ext uri="{FF2B5EF4-FFF2-40B4-BE49-F238E27FC236}">
                <a16:creationId xmlns:a16="http://schemas.microsoft.com/office/drawing/2014/main" id="{5941D04A-2815-A84E-A6D2-7FE413A1958E}"/>
              </a:ext>
            </a:extLst>
          </p:cNvPr>
          <p:cNvPicPr>
            <a:picLocks noChangeAspect="1"/>
          </p:cNvPicPr>
          <p:nvPr userDrawn="1"/>
        </p:nvPicPr>
        <p:blipFill>
          <a:blip r:embed="rId2" cstate="email">
            <a:alphaModFix amt="20000"/>
            <a:extLst>
              <a:ext uri="{28A0092B-C50C-407E-A947-70E740481C1C}">
                <a14:useLocalDpi xmlns:a14="http://schemas.microsoft.com/office/drawing/2010/main"/>
              </a:ext>
            </a:extLst>
          </a:blip>
          <a:stretch>
            <a:fillRect/>
          </a:stretch>
        </p:blipFill>
        <p:spPr>
          <a:xfrm>
            <a:off x="-269945" y="0"/>
            <a:ext cx="12724816" cy="6854189"/>
          </a:xfrm>
          <a:prstGeom prst="rect">
            <a:avLst/>
          </a:prstGeom>
        </p:spPr>
      </p:pic>
      <p:sp>
        <p:nvSpPr>
          <p:cNvPr id="2" name="Title 1">
            <a:extLst>
              <a:ext uri="{FF2B5EF4-FFF2-40B4-BE49-F238E27FC236}">
                <a16:creationId xmlns:a16="http://schemas.microsoft.com/office/drawing/2014/main" id="{8530FEEF-5AD2-5C44-B820-09B813A16E58}"/>
              </a:ext>
            </a:extLst>
          </p:cNvPr>
          <p:cNvSpPr>
            <a:spLocks noGrp="1"/>
          </p:cNvSpPr>
          <p:nvPr>
            <p:ph type="title"/>
          </p:nvPr>
        </p:nvSpPr>
        <p:spPr>
          <a:xfrm>
            <a:off x="831850" y="2416266"/>
            <a:ext cx="10515600" cy="925154"/>
          </a:xfrm>
        </p:spPr>
        <p:txBody>
          <a:bodyPr anchor="b">
            <a:normAutofit/>
          </a:bodyPr>
          <a:lstStyle>
            <a:lvl1pPr algn="ctr">
              <a:defRPr sz="4800" b="0" i="0">
                <a:solidFill>
                  <a:schemeClr val="bg1"/>
                </a:solidFill>
                <a:latin typeface="Roboto Light" panose="02000000000000000000" pitchFamily="2" charset="0"/>
                <a:ea typeface="Roboto Light" panose="020000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46D78492-2D70-1546-B790-9E8266C51CFF}"/>
              </a:ext>
            </a:extLst>
          </p:cNvPr>
          <p:cNvSpPr>
            <a:spLocks noGrp="1"/>
          </p:cNvSpPr>
          <p:nvPr>
            <p:ph type="body" idx="1"/>
          </p:nvPr>
        </p:nvSpPr>
        <p:spPr>
          <a:xfrm>
            <a:off x="3470276" y="3557477"/>
            <a:ext cx="5251449" cy="683659"/>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D2EEF27-5F08-C040-907D-AE020B2E1DA9}"/>
              </a:ext>
            </a:extLst>
          </p:cNvPr>
          <p:cNvSpPr>
            <a:spLocks noGrp="1"/>
          </p:cNvSpPr>
          <p:nvPr>
            <p:ph type="dt" sz="half" idx="10"/>
          </p:nvPr>
        </p:nvSpPr>
        <p:spPr/>
        <p:txBody>
          <a:bodyPr/>
          <a:lstStyle>
            <a:lvl1pPr>
              <a:defRPr>
                <a:solidFill>
                  <a:schemeClr val="bg1"/>
                </a:solidFill>
              </a:defRPr>
            </a:lvl1pPr>
          </a:lstStyle>
          <a:p>
            <a:fld id="{590B8D8C-58F6-0D4E-BD7C-BC2435C66A91}" type="datetime1">
              <a:rPr lang="en-US" smtClean="0"/>
              <a:pPr/>
              <a:t>12/7/2021</a:t>
            </a:fld>
            <a:endParaRPr lang="en-US"/>
          </a:p>
        </p:txBody>
      </p:sp>
      <p:sp>
        <p:nvSpPr>
          <p:cNvPr id="5" name="Footer Placeholder 4">
            <a:extLst>
              <a:ext uri="{FF2B5EF4-FFF2-40B4-BE49-F238E27FC236}">
                <a16:creationId xmlns:a16="http://schemas.microsoft.com/office/drawing/2014/main" id="{F4CF9FF8-8093-8D40-90C3-48DDEF1ABF1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6061FA6-C7F7-CB48-B346-1692986380B5}"/>
              </a:ext>
            </a:extLst>
          </p:cNvPr>
          <p:cNvSpPr>
            <a:spLocks noGrp="1"/>
          </p:cNvSpPr>
          <p:nvPr>
            <p:ph type="sldNum" sz="quarter" idx="12"/>
          </p:nvPr>
        </p:nvSpPr>
        <p:spPr/>
        <p:txBody>
          <a:bodyPr/>
          <a:lstStyle>
            <a:lvl1pPr>
              <a:defRPr>
                <a:solidFill>
                  <a:schemeClr val="bg1"/>
                </a:solidFill>
              </a:defRPr>
            </a:lvl1pPr>
          </a:lstStyle>
          <a:p>
            <a:fld id="{90742655-4E8C-5640-9878-CEC4A232189B}" type="slidenum">
              <a:rPr lang="en-US" smtClean="0"/>
              <a:pPr/>
              <a:t>‹#›</a:t>
            </a:fld>
            <a:endParaRPr lang="en-US"/>
          </a:p>
        </p:txBody>
      </p:sp>
    </p:spTree>
    <p:extLst>
      <p:ext uri="{BB962C8B-B14F-4D97-AF65-F5344CB8AC3E}">
        <p14:creationId xmlns:p14="http://schemas.microsoft.com/office/powerpoint/2010/main" val="37581130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159B-799F-BF4A-B8CE-943C45AF810F}"/>
              </a:ext>
            </a:extLst>
          </p:cNvPr>
          <p:cNvSpPr>
            <a:spLocks noGrp="1"/>
          </p:cNvSpPr>
          <p:nvPr>
            <p:ph type="title"/>
          </p:nvPr>
        </p:nvSpPr>
        <p:spPr/>
        <p:txBody>
          <a:bodyPr/>
          <a:lstStyle>
            <a:lvl1pPr>
              <a:defRPr>
                <a:solidFill>
                  <a:srgbClr val="063156"/>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A2935AC-1A62-304E-8604-AC971BFE07C4}"/>
              </a:ext>
            </a:extLst>
          </p:cNvPr>
          <p:cNvSpPr>
            <a:spLocks noGrp="1"/>
          </p:cNvSpPr>
          <p:nvPr>
            <p:ph sz="half" idx="1"/>
          </p:nvPr>
        </p:nvSpPr>
        <p:spPr>
          <a:xfrm>
            <a:off x="838200" y="1825625"/>
            <a:ext cx="5181600" cy="4351338"/>
          </a:xfrm>
        </p:spPr>
        <p:txBody>
          <a:bodyPr/>
          <a:lstStyle>
            <a:lvl1pPr>
              <a:buClr>
                <a:srgbClr val="076659"/>
              </a:buClr>
              <a:defRPr>
                <a:solidFill>
                  <a:srgbClr val="063156"/>
                </a:solidFill>
              </a:defRPr>
            </a:lvl1pPr>
            <a:lvl2pPr>
              <a:buClr>
                <a:srgbClr val="076659"/>
              </a:buClr>
              <a:defRPr>
                <a:solidFill>
                  <a:srgbClr val="063156"/>
                </a:solidFill>
              </a:defRPr>
            </a:lvl2pPr>
            <a:lvl3pPr>
              <a:buClr>
                <a:srgbClr val="076659"/>
              </a:buClr>
              <a:defRPr>
                <a:solidFill>
                  <a:srgbClr val="063156"/>
                </a:solidFill>
              </a:defRPr>
            </a:lvl3pPr>
            <a:lvl4pPr>
              <a:buClr>
                <a:srgbClr val="076659"/>
              </a:buClr>
              <a:defRPr>
                <a:solidFill>
                  <a:srgbClr val="063156"/>
                </a:solidFill>
              </a:defRPr>
            </a:lvl4pPr>
            <a:lvl5pPr>
              <a:buClr>
                <a:srgbClr val="076659"/>
              </a:buClr>
              <a:defRPr>
                <a:solidFill>
                  <a:srgbClr val="0631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7DB72EE-B7E6-E14A-9907-8CE47F01CE8B}"/>
              </a:ext>
            </a:extLst>
          </p:cNvPr>
          <p:cNvSpPr>
            <a:spLocks noGrp="1"/>
          </p:cNvSpPr>
          <p:nvPr>
            <p:ph sz="half" idx="2"/>
          </p:nvPr>
        </p:nvSpPr>
        <p:spPr>
          <a:xfrm>
            <a:off x="6172200" y="1825625"/>
            <a:ext cx="5181600" cy="4351338"/>
          </a:xfrm>
        </p:spPr>
        <p:txBody>
          <a:bodyPr/>
          <a:lstStyle>
            <a:lvl1pPr>
              <a:buClr>
                <a:srgbClr val="076659"/>
              </a:buClr>
              <a:defRPr>
                <a:solidFill>
                  <a:srgbClr val="063156"/>
                </a:solidFill>
              </a:defRPr>
            </a:lvl1pPr>
            <a:lvl2pPr>
              <a:buClr>
                <a:srgbClr val="076659"/>
              </a:buClr>
              <a:defRPr>
                <a:solidFill>
                  <a:srgbClr val="063156"/>
                </a:solidFill>
              </a:defRPr>
            </a:lvl2pPr>
            <a:lvl3pPr>
              <a:buClr>
                <a:srgbClr val="076659"/>
              </a:buClr>
              <a:defRPr>
                <a:solidFill>
                  <a:srgbClr val="063156"/>
                </a:solidFill>
              </a:defRPr>
            </a:lvl3pPr>
            <a:lvl4pPr>
              <a:buClr>
                <a:srgbClr val="076659"/>
              </a:buClr>
              <a:defRPr>
                <a:solidFill>
                  <a:srgbClr val="063156"/>
                </a:solidFill>
              </a:defRPr>
            </a:lvl4pPr>
            <a:lvl5pPr>
              <a:buClr>
                <a:srgbClr val="076659"/>
              </a:buClr>
              <a:defRPr>
                <a:solidFill>
                  <a:srgbClr val="06315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185292-2A71-7D4F-95A0-81859FB5DC38}"/>
              </a:ext>
            </a:extLst>
          </p:cNvPr>
          <p:cNvSpPr>
            <a:spLocks noGrp="1"/>
          </p:cNvSpPr>
          <p:nvPr>
            <p:ph type="dt" sz="half" idx="10"/>
          </p:nvPr>
        </p:nvSpPr>
        <p:spPr/>
        <p:txBody>
          <a:bodyPr/>
          <a:lstStyle/>
          <a:p>
            <a:fld id="{A448F9D5-6681-9F40-A681-87045220ECD3}" type="datetime1">
              <a:rPr lang="en-US" smtClean="0"/>
              <a:t>12/7/2021</a:t>
            </a:fld>
            <a:endParaRPr lang="en-US"/>
          </a:p>
        </p:txBody>
      </p:sp>
      <p:sp>
        <p:nvSpPr>
          <p:cNvPr id="6" name="Footer Placeholder 5">
            <a:extLst>
              <a:ext uri="{FF2B5EF4-FFF2-40B4-BE49-F238E27FC236}">
                <a16:creationId xmlns:a16="http://schemas.microsoft.com/office/drawing/2014/main" id="{C57989FD-4FCD-0242-80A4-F50F5FB6B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A8325-C55E-4E4F-A143-41346B611251}"/>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4250971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C59C-8639-BF49-8CBB-63F4075C7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42B7B6-7F9E-7F4D-A891-DD5A2520B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14E91F-6FE5-144F-A45C-79357A378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F62790-DD10-2D43-93DF-90AD4970B78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92759E0-022C-ED4D-BDB5-8B08727383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0292E-FCF1-B346-8FDA-EF667B513EFD}"/>
              </a:ext>
            </a:extLst>
          </p:cNvPr>
          <p:cNvSpPr>
            <a:spLocks noGrp="1"/>
          </p:cNvSpPr>
          <p:nvPr>
            <p:ph type="sldNum" sz="quarter" idx="12"/>
          </p:nvPr>
        </p:nvSpPr>
        <p:spPr/>
        <p:txBody>
          <a:bodyPr/>
          <a:lstStyle/>
          <a:p>
            <a:fld id="{DE28991D-4BBB-4EC8-BFAE-22E8EB6417DD}" type="slidenum">
              <a:rPr lang="en-US" smtClean="0"/>
              <a:t>‹#›</a:t>
            </a:fld>
            <a:endParaRPr lang="en-US" dirty="0"/>
          </a:p>
        </p:txBody>
      </p:sp>
    </p:spTree>
    <p:extLst>
      <p:ext uri="{BB962C8B-B14F-4D97-AF65-F5344CB8AC3E}">
        <p14:creationId xmlns:p14="http://schemas.microsoft.com/office/powerpoint/2010/main" val="39734851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BED4-DD3E-8F45-9013-6CC747C3F360}"/>
              </a:ext>
            </a:extLst>
          </p:cNvPr>
          <p:cNvSpPr>
            <a:spLocks noGrp="1"/>
          </p:cNvSpPr>
          <p:nvPr>
            <p:ph type="title"/>
          </p:nvPr>
        </p:nvSpPr>
        <p:spPr>
          <a:xfrm>
            <a:off x="839788" y="365125"/>
            <a:ext cx="10515600" cy="1325563"/>
          </a:xfrm>
        </p:spPr>
        <p:txBody>
          <a:bodyPr/>
          <a:lstStyle>
            <a:lvl1pPr>
              <a:defRPr>
                <a:solidFill>
                  <a:srgbClr val="06315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9DE1258-AB3D-624A-8B74-939C6C0545FE}"/>
              </a:ext>
            </a:extLst>
          </p:cNvPr>
          <p:cNvSpPr>
            <a:spLocks noGrp="1"/>
          </p:cNvSpPr>
          <p:nvPr>
            <p:ph type="body" idx="1"/>
          </p:nvPr>
        </p:nvSpPr>
        <p:spPr>
          <a:xfrm>
            <a:off x="839788" y="1681163"/>
            <a:ext cx="5157787" cy="823912"/>
          </a:xfrm>
        </p:spPr>
        <p:txBody>
          <a:bodyPr anchor="b"/>
          <a:lstStyle>
            <a:lvl1pPr marL="0" indent="0">
              <a:buNone/>
              <a:defRPr sz="2400" b="1">
                <a:solidFill>
                  <a:srgbClr val="0631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2357C5-7A2A-704E-BB9D-2C0EF2204174}"/>
              </a:ext>
            </a:extLst>
          </p:cNvPr>
          <p:cNvSpPr>
            <a:spLocks noGrp="1"/>
          </p:cNvSpPr>
          <p:nvPr>
            <p:ph sz="half" idx="2"/>
          </p:nvPr>
        </p:nvSpPr>
        <p:spPr>
          <a:xfrm>
            <a:off x="839788" y="2505075"/>
            <a:ext cx="5157787" cy="3684588"/>
          </a:xfrm>
        </p:spPr>
        <p:txBody>
          <a:bodyPr/>
          <a:lstStyle>
            <a:lvl1pPr>
              <a:buClr>
                <a:srgbClr val="076659"/>
              </a:buClr>
              <a:defRPr>
                <a:solidFill>
                  <a:srgbClr val="063156"/>
                </a:solidFill>
              </a:defRPr>
            </a:lvl1pPr>
            <a:lvl2pPr>
              <a:buClr>
                <a:srgbClr val="076659"/>
              </a:buClr>
              <a:defRPr>
                <a:solidFill>
                  <a:srgbClr val="063156"/>
                </a:solidFill>
              </a:defRPr>
            </a:lvl2pPr>
            <a:lvl3pPr>
              <a:buClr>
                <a:srgbClr val="076659"/>
              </a:buClr>
              <a:defRPr>
                <a:solidFill>
                  <a:srgbClr val="063156"/>
                </a:solidFill>
              </a:defRPr>
            </a:lvl3pPr>
            <a:lvl4pPr>
              <a:buClr>
                <a:srgbClr val="076659"/>
              </a:buClr>
              <a:defRPr>
                <a:solidFill>
                  <a:srgbClr val="063156"/>
                </a:solidFill>
              </a:defRPr>
            </a:lvl4pPr>
            <a:lvl5pPr>
              <a:buClr>
                <a:srgbClr val="076659"/>
              </a:buClr>
              <a:defRPr>
                <a:solidFill>
                  <a:srgbClr val="0631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1816C73-4DD9-994B-B080-88BCD6E6A58E}"/>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6315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319892-58E5-1842-B683-22BD070652F2}"/>
              </a:ext>
            </a:extLst>
          </p:cNvPr>
          <p:cNvSpPr>
            <a:spLocks noGrp="1"/>
          </p:cNvSpPr>
          <p:nvPr>
            <p:ph sz="quarter" idx="4"/>
          </p:nvPr>
        </p:nvSpPr>
        <p:spPr>
          <a:xfrm>
            <a:off x="6172200" y="2505075"/>
            <a:ext cx="5183188" cy="3684588"/>
          </a:xfrm>
        </p:spPr>
        <p:txBody>
          <a:bodyPr/>
          <a:lstStyle>
            <a:lvl1pPr>
              <a:buClr>
                <a:srgbClr val="076659"/>
              </a:buClr>
              <a:defRPr>
                <a:solidFill>
                  <a:srgbClr val="063156"/>
                </a:solidFill>
              </a:defRPr>
            </a:lvl1pPr>
            <a:lvl2pPr>
              <a:buClr>
                <a:srgbClr val="076659"/>
              </a:buClr>
              <a:defRPr>
                <a:solidFill>
                  <a:srgbClr val="063156"/>
                </a:solidFill>
              </a:defRPr>
            </a:lvl2pPr>
            <a:lvl3pPr>
              <a:buClr>
                <a:srgbClr val="076659"/>
              </a:buClr>
              <a:defRPr>
                <a:solidFill>
                  <a:srgbClr val="063156"/>
                </a:solidFill>
              </a:defRPr>
            </a:lvl3pPr>
            <a:lvl4pPr>
              <a:buClr>
                <a:srgbClr val="076659"/>
              </a:buClr>
              <a:defRPr>
                <a:solidFill>
                  <a:srgbClr val="063156"/>
                </a:solidFill>
              </a:defRPr>
            </a:lvl4pPr>
            <a:lvl5pPr>
              <a:buClr>
                <a:srgbClr val="076659"/>
              </a:buClr>
              <a:defRPr>
                <a:solidFill>
                  <a:srgbClr val="0631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75C96E2-7198-FF44-A7B2-7AB050279FD2}"/>
              </a:ext>
            </a:extLst>
          </p:cNvPr>
          <p:cNvSpPr>
            <a:spLocks noGrp="1"/>
          </p:cNvSpPr>
          <p:nvPr>
            <p:ph type="dt" sz="half" idx="10"/>
          </p:nvPr>
        </p:nvSpPr>
        <p:spPr/>
        <p:txBody>
          <a:bodyPr/>
          <a:lstStyle/>
          <a:p>
            <a:fld id="{5679C6C4-9A38-E246-A9B3-124961509048}" type="datetime1">
              <a:rPr lang="en-US" smtClean="0"/>
              <a:t>12/7/2021</a:t>
            </a:fld>
            <a:endParaRPr lang="en-US"/>
          </a:p>
        </p:txBody>
      </p:sp>
      <p:sp>
        <p:nvSpPr>
          <p:cNvPr id="8" name="Footer Placeholder 7">
            <a:extLst>
              <a:ext uri="{FF2B5EF4-FFF2-40B4-BE49-F238E27FC236}">
                <a16:creationId xmlns:a16="http://schemas.microsoft.com/office/drawing/2014/main" id="{2CABFBE6-6E4E-3249-B044-CB17CC94A2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CCBA83-BC72-F846-A3F4-E88300EAFA3E}"/>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102400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0E01-26BA-4247-8D3C-413F2CD711F3}"/>
              </a:ext>
            </a:extLst>
          </p:cNvPr>
          <p:cNvSpPr>
            <a:spLocks noGrp="1"/>
          </p:cNvSpPr>
          <p:nvPr>
            <p:ph type="title"/>
          </p:nvPr>
        </p:nvSpPr>
        <p:spPr/>
        <p:txBody>
          <a:bodyPr/>
          <a:lstStyle>
            <a:lvl1pPr>
              <a:defRPr>
                <a:solidFill>
                  <a:srgbClr val="063156"/>
                </a:solidFill>
              </a:defRPr>
            </a:lvl1pPr>
          </a:lstStyle>
          <a:p>
            <a:r>
              <a:rPr lang="en-US"/>
              <a:t>Click to edit Master title style</a:t>
            </a:r>
          </a:p>
        </p:txBody>
      </p:sp>
      <p:sp>
        <p:nvSpPr>
          <p:cNvPr id="3" name="Date Placeholder 2">
            <a:extLst>
              <a:ext uri="{FF2B5EF4-FFF2-40B4-BE49-F238E27FC236}">
                <a16:creationId xmlns:a16="http://schemas.microsoft.com/office/drawing/2014/main" id="{AF184475-5655-534E-B055-880591916896}"/>
              </a:ext>
            </a:extLst>
          </p:cNvPr>
          <p:cNvSpPr>
            <a:spLocks noGrp="1"/>
          </p:cNvSpPr>
          <p:nvPr>
            <p:ph type="dt" sz="half" idx="10"/>
          </p:nvPr>
        </p:nvSpPr>
        <p:spPr/>
        <p:txBody>
          <a:bodyPr/>
          <a:lstStyle/>
          <a:p>
            <a:fld id="{C86C6A4F-2161-DD43-A4B2-CB8C4098EC12}" type="datetime1">
              <a:rPr lang="en-US" smtClean="0"/>
              <a:t>12/7/2021</a:t>
            </a:fld>
            <a:endParaRPr lang="en-US"/>
          </a:p>
        </p:txBody>
      </p:sp>
      <p:sp>
        <p:nvSpPr>
          <p:cNvPr id="4" name="Footer Placeholder 3">
            <a:extLst>
              <a:ext uri="{FF2B5EF4-FFF2-40B4-BE49-F238E27FC236}">
                <a16:creationId xmlns:a16="http://schemas.microsoft.com/office/drawing/2014/main" id="{AF0AC301-7C5E-D44C-AFD1-240C971CC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54EE2E-C26D-994E-A5A8-963931DD761E}"/>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24965232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EB62B-637F-974F-8BD7-A3F766B11906}"/>
              </a:ext>
            </a:extLst>
          </p:cNvPr>
          <p:cNvSpPr>
            <a:spLocks noGrp="1"/>
          </p:cNvSpPr>
          <p:nvPr>
            <p:ph type="title"/>
          </p:nvPr>
        </p:nvSpPr>
        <p:spPr>
          <a:xfrm>
            <a:off x="839788" y="457200"/>
            <a:ext cx="3932237" cy="1600200"/>
          </a:xfrm>
        </p:spPr>
        <p:txBody>
          <a:bodyPr anchor="b"/>
          <a:lstStyle>
            <a:lvl1pPr>
              <a:defRPr sz="3200">
                <a:solidFill>
                  <a:srgbClr val="06315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6F395D8-7AA3-324C-81FB-225982BDDBE2}"/>
              </a:ext>
            </a:extLst>
          </p:cNvPr>
          <p:cNvSpPr>
            <a:spLocks noGrp="1"/>
          </p:cNvSpPr>
          <p:nvPr>
            <p:ph idx="1"/>
          </p:nvPr>
        </p:nvSpPr>
        <p:spPr>
          <a:xfrm>
            <a:off x="5183188" y="987425"/>
            <a:ext cx="6172200" cy="4873625"/>
          </a:xfrm>
        </p:spPr>
        <p:txBody>
          <a:bodyPr/>
          <a:lstStyle>
            <a:lvl1pPr>
              <a:buClr>
                <a:srgbClr val="076659"/>
              </a:buClr>
              <a:defRPr sz="3200">
                <a:solidFill>
                  <a:srgbClr val="063156"/>
                </a:solidFill>
              </a:defRPr>
            </a:lvl1pPr>
            <a:lvl2pPr>
              <a:buClr>
                <a:srgbClr val="076659"/>
              </a:buClr>
              <a:defRPr sz="2800">
                <a:solidFill>
                  <a:srgbClr val="063156"/>
                </a:solidFill>
              </a:defRPr>
            </a:lvl2pPr>
            <a:lvl3pPr>
              <a:buClr>
                <a:srgbClr val="076659"/>
              </a:buClr>
              <a:defRPr sz="2400">
                <a:solidFill>
                  <a:srgbClr val="063156"/>
                </a:solidFill>
              </a:defRPr>
            </a:lvl3pPr>
            <a:lvl4pPr>
              <a:buClr>
                <a:srgbClr val="076659"/>
              </a:buClr>
              <a:defRPr sz="2000">
                <a:solidFill>
                  <a:srgbClr val="063156"/>
                </a:solidFill>
              </a:defRPr>
            </a:lvl4pPr>
            <a:lvl5pPr>
              <a:buClr>
                <a:srgbClr val="076659"/>
              </a:buClr>
              <a:defRPr sz="2000">
                <a:solidFill>
                  <a:srgbClr val="06315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54A3357-36FA-124E-A6BA-56DBF9E8221F}"/>
              </a:ext>
            </a:extLst>
          </p:cNvPr>
          <p:cNvSpPr>
            <a:spLocks noGrp="1"/>
          </p:cNvSpPr>
          <p:nvPr>
            <p:ph type="body" sz="half" idx="2"/>
          </p:nvPr>
        </p:nvSpPr>
        <p:spPr>
          <a:xfrm>
            <a:off x="839788" y="2057400"/>
            <a:ext cx="3932237" cy="3811588"/>
          </a:xfrm>
        </p:spPr>
        <p:txBody>
          <a:bodyPr/>
          <a:lstStyle>
            <a:lvl1pPr marL="0" indent="0">
              <a:buNone/>
              <a:defRPr sz="1600">
                <a:solidFill>
                  <a:srgbClr val="06315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36709-16D3-9F47-9973-784A68B5EB0A}"/>
              </a:ext>
            </a:extLst>
          </p:cNvPr>
          <p:cNvSpPr>
            <a:spLocks noGrp="1"/>
          </p:cNvSpPr>
          <p:nvPr>
            <p:ph type="dt" sz="half" idx="10"/>
          </p:nvPr>
        </p:nvSpPr>
        <p:spPr/>
        <p:txBody>
          <a:bodyPr/>
          <a:lstStyle/>
          <a:p>
            <a:fld id="{4BE2C0F3-F3F0-F845-ADEC-A65338AFA82D}" type="datetime1">
              <a:rPr lang="en-US" smtClean="0"/>
              <a:t>12/7/2021</a:t>
            </a:fld>
            <a:endParaRPr lang="en-US"/>
          </a:p>
        </p:txBody>
      </p:sp>
      <p:sp>
        <p:nvSpPr>
          <p:cNvPr id="6" name="Footer Placeholder 5">
            <a:extLst>
              <a:ext uri="{FF2B5EF4-FFF2-40B4-BE49-F238E27FC236}">
                <a16:creationId xmlns:a16="http://schemas.microsoft.com/office/drawing/2014/main" id="{0B7B5565-3921-7342-9784-CC45C79773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F4745-175F-B043-B9B2-DD2B1FD7F0F7}"/>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3054375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5691-21C8-BE44-8DF3-5CA3670A7A39}"/>
              </a:ext>
            </a:extLst>
          </p:cNvPr>
          <p:cNvSpPr>
            <a:spLocks noGrp="1"/>
          </p:cNvSpPr>
          <p:nvPr>
            <p:ph type="title"/>
          </p:nvPr>
        </p:nvSpPr>
        <p:spPr>
          <a:xfrm>
            <a:off x="839788" y="457200"/>
            <a:ext cx="3932237" cy="1600200"/>
          </a:xfrm>
        </p:spPr>
        <p:txBody>
          <a:bodyPr anchor="b"/>
          <a:lstStyle>
            <a:lvl1pPr>
              <a:defRPr sz="3200">
                <a:solidFill>
                  <a:srgbClr val="063156"/>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5059BF7-06CC-054F-9D0A-278F038DF8ED}"/>
              </a:ext>
            </a:extLst>
          </p:cNvPr>
          <p:cNvSpPr>
            <a:spLocks noGrp="1"/>
          </p:cNvSpPr>
          <p:nvPr>
            <p:ph type="pic" idx="1"/>
          </p:nvPr>
        </p:nvSpPr>
        <p:spPr>
          <a:xfrm>
            <a:off x="5183188" y="987425"/>
            <a:ext cx="6172200" cy="4873625"/>
          </a:xfrm>
        </p:spPr>
        <p:txBody>
          <a:bodyPr/>
          <a:lstStyle>
            <a:lvl1pPr marL="0" indent="0">
              <a:buNone/>
              <a:defRPr sz="3200">
                <a:solidFill>
                  <a:srgbClr val="063156"/>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B26BF1-5474-EA45-9873-FF737DED69D9}"/>
              </a:ext>
            </a:extLst>
          </p:cNvPr>
          <p:cNvSpPr>
            <a:spLocks noGrp="1"/>
          </p:cNvSpPr>
          <p:nvPr>
            <p:ph type="body" sz="half" idx="2"/>
          </p:nvPr>
        </p:nvSpPr>
        <p:spPr>
          <a:xfrm>
            <a:off x="839788" y="2057400"/>
            <a:ext cx="3932237" cy="3811588"/>
          </a:xfrm>
        </p:spPr>
        <p:txBody>
          <a:bodyPr/>
          <a:lstStyle>
            <a:lvl1pPr marL="0" indent="0">
              <a:buNone/>
              <a:defRPr sz="1600">
                <a:solidFill>
                  <a:srgbClr val="06315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09E0D4-6814-2D44-9FDA-9BD1DECABD64}"/>
              </a:ext>
            </a:extLst>
          </p:cNvPr>
          <p:cNvSpPr>
            <a:spLocks noGrp="1"/>
          </p:cNvSpPr>
          <p:nvPr>
            <p:ph type="dt" sz="half" idx="10"/>
          </p:nvPr>
        </p:nvSpPr>
        <p:spPr/>
        <p:txBody>
          <a:bodyPr/>
          <a:lstStyle/>
          <a:p>
            <a:fld id="{99B686BD-7D88-E645-9428-4DC2AB24C687}" type="datetime1">
              <a:rPr lang="en-US" smtClean="0"/>
              <a:t>12/7/2021</a:t>
            </a:fld>
            <a:endParaRPr lang="en-US"/>
          </a:p>
        </p:txBody>
      </p:sp>
      <p:sp>
        <p:nvSpPr>
          <p:cNvPr id="6" name="Footer Placeholder 5">
            <a:extLst>
              <a:ext uri="{FF2B5EF4-FFF2-40B4-BE49-F238E27FC236}">
                <a16:creationId xmlns:a16="http://schemas.microsoft.com/office/drawing/2014/main" id="{B7307752-B836-654B-A46A-EBFCD82AD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AA12-C589-404D-9214-EB771977034C}"/>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32586850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00A8-09BB-0543-A11B-6CD05BF3EE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4F8429-5A71-DF44-A136-09673DF908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1160C2-21C5-C943-A5D9-59C0B038CB79}"/>
              </a:ext>
            </a:extLst>
          </p:cNvPr>
          <p:cNvSpPr>
            <a:spLocks noGrp="1"/>
          </p:cNvSpPr>
          <p:nvPr>
            <p:ph type="dt" sz="half" idx="10"/>
          </p:nvPr>
        </p:nvSpPr>
        <p:spPr/>
        <p:txBody>
          <a:bodyPr/>
          <a:lstStyle/>
          <a:p>
            <a:fld id="{1A5BA778-D6C1-194B-A78B-4E1028FB304A}" type="datetime1">
              <a:rPr lang="en-US" smtClean="0"/>
              <a:t>12/7/2021</a:t>
            </a:fld>
            <a:endParaRPr lang="en-US"/>
          </a:p>
        </p:txBody>
      </p:sp>
      <p:sp>
        <p:nvSpPr>
          <p:cNvPr id="5" name="Footer Placeholder 4">
            <a:extLst>
              <a:ext uri="{FF2B5EF4-FFF2-40B4-BE49-F238E27FC236}">
                <a16:creationId xmlns:a16="http://schemas.microsoft.com/office/drawing/2014/main" id="{43665466-D35F-7F43-80E2-5E1C57EB9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A3C73-CFB7-3744-A361-6A99649CCFE3}"/>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12803341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394CDD-EA98-4E4B-B18E-870B734360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B8A80D-D663-944A-8298-6B42DCE97B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56CE0-C69B-384B-87AE-9D272FDACDBF}"/>
              </a:ext>
            </a:extLst>
          </p:cNvPr>
          <p:cNvSpPr>
            <a:spLocks noGrp="1"/>
          </p:cNvSpPr>
          <p:nvPr>
            <p:ph type="dt" sz="half" idx="10"/>
          </p:nvPr>
        </p:nvSpPr>
        <p:spPr/>
        <p:txBody>
          <a:bodyPr/>
          <a:lstStyle/>
          <a:p>
            <a:fld id="{6D3122C4-69AE-FB4F-93CD-BB72C364FD44}" type="datetime1">
              <a:rPr lang="en-US" smtClean="0"/>
              <a:t>12/7/2021</a:t>
            </a:fld>
            <a:endParaRPr lang="en-US"/>
          </a:p>
        </p:txBody>
      </p:sp>
      <p:sp>
        <p:nvSpPr>
          <p:cNvPr id="5" name="Footer Placeholder 4">
            <a:extLst>
              <a:ext uri="{FF2B5EF4-FFF2-40B4-BE49-F238E27FC236}">
                <a16:creationId xmlns:a16="http://schemas.microsoft.com/office/drawing/2014/main" id="{60B3F60D-18CA-2641-8DD7-491022630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85722-DC3D-8743-B14F-78751DCE31B7}"/>
              </a:ext>
            </a:extLst>
          </p:cNvPr>
          <p:cNvSpPr>
            <a:spLocks noGrp="1"/>
          </p:cNvSpPr>
          <p:nvPr>
            <p:ph type="sldNum" sz="quarter" idx="12"/>
          </p:nvPr>
        </p:nvSpPr>
        <p:spPr/>
        <p:txBody>
          <a:bodyPr/>
          <a:lstStyle/>
          <a:p>
            <a:fld id="{90742655-4E8C-5640-9878-CEC4A232189B}" type="slidenum">
              <a:rPr lang="en-US" smtClean="0"/>
              <a:t>‹#›</a:t>
            </a:fld>
            <a:endParaRPr lang="en-US"/>
          </a:p>
        </p:txBody>
      </p:sp>
    </p:spTree>
    <p:extLst>
      <p:ext uri="{BB962C8B-B14F-4D97-AF65-F5344CB8AC3E}">
        <p14:creationId xmlns:p14="http://schemas.microsoft.com/office/powerpoint/2010/main" val="39085967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E4B8-8065-47DE-8351-7C242C8C551F}"/>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4" name="Picture 14" descr="hfma_v4one_line_logo_cmyk.jpg">
            <a:extLst>
              <a:ext uri="{FF2B5EF4-FFF2-40B4-BE49-F238E27FC236}">
                <a16:creationId xmlns:a16="http://schemas.microsoft.com/office/drawing/2014/main" id="{652A9463-DFDE-478E-A4D4-8EDC2245FE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5" name="Slide Number Placeholder 2">
            <a:extLst>
              <a:ext uri="{FF2B5EF4-FFF2-40B4-BE49-F238E27FC236}">
                <a16:creationId xmlns:a16="http://schemas.microsoft.com/office/drawing/2014/main" id="{3BCB206A-F6B6-4706-9DA9-6012B645BB79}"/>
              </a:ext>
            </a:extLst>
          </p:cNvPr>
          <p:cNvSpPr>
            <a:spLocks noGrp="1"/>
          </p:cNvSpPr>
          <p:nvPr>
            <p:ph type="sldNum" sz="quarter" idx="10"/>
          </p:nvPr>
        </p:nvSpPr>
        <p:spPr>
          <a:xfrm>
            <a:off x="9448800" y="6364289"/>
            <a:ext cx="2540000" cy="365125"/>
          </a:xfrm>
        </p:spPr>
        <p:txBody>
          <a:bodyPr/>
          <a:lstStyle>
            <a:lvl1pPr algn="ctr">
              <a:defRPr sz="904">
                <a:solidFill>
                  <a:srgbClr val="006699"/>
                </a:solidFill>
              </a:defRPr>
            </a:lvl1pPr>
          </a:lstStyle>
          <a:p>
            <a:pPr>
              <a:defRPr/>
            </a:pPr>
            <a:fld id="{3ADF3380-05CC-4AE9-BC1C-5E0338138A59}" type="slidenum">
              <a:rPr lang="en-US"/>
              <a:pPr>
                <a:defRPr/>
              </a:pPr>
              <a:t>‹#›</a:t>
            </a:fld>
            <a:endParaRPr lang="en-US" dirty="0"/>
          </a:p>
        </p:txBody>
      </p:sp>
    </p:spTree>
    <p:extLst>
      <p:ext uri="{BB962C8B-B14F-4D97-AF65-F5344CB8AC3E}">
        <p14:creationId xmlns:p14="http://schemas.microsoft.com/office/powerpoint/2010/main" val="3101799663"/>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A393AA5-707C-4545-8BDF-593D584D6389}"/>
              </a:ext>
            </a:extLst>
          </p:cNvPr>
          <p:cNvCxnSpPr/>
          <p:nvPr userDrawn="1"/>
        </p:nvCxnSpPr>
        <p:spPr>
          <a:xfrm>
            <a:off x="914400" y="1216025"/>
            <a:ext cx="10363200" cy="1588"/>
          </a:xfrm>
          <a:prstGeom prst="line">
            <a:avLst/>
          </a:prstGeom>
          <a:ln w="12700">
            <a:solidFill>
              <a:srgbClr val="FF9900"/>
            </a:solidFill>
          </a:ln>
          <a:effectLst/>
        </p:spPr>
        <p:style>
          <a:lnRef idx="2">
            <a:schemeClr val="accent1"/>
          </a:lnRef>
          <a:fillRef idx="0">
            <a:schemeClr val="accent1"/>
          </a:fillRef>
          <a:effectRef idx="1">
            <a:schemeClr val="accent1"/>
          </a:effectRef>
          <a:fontRef idx="minor">
            <a:schemeClr val="tx1"/>
          </a:fontRef>
        </p:style>
      </p:cxnSp>
      <p:pic>
        <p:nvPicPr>
          <p:cNvPr id="5" name="Picture 14" descr="hfma_v4one_line_logo_cmyk.jpg">
            <a:extLst>
              <a:ext uri="{FF2B5EF4-FFF2-40B4-BE49-F238E27FC236}">
                <a16:creationId xmlns:a16="http://schemas.microsoft.com/office/drawing/2014/main" id="{31A49FBA-966F-4C77-A157-88E6F5E259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100" y="6254750"/>
            <a:ext cx="358986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hart Placeholder 7"/>
          <p:cNvSpPr>
            <a:spLocks noGrp="1"/>
          </p:cNvSpPr>
          <p:nvPr>
            <p:ph type="chart" sz="quarter" idx="11"/>
          </p:nvPr>
        </p:nvSpPr>
        <p:spPr>
          <a:xfrm>
            <a:off x="914400" y="1447800"/>
            <a:ext cx="10363200" cy="4495800"/>
          </a:xfrm>
        </p:spPr>
        <p:txBody>
          <a:bodyPr rtlCol="0">
            <a:normAutofit/>
          </a:bodyPr>
          <a:lstStyle/>
          <a:p>
            <a:pPr lvl="0"/>
            <a:endParaRPr lang="en-US" noProof="0"/>
          </a:p>
        </p:txBody>
      </p:sp>
      <p:sp>
        <p:nvSpPr>
          <p:cNvPr id="10" name="Title 1"/>
          <p:cNvSpPr>
            <a:spLocks noGrp="1"/>
          </p:cNvSpPr>
          <p:nvPr>
            <p:ph type="title"/>
          </p:nvPr>
        </p:nvSpPr>
        <p:spPr>
          <a:xfrm>
            <a:off x="914400" y="1"/>
            <a:ext cx="10363200" cy="1219200"/>
          </a:xfrm>
        </p:spPr>
        <p:txBody>
          <a:bodyPr bIns="148915">
            <a:noAutofit/>
          </a:bodyPr>
          <a:lstStyle>
            <a:lvl1pPr algn="l">
              <a:lnSpc>
                <a:spcPts val="3532"/>
              </a:lnSpc>
              <a:defRPr sz="3253" b="1" i="0" cap="none" spc="0" baseline="0">
                <a:solidFill>
                  <a:schemeClr val="bg2"/>
                </a:solidFill>
                <a:effectLst/>
                <a:latin typeface="+mj-lt"/>
                <a:cs typeface="Verdana"/>
              </a:defRPr>
            </a:lvl1pPr>
          </a:lstStyle>
          <a:p>
            <a:r>
              <a:rPr lang="en-US"/>
              <a:t>Click to edit Master title style</a:t>
            </a:r>
            <a:endParaRPr lang="en-US" dirty="0"/>
          </a:p>
        </p:txBody>
      </p:sp>
      <p:sp>
        <p:nvSpPr>
          <p:cNvPr id="6" name="Slide Number Placeholder 2">
            <a:extLst>
              <a:ext uri="{FF2B5EF4-FFF2-40B4-BE49-F238E27FC236}">
                <a16:creationId xmlns:a16="http://schemas.microsoft.com/office/drawing/2014/main" id="{8A0D731E-0168-48E4-B388-9265A6DF9FD5}"/>
              </a:ext>
            </a:extLst>
          </p:cNvPr>
          <p:cNvSpPr>
            <a:spLocks noGrp="1"/>
          </p:cNvSpPr>
          <p:nvPr>
            <p:ph type="sldNum" sz="quarter" idx="12"/>
          </p:nvPr>
        </p:nvSpPr>
        <p:spPr>
          <a:xfrm>
            <a:off x="9448800" y="6364289"/>
            <a:ext cx="2540000" cy="365125"/>
          </a:xfrm>
        </p:spPr>
        <p:txBody>
          <a:bodyPr/>
          <a:lstStyle>
            <a:lvl1pPr algn="ctr">
              <a:defRPr sz="904">
                <a:solidFill>
                  <a:srgbClr val="006699"/>
                </a:solidFill>
              </a:defRPr>
            </a:lvl1pPr>
          </a:lstStyle>
          <a:p>
            <a:pPr>
              <a:defRPr/>
            </a:pPr>
            <a:fld id="{5DBC1D5D-4E2E-423B-8835-48F9C2D7534A}" type="slidenum">
              <a:rPr lang="en-US"/>
              <a:pPr>
                <a:defRPr/>
              </a:pPr>
              <a:t>‹#›</a:t>
            </a:fld>
            <a:endParaRPr lang="en-US" dirty="0"/>
          </a:p>
        </p:txBody>
      </p:sp>
    </p:spTree>
    <p:extLst>
      <p:ext uri="{BB962C8B-B14F-4D97-AF65-F5344CB8AC3E}">
        <p14:creationId xmlns:p14="http://schemas.microsoft.com/office/powerpoint/2010/main" val="434291964"/>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D10A-B23C-1242-840F-7B50EDAE27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BC1659-43CD-0C49-986E-23335DDE2A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50167C-FA95-0641-8382-32851A35B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FEA6AC-DFDA-394A-A73D-E57E79139B0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32728FA-150F-704B-B684-3B64E1E01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867FEB-6639-3D45-B71A-D1B5FB38B9C0}"/>
              </a:ext>
            </a:extLst>
          </p:cNvPr>
          <p:cNvSpPr>
            <a:spLocks noGrp="1"/>
          </p:cNvSpPr>
          <p:nvPr>
            <p:ph type="sldNum" sz="quarter" idx="12"/>
          </p:nvPr>
        </p:nvSpPr>
        <p:spPr/>
        <p:txBody>
          <a:bodyPr/>
          <a:lstStyle/>
          <a:p>
            <a:fld id="{DE28991D-4BBB-4EC8-BFAE-22E8EB6417DD}" type="slidenum">
              <a:rPr lang="en-US" smtClean="0"/>
              <a:t>‹#›</a:t>
            </a:fld>
            <a:endParaRPr lang="en-US"/>
          </a:p>
        </p:txBody>
      </p:sp>
    </p:spTree>
    <p:extLst>
      <p:ext uri="{BB962C8B-B14F-4D97-AF65-F5344CB8AC3E}">
        <p14:creationId xmlns:p14="http://schemas.microsoft.com/office/powerpoint/2010/main" val="162694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image" Target="../media/image1.png"/><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4.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1.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10.sv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C1AADE-98A5-0A4D-B6A5-406504F72D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DFD91E-BF24-E745-B98C-ACFC82932A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9566E-9113-9E41-AE40-EE625AB323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FF2B4B8-A5A8-7949-97A9-A53259D8BB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9DA124-7D37-0C41-AB4D-FDAFEC31E3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28991D-4BBB-4EC8-BFAE-22E8EB6417DD}" type="slidenum">
              <a:rPr lang="en-US" smtClean="0"/>
              <a:t>‹#›</a:t>
            </a:fld>
            <a:endParaRPr lang="en-US" dirty="0"/>
          </a:p>
        </p:txBody>
      </p:sp>
    </p:spTree>
    <p:extLst>
      <p:ext uri="{BB962C8B-B14F-4D97-AF65-F5344CB8AC3E}">
        <p14:creationId xmlns:p14="http://schemas.microsoft.com/office/powerpoint/2010/main" val="31662543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35">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BFC2E1D-3995-422D-B3F1-FC03BADFE2B8}" type="datetime1">
              <a:rPr lang="en-US" smtClean="0"/>
              <a:t>12/7/2021</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en-US"/>
              <a:t>2021</a:t>
            </a: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E28991D-4BBB-4EC8-BFAE-22E8EB6417DD}" type="slidenum">
              <a:rPr lang="en-US" smtClean="0"/>
              <a:t>‹#›</a:t>
            </a:fld>
            <a:endParaRPr lang="en-US"/>
          </a:p>
        </p:txBody>
      </p:sp>
    </p:spTree>
    <p:extLst>
      <p:ext uri="{BB962C8B-B14F-4D97-AF65-F5344CB8AC3E}">
        <p14:creationId xmlns:p14="http://schemas.microsoft.com/office/powerpoint/2010/main" val="262722196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 id="2147483819" r:id="rId33"/>
  </p:sldLayoutIdLst>
  <p:hf hd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E28991D-4BBB-4EC8-BFAE-22E8EB6417DD}" type="slidenum">
              <a:rPr lang="en-US" smtClean="0"/>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2061685"/>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83C02F-C246-B644-991E-331C7E540702}"/>
              </a:ext>
            </a:extLst>
          </p:cNvPr>
          <p:cNvSpPr>
            <a:spLocks noGrp="1"/>
          </p:cNvSpPr>
          <p:nvPr>
            <p:ph type="title"/>
          </p:nvPr>
        </p:nvSpPr>
        <p:spPr>
          <a:xfrm>
            <a:off x="838200" y="18255"/>
            <a:ext cx="950468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22213C0-B572-8141-8B3D-6E696EF00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A85B64B-11C2-374B-893A-BAC2DD851988}"/>
              </a:ext>
            </a:extLst>
          </p:cNvPr>
          <p:cNvSpPr>
            <a:spLocks noGrp="1"/>
          </p:cNvSpPr>
          <p:nvPr>
            <p:ph type="dt" sz="half" idx="2"/>
          </p:nvPr>
        </p:nvSpPr>
        <p:spPr>
          <a:xfrm>
            <a:off x="9552940" y="6492875"/>
            <a:ext cx="871220" cy="365125"/>
          </a:xfrm>
          <a:prstGeom prst="rect">
            <a:avLst/>
          </a:prstGeom>
        </p:spPr>
        <p:txBody>
          <a:bodyPr vert="horz" lIns="91440" tIns="45720" rIns="91440" bIns="45720" rtlCol="0" anchor="ctr"/>
          <a:lstStyle>
            <a:lvl1pPr algn="l">
              <a:defRPr sz="1100" b="0" i="0">
                <a:solidFill>
                  <a:srgbClr val="076659"/>
                </a:solidFill>
                <a:latin typeface="Roboto Medium" panose="02000000000000000000" pitchFamily="2" charset="0"/>
                <a:ea typeface="Roboto Medium" panose="02000000000000000000" pitchFamily="2" charset="0"/>
              </a:defRPr>
            </a:lvl1pPr>
          </a:lstStyle>
          <a:p>
            <a:fld id="{48AECE5E-6DAE-C143-A953-FD1E93385E07}" type="datetime1">
              <a:rPr lang="en-US" smtClean="0"/>
              <a:pPr/>
              <a:t>12/7/2021</a:t>
            </a:fld>
            <a:endParaRPr lang="en-US"/>
          </a:p>
        </p:txBody>
      </p:sp>
      <p:sp>
        <p:nvSpPr>
          <p:cNvPr id="5" name="Footer Placeholder 4">
            <a:extLst>
              <a:ext uri="{FF2B5EF4-FFF2-40B4-BE49-F238E27FC236}">
                <a16:creationId xmlns:a16="http://schemas.microsoft.com/office/drawing/2014/main" id="{7FBA9C1A-B5C9-6A46-90CF-36F2C81FE200}"/>
              </a:ext>
            </a:extLst>
          </p:cNvPr>
          <p:cNvSpPr>
            <a:spLocks noGrp="1"/>
          </p:cNvSpPr>
          <p:nvPr>
            <p:ph type="ftr" sz="quarter" idx="3"/>
          </p:nvPr>
        </p:nvSpPr>
        <p:spPr>
          <a:xfrm>
            <a:off x="4038600" y="6489064"/>
            <a:ext cx="4114800" cy="365125"/>
          </a:xfrm>
          <a:prstGeom prst="rect">
            <a:avLst/>
          </a:prstGeom>
        </p:spPr>
        <p:txBody>
          <a:bodyPr vert="horz" lIns="91440" tIns="45720" rIns="91440" bIns="45720" rtlCol="0" anchor="ctr"/>
          <a:lstStyle>
            <a:lvl1pPr algn="ctr">
              <a:defRPr sz="1100" b="0" i="0">
                <a:solidFill>
                  <a:srgbClr val="076659"/>
                </a:solidFill>
                <a:latin typeface="Roboto Medium" panose="02000000000000000000" pitchFamily="2" charset="0"/>
                <a:ea typeface="Roboto Medium"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7C3E0D77-DAAB-5846-AA3F-94DFE189FB79}"/>
              </a:ext>
            </a:extLst>
          </p:cNvPr>
          <p:cNvSpPr>
            <a:spLocks noGrp="1"/>
          </p:cNvSpPr>
          <p:nvPr>
            <p:ph type="sldNum" sz="quarter" idx="4"/>
          </p:nvPr>
        </p:nvSpPr>
        <p:spPr>
          <a:xfrm>
            <a:off x="10718800" y="6489065"/>
            <a:ext cx="1402080" cy="365125"/>
          </a:xfrm>
          <a:prstGeom prst="rect">
            <a:avLst/>
          </a:prstGeom>
        </p:spPr>
        <p:txBody>
          <a:bodyPr vert="horz" lIns="91440" tIns="45720" rIns="91440" bIns="45720" rtlCol="0" anchor="ctr"/>
          <a:lstStyle>
            <a:lvl1pPr algn="r">
              <a:defRPr sz="1100" b="0" i="0">
                <a:solidFill>
                  <a:srgbClr val="076659"/>
                </a:solidFill>
                <a:latin typeface="Roboto Medium" panose="02000000000000000000" pitchFamily="2" charset="0"/>
                <a:ea typeface="Roboto Medium" panose="02000000000000000000" pitchFamily="2" charset="0"/>
              </a:defRPr>
            </a:lvl1pPr>
          </a:lstStyle>
          <a:p>
            <a:fld id="{90742655-4E8C-5640-9878-CEC4A232189B}" type="slidenum">
              <a:rPr lang="en-US" smtClean="0"/>
              <a:pPr/>
              <a:t>‹#›</a:t>
            </a:fld>
            <a:endParaRPr lang="en-US" dirty="0"/>
          </a:p>
        </p:txBody>
      </p:sp>
      <p:pic>
        <p:nvPicPr>
          <p:cNvPr id="8" name="Graphic 7">
            <a:extLst>
              <a:ext uri="{FF2B5EF4-FFF2-40B4-BE49-F238E27FC236}">
                <a16:creationId xmlns:a16="http://schemas.microsoft.com/office/drawing/2014/main" id="{DE1D934A-08CE-6D4D-8E19-80F999A57B91}"/>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43840" y="6372320"/>
            <a:ext cx="1452880" cy="299306"/>
          </a:xfrm>
          <a:prstGeom prst="rect">
            <a:avLst/>
          </a:prstGeom>
        </p:spPr>
      </p:pic>
      <p:pic>
        <p:nvPicPr>
          <p:cNvPr id="10" name="Picture 9" descr="Icon&#10;&#10;Description automatically generated">
            <a:extLst>
              <a:ext uri="{FF2B5EF4-FFF2-40B4-BE49-F238E27FC236}">
                <a16:creationId xmlns:a16="http://schemas.microsoft.com/office/drawing/2014/main" id="{CB2519B4-05FE-0F4C-A6F6-D2EFFA1EB53E}"/>
              </a:ext>
            </a:extLst>
          </p:cNvPr>
          <p:cNvPicPr>
            <a:picLocks noChangeAspect="1"/>
          </p:cNvPicPr>
          <p:nvPr userDrawn="1"/>
        </p:nvPicPr>
        <p:blipFill>
          <a:blip r:embed="rId16"/>
          <a:stretch>
            <a:fillRect/>
          </a:stretch>
        </p:blipFill>
        <p:spPr>
          <a:xfrm>
            <a:off x="11353800" y="51989"/>
            <a:ext cx="591493" cy="629048"/>
          </a:xfrm>
          <a:prstGeom prst="rect">
            <a:avLst/>
          </a:prstGeom>
        </p:spPr>
      </p:pic>
    </p:spTree>
    <p:extLst>
      <p:ext uri="{BB962C8B-B14F-4D97-AF65-F5344CB8AC3E}">
        <p14:creationId xmlns:p14="http://schemas.microsoft.com/office/powerpoint/2010/main" val="109678669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hdr="0" ftr="0" dt="0"/>
  <p:txStyles>
    <p:titleStyle>
      <a:lvl1pPr algn="l" defTabSz="914400" rtl="0" eaLnBrk="1" latinLnBrk="0" hangingPunct="1">
        <a:lnSpc>
          <a:spcPct val="90000"/>
        </a:lnSpc>
        <a:spcBef>
          <a:spcPct val="0"/>
        </a:spcBef>
        <a:buNone/>
        <a:defRPr sz="4400" b="0" i="0" kern="1200">
          <a:solidFill>
            <a:srgbClr val="063156"/>
          </a:solidFill>
          <a:latin typeface="Roboto Light" panose="02000000000000000000" pitchFamily="2" charset="0"/>
          <a:ea typeface="Roboto Light" panose="02000000000000000000" pitchFamily="2" charset="0"/>
          <a:cs typeface="+mj-cs"/>
        </a:defRPr>
      </a:lvl1pPr>
    </p:titleStyle>
    <p:bodyStyle>
      <a:lvl1pPr marL="228600" indent="-228600" algn="l" defTabSz="914400" rtl="0" eaLnBrk="1" latinLnBrk="0" hangingPunct="1">
        <a:lnSpc>
          <a:spcPct val="90000"/>
        </a:lnSpc>
        <a:spcBef>
          <a:spcPts val="1000"/>
        </a:spcBef>
        <a:buClr>
          <a:srgbClr val="076659"/>
        </a:buClr>
        <a:buFont typeface="Arial" panose="020B0604020202020204" pitchFamily="34" charset="0"/>
        <a:buChar char="•"/>
        <a:defRPr sz="2800" b="0" i="0" kern="1200">
          <a:solidFill>
            <a:srgbClr val="063156"/>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Clr>
          <a:srgbClr val="076659"/>
        </a:buClr>
        <a:buFont typeface="Arial" panose="020B0604020202020204" pitchFamily="34" charset="0"/>
        <a:buChar char="•"/>
        <a:defRPr sz="2400" b="0" i="0" kern="1200">
          <a:solidFill>
            <a:srgbClr val="063156"/>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Clr>
          <a:srgbClr val="076659"/>
        </a:buClr>
        <a:buFont typeface="Arial" panose="020B0604020202020204" pitchFamily="34" charset="0"/>
        <a:buChar char="•"/>
        <a:defRPr sz="2000" b="0" i="0" kern="1200">
          <a:solidFill>
            <a:srgbClr val="063156"/>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Clr>
          <a:srgbClr val="076659"/>
        </a:buClr>
        <a:buFont typeface="Arial" panose="020B0604020202020204" pitchFamily="34" charset="0"/>
        <a:buChar char="•"/>
        <a:defRPr sz="1800" b="0" i="0" kern="1200">
          <a:solidFill>
            <a:srgbClr val="063156"/>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Clr>
          <a:srgbClr val="076659"/>
        </a:buClr>
        <a:buFont typeface="Arial" panose="020B0604020202020204" pitchFamily="34" charset="0"/>
        <a:buChar char="•"/>
        <a:defRPr sz="1800" b="0" i="0" kern="1200">
          <a:solidFill>
            <a:srgbClr val="063156"/>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mailto:Rosfoora@cms.hhs.gov" TargetMode="External"/><Relationship Id="rId3" Type="http://schemas.openxmlformats.org/officeDocument/2006/relationships/hyperlink" Target="mailto:Rophiora@cms.hhs.gov" TargetMode="External"/><Relationship Id="rId7" Type="http://schemas.openxmlformats.org/officeDocument/2006/relationships/hyperlink" Target="mailto:Rokcmora@cms.hhs.gov" TargetMode="External"/><Relationship Id="rId2" Type="http://schemas.openxmlformats.org/officeDocument/2006/relationships/hyperlink" Target="mailto:ronycora@cms.hhs.gov" TargetMode="External"/><Relationship Id="rId1" Type="http://schemas.openxmlformats.org/officeDocument/2006/relationships/slideLayout" Target="../slideLayouts/slideLayout7.xml"/><Relationship Id="rId6" Type="http://schemas.openxmlformats.org/officeDocument/2006/relationships/hyperlink" Target="mailto:Rodalora@cms.hhs.gov" TargetMode="External"/><Relationship Id="rId11" Type="http://schemas.openxmlformats.org/officeDocument/2006/relationships/image" Target="../media/image44.svg"/><Relationship Id="rId5" Type="http://schemas.openxmlformats.org/officeDocument/2006/relationships/hyperlink" Target="mailto:Rochiora@cms.hhs.gov" TargetMode="External"/><Relationship Id="rId10" Type="http://schemas.openxmlformats.org/officeDocument/2006/relationships/image" Target="../media/image43.png"/><Relationship Id="rId4" Type="http://schemas.openxmlformats.org/officeDocument/2006/relationships/hyperlink" Target="mailto:Roatlora@cms.hhs.gov" TargetMode="External"/><Relationship Id="rId9" Type="http://schemas.openxmlformats.org/officeDocument/2006/relationships/hyperlink" Target="mailto:Rosea_ora2@cms.hhs.gov"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hyperlink" Target="mailto:daylee1@mindspring.com" TargetMode="External"/><Relationship Id="rId7" Type="http://schemas.openxmlformats.org/officeDocument/2006/relationships/image" Target="../media/image65.sv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hyperlink" Target="http://arsystemsdayegusquiza.com/" TargetMode="External"/><Relationship Id="rId9" Type="http://schemas.openxmlformats.org/officeDocument/2006/relationships/image" Target="../media/image67.sv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hy fox hiding behind a tree">
            <a:extLst>
              <a:ext uri="{FF2B5EF4-FFF2-40B4-BE49-F238E27FC236}">
                <a16:creationId xmlns:a16="http://schemas.microsoft.com/office/drawing/2014/main" id="{D06BF1EB-57BC-0D4C-9B15-3FD2A53FE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157216" cy="6858000"/>
          </a:xfrm>
          <a:prstGeom prst="rect">
            <a:avLst/>
          </a:prstGeom>
        </p:spPr>
      </p:pic>
      <p:sp>
        <p:nvSpPr>
          <p:cNvPr id="2" name="Title 1">
            <a:extLst>
              <a:ext uri="{FF2B5EF4-FFF2-40B4-BE49-F238E27FC236}">
                <a16:creationId xmlns:a16="http://schemas.microsoft.com/office/drawing/2014/main" id="{9A76AFAD-CCAD-48EA-A2A6-175ED23F9401}"/>
              </a:ext>
            </a:extLst>
          </p:cNvPr>
          <p:cNvSpPr>
            <a:spLocks noGrp="1"/>
          </p:cNvSpPr>
          <p:nvPr>
            <p:ph type="ctrTitle"/>
          </p:nvPr>
        </p:nvSpPr>
        <p:spPr>
          <a:xfrm>
            <a:off x="5157216" y="1"/>
            <a:ext cx="7034784" cy="2476854"/>
          </a:xfrm>
        </p:spPr>
        <p:txBody>
          <a:bodyPr>
            <a:normAutofit/>
          </a:bodyPr>
          <a:lstStyle/>
          <a:p>
            <a:r>
              <a:rPr lang="en-US" sz="4000" b="1" dirty="0">
                <a:latin typeface="Roboto" panose="02000000000000000000" pitchFamily="2" charset="0"/>
                <a:ea typeface="Roboto" panose="02000000000000000000" pitchFamily="2" charset="0"/>
                <a:cs typeface="Roboto" panose="02000000000000000000" pitchFamily="2" charset="0"/>
              </a:rPr>
              <a:t>Payer’s (Still)</a:t>
            </a:r>
            <a:br>
              <a:rPr lang="en-US" sz="4000" b="1" dirty="0">
                <a:latin typeface="Roboto" panose="02000000000000000000" pitchFamily="2" charset="0"/>
                <a:ea typeface="Roboto" panose="02000000000000000000" pitchFamily="2" charset="0"/>
                <a:cs typeface="Roboto" panose="02000000000000000000" pitchFamily="2" charset="0"/>
              </a:rPr>
            </a:br>
            <a:r>
              <a:rPr lang="en-US" sz="4000" b="1" dirty="0">
                <a:latin typeface="Roboto" panose="02000000000000000000" pitchFamily="2" charset="0"/>
                <a:ea typeface="Roboto" panose="02000000000000000000" pitchFamily="2" charset="0"/>
                <a:cs typeface="Roboto" panose="02000000000000000000" pitchFamily="2" charset="0"/>
              </a:rPr>
              <a:t>Going		</a:t>
            </a:r>
            <a:br>
              <a:rPr lang="en-US" sz="4000" b="1" dirty="0">
                <a:latin typeface="Roboto" panose="02000000000000000000" pitchFamily="2" charset="0"/>
                <a:ea typeface="Roboto" panose="02000000000000000000" pitchFamily="2" charset="0"/>
                <a:cs typeface="Roboto" panose="02000000000000000000" pitchFamily="2" charset="0"/>
              </a:rPr>
            </a:br>
            <a:endParaRPr lang="en-US" sz="540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a:extLst>
              <a:ext uri="{FF2B5EF4-FFF2-40B4-BE49-F238E27FC236}">
                <a16:creationId xmlns:a16="http://schemas.microsoft.com/office/drawing/2014/main" id="{D926454D-7395-45B1-9A6B-3BD85767269A}"/>
              </a:ext>
            </a:extLst>
          </p:cNvPr>
          <p:cNvSpPr>
            <a:spLocks noGrp="1"/>
          </p:cNvSpPr>
          <p:nvPr>
            <p:ph type="sldNum" sz="quarter" idx="12"/>
          </p:nvPr>
        </p:nvSpPr>
        <p:spPr>
          <a:xfrm>
            <a:off x="11189872" y="6380231"/>
            <a:ext cx="764215" cy="365125"/>
          </a:xfrm>
        </p:spPr>
        <p:txBody>
          <a:bodyPr/>
          <a:lstStyle/>
          <a:p>
            <a:fld id="{DE28991D-4BBB-4EC8-BFAE-22E8EB6417DD}" type="slidenum">
              <a:rPr lang="en-US" smtClean="0"/>
              <a:t>1</a:t>
            </a:fld>
            <a:endParaRPr lang="en-US" dirty="0"/>
          </a:p>
        </p:txBody>
      </p:sp>
      <p:sp>
        <p:nvSpPr>
          <p:cNvPr id="13" name="Rectangle 12">
            <a:extLst>
              <a:ext uri="{FF2B5EF4-FFF2-40B4-BE49-F238E27FC236}">
                <a16:creationId xmlns:a16="http://schemas.microsoft.com/office/drawing/2014/main" id="{2EC2BC18-8FC4-5749-BAA2-87902BDBBC71}"/>
              </a:ext>
            </a:extLst>
          </p:cNvPr>
          <p:cNvSpPr/>
          <p:nvPr/>
        </p:nvSpPr>
        <p:spPr>
          <a:xfrm>
            <a:off x="8738532" y="0"/>
            <a:ext cx="3453468" cy="1938992"/>
          </a:xfrm>
          <a:prstGeom prst="rect">
            <a:avLst/>
          </a:prstGeom>
          <a:noFill/>
        </p:spPr>
        <p:txBody>
          <a:bodyPr wrap="square" lIns="91440" tIns="45720" rIns="91440" bIns="45720">
            <a:spAutoFit/>
          </a:bodyPr>
          <a:lstStyle/>
          <a:p>
            <a:pPr algn="ctr"/>
            <a:r>
              <a:rPr lang="en-US" sz="6000" b="1" cap="none" spc="0" dirty="0">
                <a:ln w="0"/>
                <a:blipFill>
                  <a:blip r:embed="rId3"/>
                  <a:tile tx="0" ty="0" sx="100000" sy="100000" flip="none" algn="tl"/>
                </a:blip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rPr>
              <a:t> </a:t>
            </a:r>
          </a:p>
          <a:p>
            <a:pPr algn="ctr"/>
            <a:r>
              <a:rPr lang="en-US" sz="6000" b="1" dirty="0">
                <a:ln w="0"/>
                <a:blipFill>
                  <a:blip r:embed="rId3"/>
                  <a:tile tx="0" ty="0" sx="100000" sy="100000" flip="none" algn="tl"/>
                </a:blip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rPr>
              <a:t>WILD!!</a:t>
            </a:r>
            <a:endParaRPr lang="en-US" sz="6000" b="1" cap="none" spc="0" dirty="0">
              <a:ln w="0"/>
              <a:blipFill>
                <a:blip r:embed="rId3"/>
                <a:tile tx="0" ty="0" sx="100000" sy="100000" flip="none" algn="tl"/>
              </a:blipFill>
              <a:effectLst>
                <a:outerShdw blurRad="38100" dist="19050" dir="2700000" algn="tl" rotWithShape="0">
                  <a:schemeClr val="dk1">
                    <a:alpha val="40000"/>
                  </a:schemeClr>
                </a:outerShdw>
              </a:effectLst>
              <a:latin typeface="Roboto" panose="02000000000000000000" pitchFamily="2" charset="0"/>
              <a:ea typeface="Roboto" panose="02000000000000000000" pitchFamily="2" charset="0"/>
              <a:cs typeface="Roboto" panose="02000000000000000000" pitchFamily="2" charset="0"/>
            </a:endParaRPr>
          </a:p>
        </p:txBody>
      </p:sp>
      <p:pic>
        <p:nvPicPr>
          <p:cNvPr id="14" name="Picture 13">
            <a:extLst>
              <a:ext uri="{FF2B5EF4-FFF2-40B4-BE49-F238E27FC236}">
                <a16:creationId xmlns:a16="http://schemas.microsoft.com/office/drawing/2014/main" id="{474AE483-CD3E-6942-8065-604A019E88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6698" y="3105462"/>
            <a:ext cx="3404614" cy="647076"/>
          </a:xfrm>
          <a:prstGeom prst="rect">
            <a:avLst/>
          </a:prstGeom>
        </p:spPr>
      </p:pic>
      <p:sp>
        <p:nvSpPr>
          <p:cNvPr id="15" name="TextBox 14">
            <a:extLst>
              <a:ext uri="{FF2B5EF4-FFF2-40B4-BE49-F238E27FC236}">
                <a16:creationId xmlns:a16="http://schemas.microsoft.com/office/drawing/2014/main" id="{1F2FFAA6-D128-3C46-9624-58ABB0EC2CD1}"/>
              </a:ext>
            </a:extLst>
          </p:cNvPr>
          <p:cNvSpPr txBox="1"/>
          <p:nvPr/>
        </p:nvSpPr>
        <p:spPr>
          <a:xfrm>
            <a:off x="5666031" y="2680849"/>
            <a:ext cx="5905948" cy="3693319"/>
          </a:xfrm>
          <a:prstGeom prst="rect">
            <a:avLst/>
          </a:prstGeom>
          <a:noFill/>
        </p:spPr>
        <p:txBody>
          <a:bodyPr wrap="square" rtlCol="0">
            <a:spAutoFit/>
          </a:bodyPr>
          <a:lstStyle/>
          <a:p>
            <a:pPr algn="ctr"/>
            <a:r>
              <a:rPr lang="en-US" u="sng" dirty="0"/>
              <a:t>Presented by:</a:t>
            </a:r>
          </a:p>
          <a:p>
            <a:pPr algn="ctr"/>
            <a:endParaRPr lang="en-US" dirty="0"/>
          </a:p>
          <a:p>
            <a:pPr algn="ctr"/>
            <a:endParaRPr lang="en-US" dirty="0"/>
          </a:p>
          <a:p>
            <a:pPr algn="ctr"/>
            <a:endParaRPr lang="en-US" dirty="0"/>
          </a:p>
          <a:p>
            <a:pPr algn="ctr"/>
            <a:endParaRPr lang="en-US" b="1" dirty="0"/>
          </a:p>
          <a:p>
            <a:pPr algn="ctr"/>
            <a:r>
              <a:rPr lang="en-US" b="1" dirty="0"/>
              <a:t>Day Egusquiza, President</a:t>
            </a:r>
          </a:p>
          <a:p>
            <a:pPr algn="ctr"/>
            <a:r>
              <a:rPr lang="en-US" dirty="0"/>
              <a:t>AR Systems, Inc. &amp; Patient Financial Navigator Foundation, Inc. </a:t>
            </a:r>
          </a:p>
          <a:p>
            <a:pPr algn="ctr"/>
            <a:endParaRPr lang="en-US" dirty="0"/>
          </a:p>
          <a:p>
            <a:pPr algn="ctr"/>
            <a:r>
              <a:rPr lang="en-US" dirty="0"/>
              <a:t>“</a:t>
            </a:r>
            <a:r>
              <a:rPr lang="en-US" i="1" dirty="0"/>
              <a:t>The mind is a flexible mirror.  Adjust it to see a better world”  Amit Ray</a:t>
            </a:r>
          </a:p>
          <a:p>
            <a:r>
              <a:rPr lang="en-US" i="1" dirty="0"/>
              <a:t>“Secret of Life is to fall seven times; get up eight times.”</a:t>
            </a:r>
          </a:p>
          <a:p>
            <a:pPr algn="ctr"/>
            <a:r>
              <a:rPr lang="en-US" i="1" dirty="0"/>
              <a:t>Paulo Coelho</a:t>
            </a:r>
          </a:p>
        </p:txBody>
      </p:sp>
    </p:spTree>
    <p:extLst>
      <p:ext uri="{BB962C8B-B14F-4D97-AF65-F5344CB8AC3E}">
        <p14:creationId xmlns:p14="http://schemas.microsoft.com/office/powerpoint/2010/main" val="3951194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D784C0-4235-BE46-9F2D-4B9CB4E974B4}"/>
              </a:ext>
            </a:extLst>
          </p:cNvPr>
          <p:cNvSpPr/>
          <p:nvPr/>
        </p:nvSpPr>
        <p:spPr>
          <a:xfrm>
            <a:off x="6230015" y="2088251"/>
            <a:ext cx="5123785" cy="4454905"/>
          </a:xfrm>
          <a:prstGeom prst="rect">
            <a:avLst/>
          </a:prstGeom>
          <a:no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898" name="Title 1">
            <a:extLst>
              <a:ext uri="{FF2B5EF4-FFF2-40B4-BE49-F238E27FC236}">
                <a16:creationId xmlns:a16="http://schemas.microsoft.com/office/drawing/2014/main" id="{71A5DEF8-6941-498F-B02E-FFEC0FDBD965}"/>
              </a:ext>
            </a:extLst>
          </p:cNvPr>
          <p:cNvSpPr>
            <a:spLocks noGrp="1"/>
          </p:cNvSpPr>
          <p:nvPr>
            <p:ph type="title"/>
          </p:nvPr>
        </p:nvSpPr>
        <p:spPr>
          <a:xfrm>
            <a:off x="-10759" y="136525"/>
            <a:ext cx="12046240" cy="1325563"/>
          </a:xfrm>
          <a:solidFill>
            <a:srgbClr val="002060"/>
          </a:solidFill>
        </p:spPr>
        <p:txBody>
          <a:bodyPr>
            <a:normAutofit/>
          </a:bodyPr>
          <a:lstStyle/>
          <a:p>
            <a:pPr>
              <a:defRPr/>
            </a:pPr>
            <a:r>
              <a:rPr lang="en-US" altLang="en-US" sz="3600" b="1" dirty="0">
                <a:solidFill>
                  <a:schemeClr val="bg1"/>
                </a:solidFill>
              </a:rPr>
              <a:t> Financial Impacts of Change- Traditional Medicare – TKA </a:t>
            </a:r>
            <a:r>
              <a:rPr lang="en-US" altLang="en-US" dirty="0">
                <a:solidFill>
                  <a:schemeClr val="bg1"/>
                </a:solidFill>
              </a:rPr>
              <a:t>   </a:t>
            </a:r>
            <a:br>
              <a:rPr lang="en-US" altLang="en-US" dirty="0">
                <a:solidFill>
                  <a:schemeClr val="bg1"/>
                </a:solidFill>
              </a:rPr>
            </a:br>
            <a:r>
              <a:rPr lang="en-US" altLang="en-US" sz="1800" dirty="0">
                <a:solidFill>
                  <a:schemeClr val="bg1"/>
                </a:solidFill>
              </a:rPr>
              <a:t>*Critical Access Hospitals are paid differently*</a:t>
            </a:r>
            <a:endParaRPr lang="en-US" altLang="en-US" sz="2000" dirty="0">
              <a:solidFill>
                <a:schemeClr val="bg1"/>
              </a:solidFill>
            </a:endParaRPr>
          </a:p>
        </p:txBody>
      </p:sp>
      <p:sp>
        <p:nvSpPr>
          <p:cNvPr id="3" name="Content Placeholder 2">
            <a:extLst>
              <a:ext uri="{FF2B5EF4-FFF2-40B4-BE49-F238E27FC236}">
                <a16:creationId xmlns:a16="http://schemas.microsoft.com/office/drawing/2014/main" id="{863FDC35-AC76-49F1-9389-EF2D2CF84CAA}"/>
              </a:ext>
            </a:extLst>
          </p:cNvPr>
          <p:cNvSpPr>
            <a:spLocks noGrp="1"/>
          </p:cNvSpPr>
          <p:nvPr>
            <p:ph sz="half" idx="1"/>
          </p:nvPr>
        </p:nvSpPr>
        <p:spPr>
          <a:xfrm>
            <a:off x="768957" y="2162448"/>
            <a:ext cx="5123785" cy="4380708"/>
          </a:xfrm>
        </p:spPr>
        <p:txBody>
          <a:bodyPr>
            <a:noAutofit/>
          </a:bodyPr>
          <a:lstStyle/>
          <a:p>
            <a:pPr marL="0" indent="0">
              <a:lnSpc>
                <a:spcPct val="110000"/>
              </a:lnSpc>
              <a:spcBef>
                <a:spcPts val="0"/>
              </a:spcBef>
              <a:buNone/>
              <a:defRPr/>
            </a:pPr>
            <a:r>
              <a:rPr lang="en-US" sz="2000" b="1" dirty="0" err="1"/>
              <a:t>Inpt</a:t>
            </a:r>
            <a:r>
              <a:rPr lang="en-US" sz="2000" b="1" dirty="0"/>
              <a:t> DRG:  470</a:t>
            </a:r>
          </a:p>
          <a:p>
            <a:pPr marL="0" indent="0">
              <a:lnSpc>
                <a:spcPct val="110000"/>
              </a:lnSpc>
              <a:spcBef>
                <a:spcPts val="0"/>
              </a:spcBef>
              <a:buNone/>
              <a:defRPr/>
            </a:pPr>
            <a:r>
              <a:rPr lang="en-US" sz="2000" dirty="0"/>
              <a:t>	Avg:  $10,630  (JJ-GA, AL, TN/34,777 cases J to J 2017)</a:t>
            </a:r>
          </a:p>
          <a:p>
            <a:pPr marL="0" indent="0">
              <a:lnSpc>
                <a:spcPct val="110000"/>
              </a:lnSpc>
              <a:spcBef>
                <a:spcPts val="0"/>
              </a:spcBef>
              <a:buNone/>
              <a:defRPr/>
            </a:pPr>
            <a:r>
              <a:rPr lang="en-US" sz="2000" dirty="0"/>
              <a:t>	Avg:  $12,010</a:t>
            </a:r>
          </a:p>
          <a:p>
            <a:pPr marL="457200" lvl="1" indent="0">
              <a:lnSpc>
                <a:spcPct val="110000"/>
              </a:lnSpc>
              <a:spcBef>
                <a:spcPts val="0"/>
              </a:spcBef>
              <a:buNone/>
              <a:defRPr/>
            </a:pPr>
            <a:r>
              <a:rPr lang="en-US" sz="2000" i="1" dirty="0"/>
              <a:t>DRG is wage adjusted + teaching +++  upward of </a:t>
            </a:r>
            <a:r>
              <a:rPr lang="en-US" sz="2000" i="1"/>
              <a:t>$15,000-</a:t>
            </a:r>
            <a:r>
              <a:rPr lang="en-US" sz="2000" i="1" dirty="0"/>
              <a:t>$30,000</a:t>
            </a:r>
          </a:p>
          <a:p>
            <a:pPr marL="0" indent="0">
              <a:lnSpc>
                <a:spcPct val="110000"/>
              </a:lnSpc>
              <a:spcBef>
                <a:spcPts val="0"/>
              </a:spcBef>
              <a:buNone/>
              <a:defRPr/>
            </a:pPr>
            <a:endParaRPr lang="en-US" sz="2000" dirty="0"/>
          </a:p>
          <a:p>
            <a:pPr marL="0" indent="0">
              <a:lnSpc>
                <a:spcPct val="110000"/>
              </a:lnSpc>
              <a:spcBef>
                <a:spcPts val="0"/>
              </a:spcBef>
              <a:buNone/>
              <a:defRPr/>
            </a:pPr>
            <a:r>
              <a:rPr lang="en-US" sz="2000" b="1" dirty="0"/>
              <a:t>APC Payment for CPT 27447/APC 5115</a:t>
            </a:r>
          </a:p>
          <a:p>
            <a:pPr marL="0" indent="0">
              <a:lnSpc>
                <a:spcPct val="110000"/>
              </a:lnSpc>
              <a:spcBef>
                <a:spcPts val="0"/>
              </a:spcBef>
              <a:buNone/>
              <a:defRPr/>
            </a:pPr>
            <a:r>
              <a:rPr lang="en-US" sz="2000" dirty="0"/>
              <a:t>    Avg: $10,122  *</a:t>
            </a:r>
          </a:p>
          <a:p>
            <a:pPr marL="457200" lvl="1" indent="0">
              <a:lnSpc>
                <a:spcPct val="110000"/>
              </a:lnSpc>
              <a:spcBef>
                <a:spcPts val="0"/>
              </a:spcBef>
              <a:buNone/>
              <a:defRPr/>
            </a:pPr>
            <a:r>
              <a:rPr lang="en-US" sz="2000" i="1" dirty="0"/>
              <a:t>APC is wage adjusted: </a:t>
            </a:r>
          </a:p>
          <a:p>
            <a:pPr marL="457200" lvl="1" indent="0">
              <a:lnSpc>
                <a:spcPct val="110000"/>
              </a:lnSpc>
              <a:spcBef>
                <a:spcPts val="0"/>
              </a:spcBef>
              <a:buNone/>
              <a:defRPr/>
            </a:pPr>
            <a:r>
              <a:rPr lang="en-US" sz="2000" i="1" dirty="0"/>
              <a:t>Higher = higher payment; </a:t>
            </a:r>
          </a:p>
          <a:p>
            <a:pPr marL="457200" lvl="1" indent="0">
              <a:lnSpc>
                <a:spcPct val="110000"/>
              </a:lnSpc>
              <a:spcBef>
                <a:spcPts val="0"/>
              </a:spcBef>
              <a:buNone/>
              <a:defRPr/>
            </a:pPr>
            <a:r>
              <a:rPr lang="en-US" sz="2000" i="1" dirty="0"/>
              <a:t>less than “1” wage factor = lower than base payment</a:t>
            </a:r>
          </a:p>
        </p:txBody>
      </p:sp>
      <p:sp>
        <p:nvSpPr>
          <p:cNvPr id="80900" name="Content Placeholder 3">
            <a:extLst>
              <a:ext uri="{FF2B5EF4-FFF2-40B4-BE49-F238E27FC236}">
                <a16:creationId xmlns:a16="http://schemas.microsoft.com/office/drawing/2014/main" id="{815DB9FA-1B98-4831-AA9D-596B16694C2C}"/>
              </a:ext>
            </a:extLst>
          </p:cNvPr>
          <p:cNvSpPr>
            <a:spLocks noGrp="1"/>
          </p:cNvSpPr>
          <p:nvPr>
            <p:ph sz="half" idx="2"/>
          </p:nvPr>
        </p:nvSpPr>
        <p:spPr>
          <a:xfrm>
            <a:off x="6230015" y="2222572"/>
            <a:ext cx="5123785" cy="4260459"/>
          </a:xfrm>
        </p:spPr>
        <p:txBody>
          <a:bodyPr>
            <a:normAutofit/>
          </a:bodyPr>
          <a:lstStyle/>
          <a:p>
            <a:pPr marL="0" indent="0">
              <a:lnSpc>
                <a:spcPct val="110000"/>
              </a:lnSpc>
              <a:spcBef>
                <a:spcPts val="0"/>
              </a:spcBef>
              <a:buNone/>
              <a:defRPr/>
            </a:pPr>
            <a:r>
              <a:rPr lang="en-US" altLang="en-US" sz="2000" b="1" dirty="0" err="1"/>
              <a:t>Inpt</a:t>
            </a:r>
            <a:r>
              <a:rPr lang="en-US" altLang="en-US" sz="2000" b="1" dirty="0"/>
              <a:t> every 60 –day deductible:  </a:t>
            </a:r>
          </a:p>
          <a:p>
            <a:pPr marL="0" indent="0">
              <a:lnSpc>
                <a:spcPct val="110000"/>
              </a:lnSpc>
              <a:spcBef>
                <a:spcPts val="0"/>
              </a:spcBef>
              <a:buNone/>
              <a:defRPr/>
            </a:pPr>
            <a:r>
              <a:rPr lang="en-US" altLang="en-US" sz="2000" dirty="0"/>
              <a:t>$1408/2020    $1484/2021</a:t>
            </a:r>
          </a:p>
          <a:p>
            <a:pPr marL="0" indent="0">
              <a:lnSpc>
                <a:spcPct val="110000"/>
              </a:lnSpc>
              <a:spcBef>
                <a:spcPts val="0"/>
              </a:spcBef>
              <a:buNone/>
              <a:defRPr/>
            </a:pPr>
            <a:endParaRPr lang="en-US" altLang="en-US" sz="2000" dirty="0"/>
          </a:p>
          <a:p>
            <a:pPr marL="0" indent="0">
              <a:lnSpc>
                <a:spcPct val="110000"/>
              </a:lnSpc>
              <a:spcBef>
                <a:spcPts val="0"/>
              </a:spcBef>
              <a:buNone/>
              <a:defRPr/>
            </a:pPr>
            <a:r>
              <a:rPr lang="en-US" altLang="en-US" sz="2000" b="1" dirty="0"/>
              <a:t>APC frozen amt per CPT</a:t>
            </a:r>
            <a:r>
              <a:rPr lang="en-US" altLang="en-US" sz="2000" dirty="0"/>
              <a:t>:  </a:t>
            </a:r>
          </a:p>
          <a:p>
            <a:pPr marL="0" indent="0">
              <a:lnSpc>
                <a:spcPct val="110000"/>
              </a:lnSpc>
              <a:spcBef>
                <a:spcPts val="0"/>
              </a:spcBef>
              <a:buNone/>
              <a:defRPr/>
            </a:pPr>
            <a:r>
              <a:rPr lang="en-US" altLang="en-US" sz="2000" dirty="0"/>
              <a:t>$2024/20% of APC$  -but cannot exceed </a:t>
            </a:r>
            <a:r>
              <a:rPr lang="en-US" altLang="en-US" sz="2000" dirty="0" err="1"/>
              <a:t>inpt</a:t>
            </a:r>
            <a:r>
              <a:rPr lang="en-US" altLang="en-US" sz="2000" dirty="0"/>
              <a:t> deductible.  CMS pays the difference to the site. </a:t>
            </a:r>
          </a:p>
          <a:p>
            <a:pPr marL="0" indent="0">
              <a:lnSpc>
                <a:spcPct val="110000"/>
              </a:lnSpc>
              <a:spcBef>
                <a:spcPts val="0"/>
              </a:spcBef>
              <a:buNone/>
              <a:defRPr/>
            </a:pPr>
            <a:endParaRPr lang="en-US" altLang="en-US" sz="2000" dirty="0"/>
          </a:p>
          <a:p>
            <a:pPr marL="0" indent="0">
              <a:lnSpc>
                <a:spcPct val="110000"/>
              </a:lnSpc>
              <a:spcBef>
                <a:spcPts val="0"/>
              </a:spcBef>
              <a:buNone/>
              <a:defRPr/>
            </a:pPr>
            <a:r>
              <a:rPr lang="en-US" altLang="en-US" sz="2000" b="1" dirty="0"/>
              <a:t>Max amount due from pt:   </a:t>
            </a:r>
          </a:p>
          <a:p>
            <a:pPr marL="0" indent="0">
              <a:lnSpc>
                <a:spcPct val="110000"/>
              </a:lnSpc>
              <a:spcBef>
                <a:spcPts val="0"/>
              </a:spcBef>
              <a:buNone/>
              <a:defRPr/>
            </a:pPr>
            <a:r>
              <a:rPr lang="en-US" altLang="en-US" sz="2000" dirty="0" err="1"/>
              <a:t>Inpt</a:t>
            </a:r>
            <a:r>
              <a:rPr lang="en-US" altLang="en-US" sz="2000" dirty="0"/>
              <a:t> Deductible –whether inpt or </a:t>
            </a:r>
            <a:r>
              <a:rPr lang="en-US" altLang="en-US" sz="2000" dirty="0" err="1"/>
              <a:t>outpt</a:t>
            </a:r>
            <a:r>
              <a:rPr lang="en-US" altLang="en-US" sz="2000" dirty="0"/>
              <a:t>.</a:t>
            </a:r>
          </a:p>
          <a:p>
            <a:pPr marL="0" indent="0">
              <a:lnSpc>
                <a:spcPct val="110000"/>
              </a:lnSpc>
              <a:spcBef>
                <a:spcPts val="0"/>
              </a:spcBef>
              <a:buNone/>
              <a:defRPr/>
            </a:pPr>
            <a:endParaRPr lang="en-US" altLang="en-US" sz="2000" dirty="0">
              <a:solidFill>
                <a:srgbClr val="002060"/>
              </a:solidFill>
            </a:endParaRPr>
          </a:p>
          <a:p>
            <a:pPr marL="0" indent="0">
              <a:lnSpc>
                <a:spcPct val="110000"/>
              </a:lnSpc>
              <a:spcBef>
                <a:spcPts val="0"/>
              </a:spcBef>
              <a:buNone/>
              <a:defRPr/>
            </a:pPr>
            <a:r>
              <a:rPr lang="en-US" altLang="en-US" sz="2000" i="1" dirty="0"/>
              <a:t>PS: Physician is paid the same –inpt or </a:t>
            </a:r>
            <a:r>
              <a:rPr lang="en-US" altLang="en-US" sz="2000" i="1" dirty="0" err="1"/>
              <a:t>outpt</a:t>
            </a:r>
            <a:endParaRPr lang="en-US" altLang="en-US" sz="2000" i="1" dirty="0"/>
          </a:p>
        </p:txBody>
      </p:sp>
      <p:sp>
        <p:nvSpPr>
          <p:cNvPr id="84998" name="Slide Number Placeholder 5">
            <a:extLst>
              <a:ext uri="{FF2B5EF4-FFF2-40B4-BE49-F238E27FC236}">
                <a16:creationId xmlns:a16="http://schemas.microsoft.com/office/drawing/2014/main" id="{ADDE1EF0-EBF0-416D-9601-87E94FD5431E}"/>
              </a:ext>
            </a:extLst>
          </p:cNvPr>
          <p:cNvSpPr>
            <a:spLocks noGrp="1" noChangeArrowheads="1"/>
          </p:cNvSpPr>
          <p:nvPr>
            <p:ph type="sldNum" sz="quarter" idx="12"/>
          </p:nvPr>
        </p:nvSpPr>
        <p:spPr>
          <a:xfrm>
            <a:off x="9448800" y="6390656"/>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Wingdings" panose="05000000000000000000" pitchFamily="2" charset="2"/>
              <a:buChar char="n"/>
              <a:defRPr kumimoji="1" sz="3200">
                <a:solidFill>
                  <a:schemeClr val="tx1"/>
                </a:solidFill>
                <a:latin typeface="Tahoma" panose="020B0604030504040204" pitchFamily="34" charset="0"/>
              </a:defRPr>
            </a:lvl1pPr>
            <a:lvl2pPr marL="742950" indent="-285750">
              <a:spcBef>
                <a:spcPct val="20000"/>
              </a:spcBef>
              <a:buClr>
                <a:schemeClr val="accent1"/>
              </a:buClr>
              <a:buSzPct val="75000"/>
              <a:buFont typeface="Wingdings" panose="05000000000000000000" pitchFamily="2" charset="2"/>
              <a:buChar char="n"/>
              <a:defRPr kumimoji="1" sz="2800">
                <a:solidFill>
                  <a:schemeClr val="tx1"/>
                </a:solidFill>
                <a:latin typeface="Tahoma" panose="020B0604030504040204" pitchFamily="34" charset="0"/>
              </a:defRPr>
            </a:lvl2pPr>
            <a:lvl3pPr marL="1143000" indent="-228600">
              <a:spcBef>
                <a:spcPct val="20000"/>
              </a:spcBef>
              <a:buClr>
                <a:schemeClr val="accent1"/>
              </a:buClr>
              <a:buSzPct val="75000"/>
              <a:buFont typeface="Wingdings" panose="05000000000000000000" pitchFamily="2" charset="2"/>
              <a:buChar char="n"/>
              <a:defRPr kumimoji="1" sz="2400">
                <a:solidFill>
                  <a:schemeClr val="tx1"/>
                </a:solidFill>
                <a:latin typeface="Tahoma" panose="020B0604030504040204" pitchFamily="34" charset="0"/>
              </a:defRPr>
            </a:lvl3pPr>
            <a:lvl4pPr marL="16002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4pPr>
            <a:lvl5pPr marL="2057400" indent="-228600">
              <a:spcBef>
                <a:spcPct val="20000"/>
              </a:spcBef>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n"/>
              <a:defRPr kumimoji="1" sz="2000">
                <a:solidFill>
                  <a:schemeClr val="tx1"/>
                </a:solidFill>
                <a:latin typeface="Tahoma" panose="020B0604030504040204" pitchFamily="34" charset="0"/>
              </a:defRPr>
            </a:lvl9pPr>
          </a:lstStyle>
          <a:p>
            <a:pPr defTabSz="914400" fontAlgn="base">
              <a:spcBef>
                <a:spcPct val="0"/>
              </a:spcBef>
              <a:spcAft>
                <a:spcPct val="0"/>
              </a:spcAft>
              <a:buClrTx/>
              <a:buSzTx/>
              <a:buNone/>
            </a:pPr>
            <a:fld id="{80510335-19D5-401D-ADC6-D295115473DF}" type="slidenum">
              <a:rPr kumimoji="0" lang="en-US" altLang="en-US" sz="1200">
                <a:solidFill>
                  <a:srgbClr val="898989"/>
                </a:solidFill>
                <a:latin typeface="Arial" panose="020B0604020202020204" pitchFamily="34" charset="0"/>
                <a:cs typeface="Arial" panose="020B0604020202020204" pitchFamily="34" charset="0"/>
              </a:rPr>
              <a:pPr defTabSz="914400" fontAlgn="base">
                <a:spcBef>
                  <a:spcPct val="0"/>
                </a:spcBef>
                <a:spcAft>
                  <a:spcPct val="0"/>
                </a:spcAft>
                <a:buClrTx/>
                <a:buSzTx/>
                <a:buNone/>
              </a:pPr>
              <a:t>10</a:t>
            </a:fld>
            <a:endParaRPr kumimoji="0" lang="en-US" altLang="en-US" sz="1200" dirty="0">
              <a:solidFill>
                <a:srgbClr val="89898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5A490399-A543-F447-98DA-8E358C4FBD12}"/>
              </a:ext>
            </a:extLst>
          </p:cNvPr>
          <p:cNvSpPr/>
          <p:nvPr/>
        </p:nvSpPr>
        <p:spPr>
          <a:xfrm>
            <a:off x="768957" y="2097112"/>
            <a:ext cx="5123785" cy="4446043"/>
          </a:xfrm>
          <a:prstGeom prst="rect">
            <a:avLst/>
          </a:prstGeom>
          <a:no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B1CB3B-F57A-0040-AD87-2E5FEA838AE6}"/>
              </a:ext>
            </a:extLst>
          </p:cNvPr>
          <p:cNvSpPr/>
          <p:nvPr/>
        </p:nvSpPr>
        <p:spPr>
          <a:xfrm>
            <a:off x="768957" y="1596352"/>
            <a:ext cx="5123785" cy="505972"/>
          </a:xfrm>
          <a:prstGeom prst="rect">
            <a:avLst/>
          </a:prstGeom>
          <a:solidFill>
            <a:srgbClr val="00B050"/>
          </a:solidFill>
          <a:ln w="28575">
            <a:solidFill>
              <a:srgbClr val="002060"/>
            </a:solidFill>
          </a:ln>
        </p:spPr>
        <p:txBody>
          <a:bodyPr wrap="square">
            <a:spAutoFit/>
          </a:bodyPr>
          <a:lstStyle/>
          <a:p>
            <a:pPr algn="ctr">
              <a:lnSpc>
                <a:spcPct val="120000"/>
              </a:lnSpc>
            </a:pPr>
            <a:r>
              <a:rPr lang="en-US" sz="2400" b="1" dirty="0">
                <a:solidFill>
                  <a:srgbClr val="002060"/>
                </a:solidFill>
              </a:rPr>
              <a:t>Facility Payment</a:t>
            </a:r>
          </a:p>
        </p:txBody>
      </p:sp>
      <p:sp>
        <p:nvSpPr>
          <p:cNvPr id="9" name="Rectangle 8">
            <a:extLst>
              <a:ext uri="{FF2B5EF4-FFF2-40B4-BE49-F238E27FC236}">
                <a16:creationId xmlns:a16="http://schemas.microsoft.com/office/drawing/2014/main" id="{249FF7D7-1907-2645-851F-02E6548E9D0B}"/>
              </a:ext>
            </a:extLst>
          </p:cNvPr>
          <p:cNvSpPr/>
          <p:nvPr/>
        </p:nvSpPr>
        <p:spPr>
          <a:xfrm>
            <a:off x="6230015" y="1582279"/>
            <a:ext cx="5123785" cy="505972"/>
          </a:xfrm>
          <a:prstGeom prst="rect">
            <a:avLst/>
          </a:prstGeom>
          <a:solidFill>
            <a:srgbClr val="00B050"/>
          </a:solidFill>
          <a:ln w="28575">
            <a:solidFill>
              <a:srgbClr val="002060"/>
            </a:solidFill>
          </a:ln>
        </p:spPr>
        <p:txBody>
          <a:bodyPr wrap="square">
            <a:spAutoFit/>
          </a:bodyPr>
          <a:lstStyle/>
          <a:p>
            <a:pPr algn="ctr">
              <a:lnSpc>
                <a:spcPct val="120000"/>
              </a:lnSpc>
            </a:pPr>
            <a:r>
              <a:rPr lang="en-US" sz="2400" b="1" dirty="0">
                <a:solidFill>
                  <a:srgbClr val="002060"/>
                </a:solidFill>
              </a:rPr>
              <a:t>Patient Responsibility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13A0E4-E7A6-45CB-ADB4-F9DFA7C1D86C}"/>
              </a:ext>
            </a:extLst>
          </p:cNvPr>
          <p:cNvSpPr>
            <a:spLocks noGrp="1"/>
          </p:cNvSpPr>
          <p:nvPr>
            <p:ph sz="quarter" idx="13"/>
          </p:nvPr>
        </p:nvSpPr>
        <p:spPr>
          <a:xfrm>
            <a:off x="558771" y="1688951"/>
            <a:ext cx="5537229" cy="4378362"/>
          </a:xfrm>
          <a:ln w="38100">
            <a:solidFill>
              <a:srgbClr val="C00000"/>
            </a:solidFill>
          </a:ln>
        </p:spPr>
        <p:txBody>
          <a:bodyPr>
            <a:noAutofit/>
          </a:bodyPr>
          <a:lstStyle/>
          <a:p>
            <a:pPr marL="0" indent="0">
              <a:buNone/>
            </a:pPr>
            <a:r>
              <a:rPr lang="en-US" sz="1800" b="1" u="sng" dirty="0"/>
              <a:t>Physician office E&amp;M new guidelines, only</a:t>
            </a:r>
          </a:p>
          <a:p>
            <a:r>
              <a:rPr lang="en-US" sz="1800" b="1" dirty="0"/>
              <a:t>Biggest </a:t>
            </a:r>
            <a:r>
              <a:rPr lang="en-US" sz="1800" dirty="0"/>
              <a:t>change to E&amp;M since 1995/97</a:t>
            </a:r>
          </a:p>
          <a:p>
            <a:r>
              <a:rPr lang="en-US" sz="1800" b="1" dirty="0"/>
              <a:t>Only </a:t>
            </a:r>
            <a:r>
              <a:rPr lang="en-US" sz="1800" dirty="0"/>
              <a:t>impacts office E&amp;M visits</a:t>
            </a:r>
          </a:p>
          <a:p>
            <a:r>
              <a:rPr lang="en-US" sz="1800" dirty="0"/>
              <a:t>Audit risk:  Carefully monitor bell curve.</a:t>
            </a:r>
          </a:p>
          <a:p>
            <a:r>
              <a:rPr lang="en-US" sz="1800" dirty="0"/>
              <a:t>Medical decision-making vs </a:t>
            </a:r>
            <a:r>
              <a:rPr lang="en-US" sz="1800" u="sng" dirty="0"/>
              <a:t>time for entire day</a:t>
            </a:r>
            <a:r>
              <a:rPr lang="en-US" sz="1800" dirty="0"/>
              <a:t>/all providers. Which is most accurate for each visit? Who is making the decision?  What new /revised documentation was created?  </a:t>
            </a:r>
          </a:p>
          <a:p>
            <a:r>
              <a:rPr lang="en-US" sz="1800" dirty="0"/>
              <a:t>Patients over paperwork.  Saves 2 min per visit/forecast.</a:t>
            </a:r>
          </a:p>
          <a:p>
            <a:r>
              <a:rPr lang="en-US" sz="1800" dirty="0"/>
              <a:t>Suspended 2% payment adjustment (sequestration).  Ex Order  to delay implementation of the sequestration thru 2021. Increased cuts in 2030 to pay for the delay.  4-14-21</a:t>
            </a:r>
          </a:p>
        </p:txBody>
      </p:sp>
      <p:sp>
        <p:nvSpPr>
          <p:cNvPr id="4" name="Content Placeholder 3">
            <a:extLst>
              <a:ext uri="{FF2B5EF4-FFF2-40B4-BE49-F238E27FC236}">
                <a16:creationId xmlns:a16="http://schemas.microsoft.com/office/drawing/2014/main" id="{6767883A-31C2-45F2-A3C2-43B74FCB9787}"/>
              </a:ext>
            </a:extLst>
          </p:cNvPr>
          <p:cNvSpPr>
            <a:spLocks noGrp="1"/>
          </p:cNvSpPr>
          <p:nvPr>
            <p:ph sz="quarter" idx="14"/>
          </p:nvPr>
        </p:nvSpPr>
        <p:spPr>
          <a:xfrm>
            <a:off x="6678706" y="1688951"/>
            <a:ext cx="5105400" cy="4378362"/>
          </a:xfrm>
        </p:spPr>
        <p:txBody>
          <a:bodyPr>
            <a:noAutofit/>
          </a:bodyPr>
          <a:lstStyle/>
          <a:p>
            <a:r>
              <a:rPr kumimoji="0" lang="en-US" sz="1800" b="0" i="0" u="none" strike="noStrike" kern="1200" cap="all" spc="0" normalizeH="0" baseline="0" noProof="0" dirty="0">
                <a:ln>
                  <a:noFill/>
                </a:ln>
                <a:solidFill>
                  <a:prstClr val="black"/>
                </a:solidFill>
                <a:effectLst/>
                <a:uLnTx/>
                <a:uFillTx/>
                <a:ea typeface="+mn-ea"/>
                <a:cs typeface="+mn-cs"/>
              </a:rPr>
              <a:t>G2211/add on code is now bundled until Jan 2024 .  G2212/prolonged (new)</a:t>
            </a:r>
          </a:p>
          <a:p>
            <a:r>
              <a:rPr lang="en-US" sz="1800" b="1" dirty="0">
                <a:solidFill>
                  <a:srgbClr val="FF0000"/>
                </a:solidFill>
              </a:rPr>
              <a:t>BEWARE  BUDGET NEUTRAL</a:t>
            </a:r>
            <a:r>
              <a:rPr lang="en-US" sz="1800" dirty="0">
                <a:solidFill>
                  <a:prstClr val="black"/>
                </a:solidFill>
              </a:rPr>
              <a:t>!  Winners and losers:  proceduralist lost payment to allow for office visit providers to have gains.   Relative value weights went up for office visit practices.   Conversion factor down 10% from 2020 but thru end –of-year legislation, only 7% reduction for 1 yr.  What about the other payers and their provider contracts? How are they paid?</a:t>
            </a:r>
          </a:p>
          <a:p>
            <a:r>
              <a:rPr lang="en-US" sz="1800" b="1" dirty="0"/>
              <a:t>New CV &amp; RVU = significant potential increases in $ for primary care w/0 increase in volume.  Impact to employed /contracted providers</a:t>
            </a:r>
            <a:r>
              <a:rPr lang="en-US" sz="1800" dirty="0"/>
              <a:t>. </a:t>
            </a:r>
          </a:p>
          <a:p>
            <a:r>
              <a:rPr lang="en-US" sz="1800" dirty="0"/>
              <a:t>Post visit audits:  Both compliance and revenue options.  (1995  vs  new time  vs  new MDM)</a:t>
            </a:r>
          </a:p>
        </p:txBody>
      </p:sp>
      <p:sp>
        <p:nvSpPr>
          <p:cNvPr id="5" name="Slide Number Placeholder 4">
            <a:extLst>
              <a:ext uri="{FF2B5EF4-FFF2-40B4-BE49-F238E27FC236}">
                <a16:creationId xmlns:a16="http://schemas.microsoft.com/office/drawing/2014/main" id="{2BB170CF-3B45-4FC9-8C9A-84EB4B83EDA6}"/>
              </a:ext>
            </a:extLst>
          </p:cNvPr>
          <p:cNvSpPr>
            <a:spLocks noGrp="1"/>
          </p:cNvSpPr>
          <p:nvPr>
            <p:ph type="sldNum" sz="quarter" idx="12"/>
          </p:nvPr>
        </p:nvSpPr>
        <p:spPr/>
        <p:txBody>
          <a:bodyPr/>
          <a:lstStyle/>
          <a:p>
            <a:fld id="{DE28991D-4BBB-4EC8-BFAE-22E8EB6417DD}" type="slidenum">
              <a:rPr lang="en-US" smtClean="0"/>
              <a:t>11</a:t>
            </a:fld>
            <a:endParaRPr lang="en-US"/>
          </a:p>
        </p:txBody>
      </p:sp>
      <p:sp>
        <p:nvSpPr>
          <p:cNvPr id="7" name="Title 1">
            <a:extLst>
              <a:ext uri="{FF2B5EF4-FFF2-40B4-BE49-F238E27FC236}">
                <a16:creationId xmlns:a16="http://schemas.microsoft.com/office/drawing/2014/main" id="{7FB28039-B52E-DD43-8B5C-71503005CB05}"/>
              </a:ext>
            </a:extLst>
          </p:cNvPr>
          <p:cNvSpPr txBox="1">
            <a:spLocks/>
          </p:cNvSpPr>
          <p:nvPr/>
        </p:nvSpPr>
        <p:spPr>
          <a:xfrm>
            <a:off x="-10758" y="205764"/>
            <a:ext cx="12058596" cy="1106669"/>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Payer:  Traditional Medicare</a:t>
            </a:r>
          </a:p>
        </p:txBody>
      </p:sp>
      <p:sp>
        <p:nvSpPr>
          <p:cNvPr id="13" name="Rectangle 12">
            <a:extLst>
              <a:ext uri="{FF2B5EF4-FFF2-40B4-BE49-F238E27FC236}">
                <a16:creationId xmlns:a16="http://schemas.microsoft.com/office/drawing/2014/main" id="{FB37E5B7-9F5D-A54F-940D-755F2D2205E1}"/>
              </a:ext>
            </a:extLst>
          </p:cNvPr>
          <p:cNvSpPr/>
          <p:nvPr/>
        </p:nvSpPr>
        <p:spPr>
          <a:xfrm>
            <a:off x="5712311" y="1506071"/>
            <a:ext cx="383689" cy="731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omment Important with solid fill">
            <a:extLst>
              <a:ext uri="{FF2B5EF4-FFF2-40B4-BE49-F238E27FC236}">
                <a16:creationId xmlns:a16="http://schemas.microsoft.com/office/drawing/2014/main" id="{30143C13-0B3A-F043-8BCB-897D46146F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5027092" y="1135567"/>
            <a:ext cx="1824631" cy="1799216"/>
          </a:xfrm>
          <a:prstGeom prst="rect">
            <a:avLst/>
          </a:prstGeom>
        </p:spPr>
      </p:pic>
    </p:spTree>
    <p:extLst>
      <p:ext uri="{BB962C8B-B14F-4D97-AF65-F5344CB8AC3E}">
        <p14:creationId xmlns:p14="http://schemas.microsoft.com/office/powerpoint/2010/main" val="2015033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828DF-8E12-4DC8-873F-87E4F3CA292D}"/>
              </a:ext>
            </a:extLst>
          </p:cNvPr>
          <p:cNvSpPr>
            <a:spLocks noGrp="1"/>
          </p:cNvSpPr>
          <p:nvPr>
            <p:ph sz="quarter" idx="13"/>
          </p:nvPr>
        </p:nvSpPr>
        <p:spPr>
          <a:xfrm>
            <a:off x="838200" y="1647607"/>
            <a:ext cx="10940839" cy="5210393"/>
          </a:xfrm>
        </p:spPr>
        <p:txBody>
          <a:bodyPr>
            <a:noAutofit/>
          </a:bodyPr>
          <a:lstStyle/>
          <a:p>
            <a:pPr>
              <a:lnSpc>
                <a:spcPct val="100000"/>
              </a:lnSpc>
              <a:spcBef>
                <a:spcPts val="0"/>
              </a:spcBef>
              <a:spcAft>
                <a:spcPts val="600"/>
              </a:spcAft>
            </a:pPr>
            <a:r>
              <a:rPr lang="en-US" sz="1800" b="1" dirty="0">
                <a:solidFill>
                  <a:srgbClr val="C00000"/>
                </a:solidFill>
              </a:rPr>
              <a:t>Final rule is out!  Most provisions go into effect 1-1-23</a:t>
            </a:r>
            <a:r>
              <a:rPr lang="en-US" sz="1800" dirty="0"/>
              <a:t>.  Payers slam as ‘half baked’.  Rushed as the sweeping rule revamping electronic prior authorization was finalized a scant 30 days from when it was proposed/Dec 10,2020.  Codified just 5 days before the Biden administration.  </a:t>
            </a:r>
          </a:p>
          <a:p>
            <a:pPr>
              <a:lnSpc>
                <a:spcPct val="100000"/>
              </a:lnSpc>
              <a:spcBef>
                <a:spcPts val="0"/>
              </a:spcBef>
              <a:spcAft>
                <a:spcPts val="600"/>
              </a:spcAft>
            </a:pPr>
            <a:r>
              <a:rPr lang="en-US" sz="1800" dirty="0"/>
              <a:t>The rule requires all Medicaid, CHIPS and those plans operating on federal exchanges which are commercial insurance plans to use standardized application programing to give providers and patients electronic access to prior authorization data, including pending decisions. Payers also have to give faster decisions.  In 2024, Maximum of 72 hrs for urgent and 7 days for standard requests.</a:t>
            </a:r>
          </a:p>
          <a:p>
            <a:pPr>
              <a:lnSpc>
                <a:spcPct val="100000"/>
              </a:lnSpc>
              <a:spcBef>
                <a:spcPts val="0"/>
              </a:spcBef>
              <a:spcAft>
                <a:spcPts val="600"/>
              </a:spcAft>
            </a:pPr>
            <a:r>
              <a:rPr lang="en-US" sz="1800" b="1" u="sng" dirty="0">
                <a:solidFill>
                  <a:srgbClr val="C00000"/>
                </a:solidFill>
              </a:rPr>
              <a:t>BIG concern!!!</a:t>
            </a:r>
            <a:r>
              <a:rPr lang="en-US" sz="1800" b="1" dirty="0">
                <a:solidFill>
                  <a:srgbClr val="C00000"/>
                </a:solidFill>
              </a:rPr>
              <a:t>  </a:t>
            </a:r>
            <a:r>
              <a:rPr lang="en-US" sz="1800" dirty="0"/>
              <a:t>Medicare advantage plans aren’t included in the final rule, but CMS is considering further rulemaking to make them similar.  That omission was a major hang-up for hospital groups which argues excluding the private plans –which cover about a 1/3 of the Medicare beneficiaries – could result in more variation in prior authorization processes in the U.S. and reduce incentives for providers to adopt the new standard methodology, per AHA. </a:t>
            </a:r>
          </a:p>
          <a:p>
            <a:pPr>
              <a:lnSpc>
                <a:spcPct val="100000"/>
              </a:lnSpc>
              <a:spcBef>
                <a:spcPts val="0"/>
              </a:spcBef>
              <a:spcAft>
                <a:spcPts val="600"/>
              </a:spcAft>
            </a:pPr>
            <a:r>
              <a:rPr lang="en-US" sz="1800" i="1" dirty="0"/>
              <a:t>Per a 2019 AMA survey of physicians – 14 hrs of each week is dedicated to trying to get prior authorization for care the physician believes is necessary for the patient’s care…including ongoing drug therapy.   Didn’t even ask the hospitals about their costs with prior authorizations!</a:t>
            </a:r>
          </a:p>
          <a:p>
            <a:pPr>
              <a:lnSpc>
                <a:spcPct val="100000"/>
              </a:lnSpc>
              <a:spcBef>
                <a:spcPts val="0"/>
              </a:spcBef>
              <a:spcAft>
                <a:spcPts val="600"/>
              </a:spcAft>
            </a:pPr>
            <a:r>
              <a:rPr lang="en-US" sz="1800" i="1" dirty="0">
                <a:solidFill>
                  <a:srgbClr val="C00000"/>
                </a:solidFill>
              </a:rPr>
              <a:t>Faxing vs creating secure portal to ‘place’ all medical records for payers. Control what is seen but also allow for rapid review and decisions.</a:t>
            </a:r>
          </a:p>
        </p:txBody>
      </p:sp>
      <p:sp>
        <p:nvSpPr>
          <p:cNvPr id="4" name="Slide Number Placeholder 3">
            <a:extLst>
              <a:ext uri="{FF2B5EF4-FFF2-40B4-BE49-F238E27FC236}">
                <a16:creationId xmlns:a16="http://schemas.microsoft.com/office/drawing/2014/main" id="{37038698-606C-4E35-BB7F-B5CE6E689470}"/>
              </a:ext>
            </a:extLst>
          </p:cNvPr>
          <p:cNvSpPr>
            <a:spLocks noGrp="1"/>
          </p:cNvSpPr>
          <p:nvPr>
            <p:ph type="sldNum" sz="quarter" idx="12"/>
          </p:nvPr>
        </p:nvSpPr>
        <p:spPr/>
        <p:txBody>
          <a:bodyPr/>
          <a:lstStyle/>
          <a:p>
            <a:fld id="{DE28991D-4BBB-4EC8-BFAE-22E8EB6417DD}" type="slidenum">
              <a:rPr lang="en-US" smtClean="0"/>
              <a:t>12</a:t>
            </a:fld>
            <a:endParaRPr lang="en-US" dirty="0"/>
          </a:p>
        </p:txBody>
      </p:sp>
      <p:sp>
        <p:nvSpPr>
          <p:cNvPr id="6" name="Title 1">
            <a:extLst>
              <a:ext uri="{FF2B5EF4-FFF2-40B4-BE49-F238E27FC236}">
                <a16:creationId xmlns:a16="http://schemas.microsoft.com/office/drawing/2014/main" id="{544B20B6-2E92-AE40-8861-4F7749E7E398}"/>
              </a:ext>
            </a:extLst>
          </p:cNvPr>
          <p:cNvSpPr txBox="1">
            <a:spLocks/>
          </p:cNvSpPr>
          <p:nvPr/>
        </p:nvSpPr>
        <p:spPr>
          <a:xfrm>
            <a:off x="0" y="136526"/>
            <a:ext cx="11865685" cy="1329890"/>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rPr>
              <a:t>CMS guidance on Prior Authorization</a:t>
            </a:r>
            <a:br>
              <a:rPr lang="en-US" sz="4000" dirty="0">
                <a:solidFill>
                  <a:schemeClr val="bg1"/>
                </a:solidFill>
              </a:rPr>
            </a:br>
            <a:r>
              <a:rPr lang="en-US" sz="4000" dirty="0">
                <a:solidFill>
                  <a:srgbClr val="00B050"/>
                </a:solidFill>
              </a:rPr>
              <a:t>2-18-21: Biden Adm “pause” rollout to assess</a:t>
            </a:r>
            <a:endParaRPr lang="en-US" sz="4000" b="1" dirty="0">
              <a:solidFill>
                <a:srgbClr val="00B050"/>
              </a:solidFill>
            </a:endParaRPr>
          </a:p>
        </p:txBody>
      </p:sp>
      <p:pic>
        <p:nvPicPr>
          <p:cNvPr id="8" name="Graphic 7" descr="Comment Important with solid fill">
            <a:extLst>
              <a:ext uri="{FF2B5EF4-FFF2-40B4-BE49-F238E27FC236}">
                <a16:creationId xmlns:a16="http://schemas.microsoft.com/office/drawing/2014/main" id="{76FC8159-B042-694E-8B35-716C10A52BE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9093" y="3429000"/>
            <a:ext cx="914400" cy="914400"/>
          </a:xfrm>
          <a:prstGeom prst="rect">
            <a:avLst/>
          </a:prstGeom>
        </p:spPr>
      </p:pic>
    </p:spTree>
    <p:extLst>
      <p:ext uri="{BB962C8B-B14F-4D97-AF65-F5344CB8AC3E}">
        <p14:creationId xmlns:p14="http://schemas.microsoft.com/office/powerpoint/2010/main" val="461607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93880F-7377-412C-9890-28CDA79A483A}"/>
              </a:ext>
            </a:extLst>
          </p:cNvPr>
          <p:cNvSpPr>
            <a:spLocks noGrp="1"/>
          </p:cNvSpPr>
          <p:nvPr>
            <p:ph sz="quarter" idx="13"/>
          </p:nvPr>
        </p:nvSpPr>
        <p:spPr>
          <a:xfrm>
            <a:off x="383433" y="1412875"/>
            <a:ext cx="11553194" cy="5445125"/>
          </a:xfrm>
        </p:spPr>
        <p:txBody>
          <a:bodyPr>
            <a:noAutofit/>
          </a:bodyPr>
          <a:lstStyle/>
          <a:p>
            <a:pPr marR="0" lvl="0" algn="l" defTabSz="342900" rtl="0" eaLnBrk="0" fontAlgn="base" latinLnBrk="0" hangingPunct="0">
              <a:lnSpc>
                <a:spcPct val="100000"/>
              </a:lnSpc>
              <a:spcBef>
                <a:spcPts val="0"/>
              </a:spcBef>
              <a:buClr>
                <a:schemeClr val="tx1"/>
              </a:buClr>
              <a:buSzPct val="100000"/>
              <a:buFont typeface="Wingdings" pitchFamily="2" charset="2"/>
              <a:buChar char="§"/>
              <a:tabLst/>
              <a:defRPr/>
            </a:pPr>
            <a:r>
              <a:rPr kumimoji="0" lang="en-US" sz="1700" b="0" i="0" u="none" strike="noStrike" kern="1200" cap="none" spc="0" normalizeH="0" baseline="0" noProof="0" dirty="0">
                <a:ln>
                  <a:noFill/>
                </a:ln>
                <a:solidFill>
                  <a:srgbClr val="404040"/>
                </a:solidFill>
                <a:effectLst/>
                <a:uLnTx/>
                <a:uFillTx/>
                <a:ea typeface="+mn-ea"/>
                <a:cs typeface="+mn-cs"/>
              </a:rPr>
              <a:t>CMS estimates enrollment will increase 10% to 26.9 M in 2021, a rate that’s on par with growth in 2021 to </a:t>
            </a:r>
            <a:r>
              <a:rPr kumimoji="0" lang="en-US" sz="1700" b="0" i="0" u="none" strike="noStrike" kern="1200" cap="none" spc="0" normalizeH="0" baseline="0" noProof="0" dirty="0">
                <a:ln>
                  <a:noFill/>
                </a:ln>
                <a:solidFill>
                  <a:srgbClr val="C00000"/>
                </a:solidFill>
                <a:effectLst/>
                <a:uLnTx/>
                <a:uFillTx/>
                <a:ea typeface="+mn-ea"/>
                <a:cs typeface="+mn-cs"/>
              </a:rPr>
              <a:t>40% </a:t>
            </a:r>
            <a:r>
              <a:rPr kumimoji="0" lang="en-US" sz="1700" b="0" i="0" u="none" strike="noStrike" kern="1200" cap="none" spc="0" normalizeH="0" baseline="0" noProof="0" dirty="0">
                <a:ln>
                  <a:noFill/>
                </a:ln>
                <a:solidFill>
                  <a:prstClr val="black"/>
                </a:solidFill>
                <a:effectLst/>
                <a:uLnTx/>
                <a:uFillTx/>
                <a:ea typeface="+mn-ea"/>
                <a:cs typeface="+mn-cs"/>
              </a:rPr>
              <a:t>of all Medicare enrollees.  Humana and UHC are the largest national plans.</a:t>
            </a:r>
          </a:p>
          <a:p>
            <a:pPr marR="0" lvl="0" algn="l" defTabSz="342900" rtl="0" eaLnBrk="0" fontAlgn="base" latinLnBrk="0" hangingPunct="0">
              <a:lnSpc>
                <a:spcPct val="100000"/>
              </a:lnSpc>
              <a:spcBef>
                <a:spcPts val="0"/>
              </a:spcBef>
              <a:buClr>
                <a:schemeClr val="tx1"/>
              </a:buClr>
              <a:buSzPct val="100000"/>
              <a:buFont typeface="Wingdings" pitchFamily="2" charset="2"/>
              <a:buChar char="§"/>
              <a:tabLst/>
              <a:defRPr/>
            </a:pPr>
            <a:r>
              <a:rPr kumimoji="0" lang="en-US" sz="1700" b="0" i="0" u="none" strike="noStrike" kern="1200" cap="none" spc="0" normalizeH="0" baseline="0" noProof="0" dirty="0">
                <a:ln>
                  <a:noFill/>
                </a:ln>
                <a:solidFill>
                  <a:prstClr val="black"/>
                </a:solidFill>
                <a:effectLst/>
                <a:uLnTx/>
                <a:uFillTx/>
                <a:ea typeface="+mn-ea"/>
                <a:cs typeface="+mn-cs"/>
              </a:rPr>
              <a:t>There will be </a:t>
            </a:r>
            <a:r>
              <a:rPr kumimoji="0" lang="en-US" sz="1700" b="0" i="0" u="none" strike="noStrike" kern="1200" cap="none" spc="0" normalizeH="0" baseline="0" noProof="0" dirty="0">
                <a:ln>
                  <a:noFill/>
                </a:ln>
                <a:solidFill>
                  <a:srgbClr val="C00000"/>
                </a:solidFill>
                <a:effectLst/>
                <a:uLnTx/>
                <a:uFillTx/>
                <a:ea typeface="+mn-ea"/>
                <a:cs typeface="+mn-cs"/>
              </a:rPr>
              <a:t>4,800 plans</a:t>
            </a:r>
            <a:r>
              <a:rPr kumimoji="0" lang="en-US" sz="1700" b="0" i="0" u="none" strike="noStrike" kern="1200" cap="none" spc="0" normalizeH="0" baseline="0" noProof="0" dirty="0">
                <a:ln>
                  <a:noFill/>
                </a:ln>
                <a:solidFill>
                  <a:prstClr val="black"/>
                </a:solidFill>
                <a:effectLst/>
                <a:uLnTx/>
                <a:uFillTx/>
                <a:ea typeface="+mn-ea"/>
                <a:cs typeface="+mn-cs"/>
              </a:rPr>
              <a:t> in the Medicare Advantage market, with an average of 47 plans per county – up from 39 plans this year.  Medicare Advantage open enrollment begins 10-5 and ends 12-7, for coverage beginning Jan 1, 2021</a:t>
            </a:r>
          </a:p>
          <a:p>
            <a:pPr marR="0" lvl="0" algn="l" defTabSz="342900" rtl="0" eaLnBrk="0" fontAlgn="base" latinLnBrk="0" hangingPunct="0">
              <a:lnSpc>
                <a:spcPct val="100000"/>
              </a:lnSpc>
              <a:spcBef>
                <a:spcPts val="0"/>
              </a:spcBef>
              <a:buClr>
                <a:schemeClr val="tx1"/>
              </a:buClr>
              <a:buSzPct val="100000"/>
              <a:buFont typeface="Wingdings" pitchFamily="2" charset="2"/>
              <a:buChar char="§"/>
              <a:tabLst/>
              <a:defRPr/>
            </a:pPr>
            <a:r>
              <a:rPr lang="en-US" sz="1700" cap="none" dirty="0">
                <a:solidFill>
                  <a:prstClr val="black"/>
                </a:solidFill>
              </a:rPr>
              <a:t>New star program rating recommended/2021.  Large 1x a </a:t>
            </a:r>
            <a:r>
              <a:rPr lang="en-US" sz="1700" cap="none" dirty="0" err="1">
                <a:solidFill>
                  <a:prstClr val="black"/>
                </a:solidFill>
              </a:rPr>
              <a:t>yr</a:t>
            </a:r>
            <a:r>
              <a:rPr lang="en-US" sz="1700" cap="none" dirty="0">
                <a:solidFill>
                  <a:prstClr val="black"/>
                </a:solidFill>
              </a:rPr>
              <a:t> bonuses to payers.  Rated by subscribers.  (3.5-5 ratings)</a:t>
            </a:r>
          </a:p>
          <a:p>
            <a:pPr marR="0" lvl="0" algn="l" defTabSz="914400" rtl="0" eaLnBrk="1" fontAlgn="auto" latinLnBrk="0" hangingPunct="1">
              <a:lnSpc>
                <a:spcPct val="120000"/>
              </a:lnSpc>
              <a:spcBef>
                <a:spcPts val="0"/>
              </a:spcBef>
              <a:buClr>
                <a:schemeClr val="tx1"/>
              </a:buClr>
              <a:buSzPct val="100000"/>
              <a:buFont typeface="Wingdings" pitchFamily="2" charset="2"/>
              <a:buChar char="§"/>
              <a:tabLst/>
              <a:defRPr/>
            </a:pPr>
            <a:r>
              <a:rPr kumimoji="0" lang="en-US" sz="1700" b="0" i="0" u="none" strike="noStrike" kern="1200" cap="none" spc="0" normalizeH="0" baseline="0" noProof="0" dirty="0">
                <a:ln>
                  <a:noFill/>
                </a:ln>
                <a:solidFill>
                  <a:prstClr val="black"/>
                </a:solidFill>
                <a:effectLst/>
                <a:uLnTx/>
                <a:uFillTx/>
                <a:ea typeface="+mn-ea"/>
                <a:cs typeface="+mn-cs"/>
              </a:rPr>
              <a:t> </a:t>
            </a:r>
            <a:r>
              <a:rPr kumimoji="0" lang="en-US" sz="1700" b="0" i="0" u="none" strike="noStrike" kern="1200" cap="all" spc="0" normalizeH="0" baseline="0" noProof="0" dirty="0">
                <a:ln>
                  <a:noFill/>
                </a:ln>
                <a:solidFill>
                  <a:prstClr val="black"/>
                </a:solidFill>
                <a:effectLst/>
                <a:uLnTx/>
                <a:uFillTx/>
                <a:ea typeface="+mn-ea"/>
                <a:cs typeface="+mn-cs"/>
              </a:rPr>
              <a:t>Traditional Medicare rules are the basic benefit.  But then each MA has contract language that address specific process issues and enhanced benefits.   Each payer can use </a:t>
            </a:r>
            <a:r>
              <a:rPr kumimoji="0" lang="en-US" sz="1700" b="0" i="0" u="none" strike="noStrike" kern="1200" cap="all" spc="0" normalizeH="0" baseline="0" noProof="0" dirty="0" err="1">
                <a:ln>
                  <a:noFill/>
                </a:ln>
                <a:solidFill>
                  <a:prstClr val="black"/>
                </a:solidFill>
                <a:effectLst/>
                <a:uLnTx/>
                <a:uFillTx/>
                <a:ea typeface="+mn-ea"/>
                <a:cs typeface="+mn-cs"/>
              </a:rPr>
              <a:t>interqual</a:t>
            </a:r>
            <a:r>
              <a:rPr kumimoji="0" lang="en-US" sz="1700" b="0" i="0" u="none" strike="noStrike" kern="1200" cap="all" spc="0" normalizeH="0" baseline="0" noProof="0" dirty="0">
                <a:ln>
                  <a:noFill/>
                </a:ln>
                <a:solidFill>
                  <a:prstClr val="black"/>
                </a:solidFill>
                <a:effectLst/>
                <a:uLnTx/>
                <a:uFillTx/>
                <a:ea typeface="+mn-ea"/>
                <a:cs typeface="+mn-cs"/>
              </a:rPr>
              <a:t> or MCG or their own clinical guidelines to support – what is a inpt?  Crap</a:t>
            </a:r>
            <a:r>
              <a:rPr kumimoji="0" lang="en-US" sz="1700" b="0" i="0" u="none" strike="noStrike" kern="1200" cap="all" spc="0" normalizeH="0" baseline="0" noProof="0" dirty="0">
                <a:ln>
                  <a:noFill/>
                </a:ln>
                <a:solidFill>
                  <a:srgbClr val="FF0000"/>
                </a:solidFill>
                <a:effectLst/>
                <a:uLnTx/>
                <a:uFillTx/>
                <a:ea typeface="+mn-ea"/>
                <a:cs typeface="+mn-cs"/>
              </a:rPr>
              <a:t>..   Develop a payer matrix!</a:t>
            </a:r>
          </a:p>
          <a:p>
            <a:pPr lvl="0">
              <a:lnSpc>
                <a:spcPct val="120000"/>
              </a:lnSpc>
              <a:spcBef>
                <a:spcPts val="0"/>
              </a:spcBef>
              <a:buClr>
                <a:schemeClr val="tx1"/>
              </a:buClr>
              <a:buSzPct val="100000"/>
              <a:buFont typeface="Wingdings" pitchFamily="2" charset="2"/>
              <a:buChar char="§"/>
              <a:defRPr/>
            </a:pPr>
            <a:r>
              <a:rPr lang="en-US" sz="1700" u="sng" cap="all" dirty="0">
                <a:solidFill>
                  <a:srgbClr val="FF0000"/>
                </a:solidFill>
              </a:rPr>
              <a:t>CMS Form 1696- </a:t>
            </a:r>
            <a:r>
              <a:rPr lang="en-US" sz="1700" cap="all" dirty="0">
                <a:solidFill>
                  <a:srgbClr val="FF0000"/>
                </a:solidFill>
              </a:rPr>
              <a:t>appoints a dedicated person/like the physician advisor to represent the patient with all contact, denials, appeals , </a:t>
            </a:r>
            <a:r>
              <a:rPr lang="en-US" sz="1700" cap="all" dirty="0" err="1">
                <a:solidFill>
                  <a:srgbClr val="FF0000"/>
                </a:solidFill>
              </a:rPr>
              <a:t>etc</a:t>
            </a:r>
            <a:r>
              <a:rPr lang="en-US" sz="1700" cap="all" dirty="0">
                <a:solidFill>
                  <a:srgbClr val="FF0000"/>
                </a:solidFill>
              </a:rPr>
              <a:t> for the pt.  Good practice is to have all MA patients sign at the point of registration.  Send with all appeals, etc.   (</a:t>
            </a:r>
            <a:r>
              <a:rPr lang="en-US" sz="1700" cap="all" dirty="0">
                <a:solidFill>
                  <a:prstClr val="black"/>
                </a:solidFill>
              </a:rPr>
              <a:t>Dec 2020- CMS memo to expect to ‘conduct routine audit activities’ for part c&amp; D in 2021)</a:t>
            </a:r>
          </a:p>
          <a:p>
            <a:pPr lvl="0">
              <a:lnSpc>
                <a:spcPct val="120000"/>
              </a:lnSpc>
              <a:spcBef>
                <a:spcPts val="0"/>
              </a:spcBef>
              <a:buClr>
                <a:schemeClr val="tx1"/>
              </a:buClr>
              <a:buSzPct val="100000"/>
              <a:buFont typeface="Wingdings" pitchFamily="2" charset="2"/>
              <a:buChar char="§"/>
              <a:defRPr/>
            </a:pPr>
            <a:r>
              <a:rPr lang="en-US" sz="1700" u="sng" cap="all" dirty="0">
                <a:solidFill>
                  <a:srgbClr val="FF0000"/>
                </a:solidFill>
              </a:rPr>
              <a:t>If the provider is NOT-contracted with the payer </a:t>
            </a:r>
            <a:r>
              <a:rPr lang="en-US" sz="1700" cap="all" dirty="0">
                <a:solidFill>
                  <a:prstClr val="black"/>
                </a:solidFill>
              </a:rPr>
              <a:t>– traditional </a:t>
            </a:r>
            <a:r>
              <a:rPr lang="en-US" sz="1700" cap="all" dirty="0" err="1">
                <a:solidFill>
                  <a:prstClr val="black"/>
                </a:solidFill>
              </a:rPr>
              <a:t>medicare</a:t>
            </a:r>
            <a:r>
              <a:rPr lang="en-US" sz="1700" cap="all" dirty="0">
                <a:solidFill>
                  <a:prstClr val="black"/>
                </a:solidFill>
              </a:rPr>
              <a:t> rules apply.  Yes, siree!!  *see slide*</a:t>
            </a:r>
          </a:p>
          <a:p>
            <a:pPr marL="228600" marR="0" lvl="0" indent="-228600" algn="l" defTabSz="342900" rtl="0" eaLnBrk="0" fontAlgn="base" latinLnBrk="0" hangingPunct="0">
              <a:lnSpc>
                <a:spcPct val="100000"/>
              </a:lnSpc>
              <a:spcBef>
                <a:spcPts val="0"/>
              </a:spcBef>
              <a:spcAft>
                <a:spcPts val="0"/>
              </a:spcAft>
              <a:buClr>
                <a:srgbClr val="000000"/>
              </a:buClr>
              <a:buSzPct val="100000"/>
              <a:buFont typeface="Wingdings" pitchFamily="2" charset="2"/>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7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United accounted for 16x more inpt downgrades/denials than other payers.  Humana 8x more.   (SC hospital)</a:t>
            </a:r>
          </a:p>
          <a:p>
            <a:pPr>
              <a:lnSpc>
                <a:spcPct val="120000"/>
              </a:lnSpc>
              <a:spcBef>
                <a:spcPts val="0"/>
              </a:spcBef>
              <a:buClr>
                <a:schemeClr val="tx1"/>
              </a:buClr>
              <a:buSzPct val="100000"/>
              <a:defRPr/>
            </a:pPr>
            <a:r>
              <a:rPr lang="en-US" altLang="en-US" sz="1700" b="1" dirty="0">
                <a:solidFill>
                  <a:prstClr val="black"/>
                </a:solidFill>
                <a:highlight>
                  <a:srgbClr val="FFFF00"/>
                </a:highlight>
              </a:rPr>
              <a:t>If the provider has approved inpt thru prior approval, then post-discharge, request for record and denied inpt – not allowed.  Yes, siree!  *see slide.   </a:t>
            </a:r>
          </a:p>
          <a:p>
            <a:pPr lvl="0">
              <a:lnSpc>
                <a:spcPct val="120000"/>
              </a:lnSpc>
              <a:spcBef>
                <a:spcPts val="0"/>
              </a:spcBef>
              <a:buClr>
                <a:schemeClr val="tx1"/>
              </a:buClr>
              <a:buSzPct val="100000"/>
              <a:buFont typeface="Wingdings" pitchFamily="2" charset="2"/>
              <a:buChar char="§"/>
              <a:defRPr/>
            </a:pPr>
            <a:r>
              <a:rPr lang="en-US" altLang="en-US" sz="1700" dirty="0">
                <a:solidFill>
                  <a:prstClr val="black"/>
                </a:solidFill>
              </a:rPr>
              <a:t>Lastly,  Contract language needs revised or include addendum with specific issues addressed</a:t>
            </a:r>
          </a:p>
          <a:p>
            <a:pPr lvl="0">
              <a:lnSpc>
                <a:spcPct val="120000"/>
              </a:lnSpc>
              <a:spcBef>
                <a:spcPts val="0"/>
              </a:spcBef>
              <a:buClr>
                <a:schemeClr val="tx1"/>
              </a:buClr>
              <a:buSzPct val="100000"/>
              <a:buFont typeface="Wingdings" pitchFamily="2" charset="2"/>
              <a:buChar char="§"/>
              <a:defRPr/>
            </a:pPr>
            <a:r>
              <a:rPr lang="en-US" altLang="en-US" sz="1700" dirty="0">
                <a:solidFill>
                  <a:prstClr val="black"/>
                </a:solidFill>
              </a:rPr>
              <a:t>Did we mention re-admission ‘guidelines’ that are specific to the MA plans? How do you protect yourself from ‘related?”</a:t>
            </a:r>
            <a:endParaRPr lang="en-US" altLang="en-US" sz="1700" dirty="0">
              <a:solidFill>
                <a:srgbClr val="404040"/>
              </a:solidFill>
            </a:endParaRPr>
          </a:p>
        </p:txBody>
      </p:sp>
      <p:sp>
        <p:nvSpPr>
          <p:cNvPr id="4" name="Slide Number Placeholder 3">
            <a:extLst>
              <a:ext uri="{FF2B5EF4-FFF2-40B4-BE49-F238E27FC236}">
                <a16:creationId xmlns:a16="http://schemas.microsoft.com/office/drawing/2014/main" id="{662A11A6-E064-4E2D-BECB-555BF8DD291C}"/>
              </a:ext>
            </a:extLst>
          </p:cNvPr>
          <p:cNvSpPr>
            <a:spLocks noGrp="1"/>
          </p:cNvSpPr>
          <p:nvPr>
            <p:ph type="sldNum" sz="quarter" idx="12"/>
          </p:nvPr>
        </p:nvSpPr>
        <p:spPr/>
        <p:txBody>
          <a:bodyPr/>
          <a:lstStyle/>
          <a:p>
            <a:fld id="{DE28991D-4BBB-4EC8-BFAE-22E8EB6417DD}" type="slidenum">
              <a:rPr lang="en-US" smtClean="0"/>
              <a:t>13</a:t>
            </a:fld>
            <a:endParaRPr lang="en-US"/>
          </a:p>
        </p:txBody>
      </p:sp>
      <p:sp>
        <p:nvSpPr>
          <p:cNvPr id="8" name="Title 1">
            <a:extLst>
              <a:ext uri="{FF2B5EF4-FFF2-40B4-BE49-F238E27FC236}">
                <a16:creationId xmlns:a16="http://schemas.microsoft.com/office/drawing/2014/main" id="{E7B6A2EF-25CA-354A-BBC8-CA03F5C49110}"/>
              </a:ext>
            </a:extLst>
          </p:cNvPr>
          <p:cNvSpPr txBox="1">
            <a:spLocks/>
          </p:cNvSpPr>
          <p:nvPr/>
        </p:nvSpPr>
        <p:spPr>
          <a:xfrm>
            <a:off x="-10759" y="136525"/>
            <a:ext cx="11819325" cy="1106669"/>
          </a:xfrm>
          <a:prstGeom prst="rect">
            <a:avLst/>
          </a:prstGeom>
          <a:solidFill>
            <a:srgbClr val="002060"/>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Payer:  Medicare Advantage</a:t>
            </a:r>
            <a:br>
              <a:rPr lang="en-US" dirty="0">
                <a:solidFill>
                  <a:schemeClr val="bg1"/>
                </a:solidFill>
              </a:rPr>
            </a:br>
            <a:r>
              <a:rPr lang="en-US" dirty="0">
                <a:solidFill>
                  <a:srgbClr val="00B050"/>
                </a:solidFill>
              </a:rPr>
              <a:t>This is a </a:t>
            </a:r>
            <a:r>
              <a:rPr lang="en-US" b="1" u="sng" dirty="0">
                <a:solidFill>
                  <a:srgbClr val="00B050"/>
                </a:solidFill>
              </a:rPr>
              <a:t>not</a:t>
            </a:r>
            <a:r>
              <a:rPr lang="en-US" dirty="0">
                <a:solidFill>
                  <a:srgbClr val="00B050"/>
                </a:solidFill>
              </a:rPr>
              <a:t> a ‘mini-Medicare plan” </a:t>
            </a:r>
            <a:endParaRPr lang="en-US" b="1" dirty="0">
              <a:solidFill>
                <a:srgbClr val="00B050"/>
              </a:solidFill>
            </a:endParaRPr>
          </a:p>
        </p:txBody>
      </p:sp>
    </p:spTree>
    <p:extLst>
      <p:ext uri="{BB962C8B-B14F-4D97-AF65-F5344CB8AC3E}">
        <p14:creationId xmlns:p14="http://schemas.microsoft.com/office/powerpoint/2010/main" val="3229727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104E42-7E6A-4B21-B284-8EDF22D70F47}"/>
              </a:ext>
            </a:extLst>
          </p:cNvPr>
          <p:cNvSpPr>
            <a:spLocks noGrp="1"/>
          </p:cNvSpPr>
          <p:nvPr>
            <p:ph idx="1"/>
          </p:nvPr>
        </p:nvSpPr>
        <p:spPr>
          <a:xfrm>
            <a:off x="901388" y="1681162"/>
            <a:ext cx="9995029" cy="4857750"/>
          </a:xfrm>
        </p:spPr>
        <p:txBody>
          <a:bodyPr>
            <a:normAutofit/>
          </a:bodyPr>
          <a:lstStyle/>
          <a:p>
            <a:pPr marL="0" indent="0" eaLnBrk="1" hangingPunct="1">
              <a:buNone/>
              <a:defRPr/>
            </a:pPr>
            <a:r>
              <a:rPr lang="en-US" sz="1800" b="1" dirty="0"/>
              <a:t>§ 422.214 Special rules for services furnished by noncontract providers.</a:t>
            </a:r>
          </a:p>
          <a:p>
            <a:pPr marL="342900" indent="-342900" eaLnBrk="1" hangingPunct="1">
              <a:buFont typeface="+mj-lt"/>
              <a:buAutoNum type="alphaLcParenR"/>
              <a:defRPr/>
            </a:pPr>
            <a:r>
              <a:rPr lang="en-US" sz="1800" dirty="0"/>
              <a:t>Services furnished by non-section 1861(u) providers. </a:t>
            </a:r>
          </a:p>
          <a:p>
            <a:pPr marL="800100" lvl="1" indent="-342900" eaLnBrk="1" hangingPunct="1">
              <a:buFont typeface="+mj-lt"/>
              <a:buAutoNum type="arabicParenR"/>
              <a:defRPr/>
            </a:pPr>
            <a:r>
              <a:rPr lang="en-US" sz="1800" dirty="0">
                <a:highlight>
                  <a:srgbClr val="FFFF00"/>
                </a:highlight>
              </a:rPr>
              <a:t>Any provider (other than a provider of services as defined in section 1861(u) of the Act) that does not have in effect a contract establishing payment amounts for services furnished to a beneficiary enrolled in an MA coordinated care plan, an MSA plan, or an MA private fee-for-service plan must </a:t>
            </a:r>
            <a:r>
              <a:rPr lang="en-US" sz="1800" u="sng" dirty="0">
                <a:highlight>
                  <a:srgbClr val="FFFF00"/>
                </a:highlight>
              </a:rPr>
              <a:t>accept, as payment in full, the amounts that the provider could collect if the beneficiary were enrolled in original Medicare. </a:t>
            </a:r>
          </a:p>
          <a:p>
            <a:pPr marL="800100" lvl="1" indent="-342900" eaLnBrk="1" hangingPunct="1">
              <a:buFont typeface="+mj-lt"/>
              <a:buAutoNum type="arabicParenR"/>
              <a:defRPr/>
            </a:pPr>
            <a:r>
              <a:rPr lang="en-US" sz="1800" dirty="0"/>
              <a:t>Any statutory provisions (including penalty provisions) that apply to payment for services furnished to a beneficiary not enrolled in an MA plan also apply to the payment described in paragraph (a)(1) of this section.</a:t>
            </a:r>
          </a:p>
          <a:p>
            <a:pPr marL="342900" indent="-342900" eaLnBrk="1" hangingPunct="1">
              <a:buFont typeface="+mj-lt"/>
              <a:buAutoNum type="alphaLcParenR"/>
              <a:defRPr/>
            </a:pPr>
            <a:r>
              <a:rPr lang="en-US" sz="1800" dirty="0"/>
              <a:t>Services furnished by section 1861(u) providers of service. Any provider of services as defined in section 1861(u) of the Act that does not have in effect a contract establishing payment amounts for services furnished to a beneficiary enrolled in an MA coordinated care plan, an MSA plan, or an MA private fee-for-service plan must accept, as payment in full, the amounts (less any payments under §§ 412.105(g) and 413.76 of this chapter) that it could collect if the beneficiary were enrolled in original Medicare. (Section 412.105(g) concerns indirect medical education payment to hospitals for managed care enrollees. Section 413.76 concerns calculating payment for direct medical education costs.) </a:t>
            </a:r>
          </a:p>
          <a:p>
            <a:pPr marL="109728" indent="0" eaLnBrk="1" fontAlgn="auto" hangingPunct="1">
              <a:spcAft>
                <a:spcPts val="0"/>
              </a:spcAft>
              <a:buNone/>
              <a:defRPr/>
            </a:pPr>
            <a:endParaRPr lang="en-US" dirty="0"/>
          </a:p>
        </p:txBody>
      </p:sp>
      <p:sp>
        <p:nvSpPr>
          <p:cNvPr id="5" name="Slide Number Placeholder 4">
            <a:extLst>
              <a:ext uri="{FF2B5EF4-FFF2-40B4-BE49-F238E27FC236}">
                <a16:creationId xmlns:a16="http://schemas.microsoft.com/office/drawing/2014/main" id="{27262885-1872-4D2A-8015-3A6B46E8BD8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2299C8-2193-4B02-BFA8-CBD84291F578}" type="slidenum">
              <a:rPr kumimoji="0" lang="en-US" sz="900" b="0" i="0" u="none" strike="noStrike" kern="1200" cap="none" spc="0" normalizeH="0" baseline="0" noProof="0" smtClean="0">
                <a:ln>
                  <a:noFill/>
                </a:ln>
                <a:solidFill>
                  <a:schemeClr val="tx1"/>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675" b="0" i="0" u="none" strike="noStrike" kern="1200" cap="none" spc="0" normalizeH="0" baseline="0" noProof="0" dirty="0">
              <a:ln>
                <a:noFill/>
              </a:ln>
              <a:solidFill>
                <a:schemeClr val="tx1"/>
              </a:solidFill>
              <a:effectLst/>
              <a:uLnTx/>
              <a:uFillTx/>
              <a:latin typeface="Trebuchet MS" panose="020B0603020202020204"/>
              <a:ea typeface="+mn-ea"/>
              <a:cs typeface="+mn-cs"/>
            </a:endParaRPr>
          </a:p>
        </p:txBody>
      </p:sp>
      <p:sp>
        <p:nvSpPr>
          <p:cNvPr id="7" name="Title 1">
            <a:extLst>
              <a:ext uri="{FF2B5EF4-FFF2-40B4-BE49-F238E27FC236}">
                <a16:creationId xmlns:a16="http://schemas.microsoft.com/office/drawing/2014/main" id="{2E5F51F3-CD96-804D-A9F1-D7DC2EB03D4F}"/>
              </a:ext>
            </a:extLst>
          </p:cNvPr>
          <p:cNvSpPr txBox="1">
            <a:spLocks/>
          </p:cNvSpPr>
          <p:nvPr/>
        </p:nvSpPr>
        <p:spPr>
          <a:xfrm>
            <a:off x="-10759" y="136525"/>
            <a:ext cx="11819325" cy="123437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 Regulations </a:t>
            </a:r>
            <a:r>
              <a:rPr lang="en-US" altLang="en-US" sz="4000" b="1" dirty="0">
                <a:solidFill>
                  <a:schemeClr val="bg1"/>
                </a:solidFill>
              </a:rPr>
              <a:t>42 C.F.R. § </a:t>
            </a:r>
            <a:r>
              <a:rPr lang="en-US" sz="4000" b="1" dirty="0">
                <a:solidFill>
                  <a:schemeClr val="bg1"/>
                </a:solidFill>
              </a:rPr>
              <a:t>422.214</a:t>
            </a:r>
            <a:br>
              <a:rPr lang="en-US" sz="4000" b="1" dirty="0">
                <a:solidFill>
                  <a:schemeClr val="bg1"/>
                </a:solidFill>
              </a:rPr>
            </a:br>
            <a:r>
              <a:rPr lang="en-US" sz="4000" b="1" dirty="0">
                <a:solidFill>
                  <a:schemeClr val="bg1"/>
                </a:solidFill>
              </a:rPr>
              <a:t> </a:t>
            </a:r>
            <a:r>
              <a:rPr lang="en-US" sz="4000" dirty="0">
                <a:solidFill>
                  <a:srgbClr val="00B050"/>
                </a:solidFill>
              </a:rPr>
              <a:t>If non-contracting with a MA plan….</a:t>
            </a:r>
          </a:p>
        </p:txBody>
      </p:sp>
    </p:spTree>
    <p:extLst>
      <p:ext uri="{BB962C8B-B14F-4D97-AF65-F5344CB8AC3E}">
        <p14:creationId xmlns:p14="http://schemas.microsoft.com/office/powerpoint/2010/main" val="3728309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Slide Number Placeholder 4">
            <a:extLst>
              <a:ext uri="{FF2B5EF4-FFF2-40B4-BE49-F238E27FC236}">
                <a16:creationId xmlns:a16="http://schemas.microsoft.com/office/drawing/2014/main" id="{ABA5FD26-B64B-4E16-9ED2-239754FBD85B}"/>
              </a:ext>
            </a:extLst>
          </p:cNvPr>
          <p:cNvSpPr>
            <a:spLocks noGrp="1" noChangeArrowheads="1"/>
          </p:cNvSpPr>
          <p:nvPr>
            <p:ph type="sldNum" sz="quarter" idx="12"/>
          </p:nvPr>
        </p:nvSpPr>
        <p:spPr bwMode="auto">
          <a:xfrm>
            <a:off x="9257083" y="6349896"/>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9285ED69-5B70-47D6-8A72-4E85F630D4BF}" type="slidenum">
              <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15</a:t>
            </a:fld>
            <a:endParaRPr kumimoji="0" lang="en-US" altLang="en-US" sz="675" b="0" i="0" u="none" strike="noStrike" kern="1200" cap="none" spc="0" normalizeH="0" baseline="0" noProof="0" dirty="0">
              <a:ln>
                <a:noFill/>
              </a:ln>
              <a:solidFill>
                <a:srgbClr val="90C226"/>
              </a:solidFill>
              <a:effectLst/>
              <a:uLnTx/>
              <a:uFillTx/>
              <a:latin typeface="Arial" panose="020B0604020202020204" pitchFamily="34" charset="0"/>
              <a:ea typeface="+mn-ea"/>
              <a:cs typeface="Arial" panose="020B0604020202020204" pitchFamily="34" charset="0"/>
            </a:endParaRPr>
          </a:p>
        </p:txBody>
      </p:sp>
      <p:sp>
        <p:nvSpPr>
          <p:cNvPr id="74755" name="Content Placeholder 2">
            <a:extLst>
              <a:ext uri="{FF2B5EF4-FFF2-40B4-BE49-F238E27FC236}">
                <a16:creationId xmlns:a16="http://schemas.microsoft.com/office/drawing/2014/main" id="{D57806A3-01F1-4AB3-866C-283EB97002FE}"/>
              </a:ext>
            </a:extLst>
          </p:cNvPr>
          <p:cNvSpPr>
            <a:spLocks noGrp="1" noChangeArrowheads="1"/>
          </p:cNvSpPr>
          <p:nvPr>
            <p:ph idx="4294967295"/>
          </p:nvPr>
        </p:nvSpPr>
        <p:spPr>
          <a:xfrm>
            <a:off x="5050302" y="1370898"/>
            <a:ext cx="6949981" cy="5211284"/>
          </a:xfrm>
        </p:spPr>
        <p:txBody>
          <a:bodyPr>
            <a:noAutofit/>
          </a:bodyPr>
          <a:lstStyle/>
          <a:p>
            <a:r>
              <a:rPr lang="en-US" altLang="en-US" sz="2400" dirty="0"/>
              <a:t>Approved for inpt. 10-18-18.  Resulted in 1 day stay.  Hired company to audit – denied and told to downgrade to obs.  Not medically necessary for inpt.  9-19.  Nope.</a:t>
            </a:r>
          </a:p>
          <a:p>
            <a:r>
              <a:rPr lang="en-US" altLang="en-US" sz="2400" dirty="0">
                <a:ea typeface="+mn-ea"/>
                <a:cs typeface="+mn-cs"/>
              </a:rPr>
              <a:t>Approved for obs  8-8-19.   </a:t>
            </a:r>
            <a:r>
              <a:rPr lang="en-US" altLang="en-US" sz="2400" dirty="0"/>
              <a:t>Did P2Pcall.  Overturned and approved for inpt. 8-12-19.   </a:t>
            </a:r>
            <a:r>
              <a:rPr lang="en-US" altLang="en-US" sz="2400" dirty="0" err="1"/>
              <a:t>Indept</a:t>
            </a:r>
            <a:r>
              <a:rPr lang="en-US" altLang="en-US" sz="2400" dirty="0"/>
              <a:t> firm (paid to deny) audited and stated downgrade to obs –could be treated in a lower level of care.  2-1-20.  Nope.</a:t>
            </a:r>
          </a:p>
          <a:p>
            <a:r>
              <a:rPr lang="en-US" altLang="en-US" sz="2400" dirty="0">
                <a:ea typeface="+mn-ea"/>
                <a:cs typeface="+mn-cs"/>
              </a:rPr>
              <a:t>Of course, payer says you understood tha</a:t>
            </a:r>
            <a:r>
              <a:rPr lang="en-US" altLang="en-US" sz="2400" dirty="0"/>
              <a:t>t this prior authorization was not a ‘guarantee of payment’ thru the contract language. Same language with commercial prior authorizations.  But Medicare Mgd Care Manual adds more strength to the provider.</a:t>
            </a:r>
          </a:p>
        </p:txBody>
      </p:sp>
      <p:sp>
        <p:nvSpPr>
          <p:cNvPr id="3" name="Rectangle 2">
            <a:extLst>
              <a:ext uri="{FF2B5EF4-FFF2-40B4-BE49-F238E27FC236}">
                <a16:creationId xmlns:a16="http://schemas.microsoft.com/office/drawing/2014/main" id="{27F9F710-C1C5-E84F-AB13-0206511B6C77}"/>
              </a:ext>
            </a:extLst>
          </p:cNvPr>
          <p:cNvSpPr/>
          <p:nvPr/>
        </p:nvSpPr>
        <p:spPr>
          <a:xfrm>
            <a:off x="191717" y="1518762"/>
            <a:ext cx="4522573" cy="5196259"/>
          </a:xfrm>
          <a:prstGeom prst="rect">
            <a:avLst/>
          </a:prstGeom>
          <a:noFill/>
          <a:ln w="165100">
            <a:solidFill>
              <a:srgbClr val="00B050"/>
            </a:solidFill>
            <a:extLst>
              <a:ext uri="{C807C97D-BFC1-408E-A445-0C87EB9F89A2}">
                <ask:lineSketchStyleProps xmlns:ask="http://schemas.microsoft.com/office/drawing/2018/sketchyshapes" sd="1219033472">
                  <a:custGeom>
                    <a:avLst/>
                    <a:gdLst>
                      <a:gd name="connsiteX0" fmla="*/ 0 w 4522573"/>
                      <a:gd name="connsiteY0" fmla="*/ 0 h 5487103"/>
                      <a:gd name="connsiteX1" fmla="*/ 4522573 w 4522573"/>
                      <a:gd name="connsiteY1" fmla="*/ 0 h 5487103"/>
                      <a:gd name="connsiteX2" fmla="*/ 4522573 w 4522573"/>
                      <a:gd name="connsiteY2" fmla="*/ 5487103 h 5487103"/>
                      <a:gd name="connsiteX3" fmla="*/ 0 w 4522573"/>
                      <a:gd name="connsiteY3" fmla="*/ 5487103 h 5487103"/>
                      <a:gd name="connsiteX4" fmla="*/ 0 w 4522573"/>
                      <a:gd name="connsiteY4" fmla="*/ 0 h 54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573" h="5487103" extrusionOk="0">
                        <a:moveTo>
                          <a:pt x="0" y="0"/>
                        </a:moveTo>
                        <a:cubicBezTo>
                          <a:pt x="1904242" y="118645"/>
                          <a:pt x="3152800" y="116012"/>
                          <a:pt x="4522573" y="0"/>
                        </a:cubicBezTo>
                        <a:cubicBezTo>
                          <a:pt x="4389691" y="688944"/>
                          <a:pt x="4607524" y="3527167"/>
                          <a:pt x="4522573" y="5487103"/>
                        </a:cubicBezTo>
                        <a:cubicBezTo>
                          <a:pt x="4002901" y="5621703"/>
                          <a:pt x="1041521" y="5329907"/>
                          <a:pt x="0" y="5487103"/>
                        </a:cubicBezTo>
                        <a:cubicBezTo>
                          <a:pt x="-20187" y="4682191"/>
                          <a:pt x="-152480" y="208830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9A1894-7D32-2144-822A-C5F3AA60DB15}"/>
              </a:ext>
            </a:extLst>
          </p:cNvPr>
          <p:cNvSpPr/>
          <p:nvPr/>
        </p:nvSpPr>
        <p:spPr>
          <a:xfrm>
            <a:off x="409152" y="1651600"/>
            <a:ext cx="4087703" cy="4930581"/>
          </a:xfrm>
          <a:prstGeom prst="rect">
            <a:avLst/>
          </a:prstGeom>
        </p:spPr>
        <p:txBody>
          <a:bodyPr wrap="square">
            <a:spAutoFit/>
          </a:bodyPr>
          <a:lstStyle/>
          <a:p>
            <a:pPr algn="ctr">
              <a:lnSpc>
                <a:spcPct val="200000"/>
              </a:lnSpc>
            </a:pPr>
            <a:r>
              <a:rPr lang="en-US" altLang="en-US" sz="2000" b="1" dirty="0">
                <a:solidFill>
                  <a:srgbClr val="C00000"/>
                </a:solidFill>
              </a:rPr>
              <a:t>If the plan approved the furnishing of a service thru an advantage determination of coverage, </a:t>
            </a:r>
          </a:p>
          <a:p>
            <a:pPr algn="ctr">
              <a:lnSpc>
                <a:spcPct val="200000"/>
              </a:lnSpc>
            </a:pPr>
            <a:r>
              <a:rPr lang="en-US" altLang="en-US" sz="2000" b="1" u="sng" dirty="0">
                <a:solidFill>
                  <a:srgbClr val="C00000"/>
                </a:solidFill>
              </a:rPr>
              <a:t>it MAY NOT deny </a:t>
            </a:r>
          </a:p>
          <a:p>
            <a:pPr algn="ctr">
              <a:lnSpc>
                <a:spcPct val="200000"/>
              </a:lnSpc>
            </a:pPr>
            <a:r>
              <a:rPr lang="en-US" altLang="en-US" sz="2000" b="1" dirty="0">
                <a:solidFill>
                  <a:srgbClr val="C00000"/>
                </a:solidFill>
              </a:rPr>
              <a:t>coverage later on the basis of a lack of medical necessity.”  Medicare </a:t>
            </a:r>
            <a:r>
              <a:rPr lang="en-US" altLang="en-US" sz="2000" b="1" dirty="0" err="1">
                <a:solidFill>
                  <a:srgbClr val="C00000"/>
                </a:solidFill>
              </a:rPr>
              <a:t>Mgd</a:t>
            </a:r>
            <a:r>
              <a:rPr lang="en-US" altLang="en-US" sz="2000" b="1" dirty="0">
                <a:solidFill>
                  <a:srgbClr val="C00000"/>
                </a:solidFill>
              </a:rPr>
              <a:t> Care Manual/Medical Necessity, </a:t>
            </a:r>
            <a:r>
              <a:rPr lang="en-US" altLang="en-US" sz="2000" b="1" dirty="0" err="1">
                <a:solidFill>
                  <a:srgbClr val="C00000"/>
                </a:solidFill>
              </a:rPr>
              <a:t>Chpt</a:t>
            </a:r>
            <a:r>
              <a:rPr lang="en-US" altLang="en-US" sz="2000" b="1" dirty="0">
                <a:solidFill>
                  <a:srgbClr val="C00000"/>
                </a:solidFill>
              </a:rPr>
              <a:t> 4. Section 10.6. </a:t>
            </a:r>
          </a:p>
        </p:txBody>
      </p:sp>
      <p:sp>
        <p:nvSpPr>
          <p:cNvPr id="6" name="Title 1">
            <a:extLst>
              <a:ext uri="{FF2B5EF4-FFF2-40B4-BE49-F238E27FC236}">
                <a16:creationId xmlns:a16="http://schemas.microsoft.com/office/drawing/2014/main" id="{C8A16754-61D5-1A4A-87B9-A1DA3A6E9321}"/>
              </a:ext>
            </a:extLst>
          </p:cNvPr>
          <p:cNvSpPr txBox="1">
            <a:spLocks/>
          </p:cNvSpPr>
          <p:nvPr/>
        </p:nvSpPr>
        <p:spPr>
          <a:xfrm>
            <a:off x="-10759" y="136525"/>
            <a:ext cx="12011042" cy="1234372"/>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000" dirty="0">
                <a:solidFill>
                  <a:schemeClr val="bg1"/>
                </a:solidFill>
              </a:rPr>
              <a:t>Medicare Advantage – Provider WINS – </a:t>
            </a:r>
            <a:br>
              <a:rPr lang="en-US" altLang="en-US" sz="4000" dirty="0">
                <a:solidFill>
                  <a:schemeClr val="bg1"/>
                </a:solidFill>
              </a:rPr>
            </a:br>
            <a:r>
              <a:rPr lang="en-US" altLang="en-US" sz="2400" dirty="0">
                <a:solidFill>
                  <a:srgbClr val="00B050"/>
                </a:solidFill>
              </a:rPr>
              <a:t>Use Regulations.   Have legal letter ready to send to the payer if post-request </a:t>
            </a:r>
            <a:r>
              <a:rPr lang="en-US" altLang="en-US" sz="2400">
                <a:solidFill>
                  <a:srgbClr val="00B050"/>
                </a:solidFill>
              </a:rPr>
              <a:t>for records/MA</a:t>
            </a:r>
            <a:endParaRPr lang="en-US" sz="4000" b="1" dirty="0">
              <a:solidFill>
                <a:srgbClr val="00B05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87E697-824A-47D6-AC81-2FB2611F298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9F70056-A77D-46BD-9BD2-CA6377E24622}" type="slidenum">
              <a:rPr kumimoji="0" lang="en-US" alt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1604C8A1-FAC6-4303-A96A-04F5E64A2B10}"/>
              </a:ext>
            </a:extLst>
          </p:cNvPr>
          <p:cNvSpPr>
            <a:spLocks noGrp="1"/>
          </p:cNvSpPr>
          <p:nvPr>
            <p:ph type="title" idx="4294967295"/>
          </p:nvPr>
        </p:nvSpPr>
        <p:spPr>
          <a:xfrm>
            <a:off x="0" y="177673"/>
            <a:ext cx="11774658" cy="1360488"/>
          </a:xfrm>
          <a:solidFill>
            <a:srgbClr val="002060"/>
          </a:solidFill>
        </p:spPr>
        <p:txBody>
          <a:bodyPr>
            <a:normAutofit/>
          </a:bodyPr>
          <a:lstStyle/>
          <a:p>
            <a:r>
              <a:rPr lang="en-US" sz="3200" b="1" dirty="0">
                <a:solidFill>
                  <a:schemeClr val="bg1"/>
                </a:solidFill>
              </a:rPr>
              <a:t> “</a:t>
            </a:r>
            <a:r>
              <a:rPr lang="en-US" sz="3200" b="1" dirty="0">
                <a:solidFill>
                  <a:schemeClr val="bg1"/>
                </a:solidFill>
                <a:latin typeface="+mn-lt"/>
              </a:rPr>
              <a:t>Payers Gone Wild</a:t>
            </a:r>
            <a:r>
              <a:rPr lang="en-US" sz="3200" b="1" dirty="0">
                <a:solidFill>
                  <a:schemeClr val="bg1"/>
                </a:solidFill>
              </a:rPr>
              <a:t>”: U</a:t>
            </a:r>
            <a:r>
              <a:rPr lang="en-US" sz="3200" dirty="0">
                <a:solidFill>
                  <a:schemeClr val="bg1"/>
                </a:solidFill>
              </a:rPr>
              <a:t>nderstanding the contract, website posted  </a:t>
            </a:r>
            <a:br>
              <a:rPr lang="en-US" sz="3200" dirty="0">
                <a:solidFill>
                  <a:schemeClr val="bg1"/>
                </a:solidFill>
              </a:rPr>
            </a:br>
            <a:r>
              <a:rPr lang="en-US" sz="3200" dirty="0">
                <a:solidFill>
                  <a:schemeClr val="bg1"/>
                </a:solidFill>
              </a:rPr>
              <a:t>  policy updates, appeal language </a:t>
            </a:r>
            <a:r>
              <a:rPr lang="en-US" sz="3200" dirty="0">
                <a:solidFill>
                  <a:srgbClr val="00B050"/>
                </a:solidFill>
              </a:rPr>
              <a:t>and when to just say ‘heck no”!</a:t>
            </a:r>
          </a:p>
        </p:txBody>
      </p:sp>
      <p:sp>
        <p:nvSpPr>
          <p:cNvPr id="3" name="Content Placeholder 2">
            <a:extLst>
              <a:ext uri="{FF2B5EF4-FFF2-40B4-BE49-F238E27FC236}">
                <a16:creationId xmlns:a16="http://schemas.microsoft.com/office/drawing/2014/main" id="{F6D02BC0-6C42-41A9-9EEB-8AF8E88FD829}"/>
              </a:ext>
            </a:extLst>
          </p:cNvPr>
          <p:cNvSpPr>
            <a:spLocks noGrp="1"/>
          </p:cNvSpPr>
          <p:nvPr>
            <p:ph idx="4294967295"/>
          </p:nvPr>
        </p:nvSpPr>
        <p:spPr>
          <a:xfrm>
            <a:off x="384516" y="1732756"/>
            <a:ext cx="11422967" cy="4806156"/>
          </a:xfrm>
        </p:spPr>
        <p:txBody>
          <a:bodyPr>
            <a:noAutofit/>
          </a:bodyPr>
          <a:lstStyle/>
          <a:p>
            <a:pPr marL="342900" indent="-342900">
              <a:buAutoNum type="arabicParenR"/>
            </a:pPr>
            <a:r>
              <a:rPr lang="en-US" sz="2000" b="1" dirty="0">
                <a:solidFill>
                  <a:srgbClr val="002060"/>
                </a:solidFill>
              </a:rPr>
              <a:t>“All stays under 48 hrs are observation.”  </a:t>
            </a:r>
            <a:r>
              <a:rPr lang="en-US" sz="2000" b="1" dirty="0"/>
              <a:t>Where does it say that in the contract?  </a:t>
            </a:r>
            <a:r>
              <a:rPr lang="en-US" sz="2000" dirty="0"/>
              <a:t>If not contracted, Traditional Medicare rules apply.  What to do if continues to deny all inpt until more than 48 hrs has occurred?  </a:t>
            </a:r>
          </a:p>
          <a:p>
            <a:pPr marL="342900" indent="-342900">
              <a:buAutoNum type="arabicParenR"/>
            </a:pPr>
            <a:r>
              <a:rPr lang="en-US" sz="2000" b="1" dirty="0">
                <a:solidFill>
                  <a:srgbClr val="002060"/>
                </a:solidFill>
              </a:rPr>
              <a:t>“The patient can be treated in a lower level of care without endangering their health. Or How long do you think they will need to be in the hospital?” </a:t>
            </a:r>
            <a:r>
              <a:rPr lang="en-US" sz="2000" b="1" dirty="0"/>
              <a:t>Wow – that is tough </a:t>
            </a:r>
            <a:r>
              <a:rPr lang="en-US" sz="2000" dirty="0"/>
              <a:t>as which UR nurse would say that the care is different in OBS vs inpt?  But that is not the reason for inpt:  The patient’s condition met their clinical guidelines. Not LOS; met clinical guideline +++</a:t>
            </a:r>
          </a:p>
          <a:p>
            <a:pPr marL="342900" indent="-342900">
              <a:buAutoNum type="arabicParenR"/>
            </a:pPr>
            <a:r>
              <a:rPr lang="en-US" sz="2000" b="1" dirty="0">
                <a:solidFill>
                  <a:srgbClr val="002060"/>
                </a:solidFill>
              </a:rPr>
              <a:t>“If changes to pt status are made after d/c, the facility cannot bill anything.  Provider liability and absorb. Just like traditional Medicare.” </a:t>
            </a:r>
            <a:r>
              <a:rPr lang="en-US" sz="2000" b="1" dirty="0">
                <a:solidFill>
                  <a:schemeClr val="tx1"/>
                </a:solidFill>
              </a:rPr>
              <a:t>Nope</a:t>
            </a:r>
            <a:r>
              <a:rPr lang="en-US" sz="2000" dirty="0">
                <a:solidFill>
                  <a:schemeClr val="tx1"/>
                </a:solidFill>
              </a:rPr>
              <a:t>!</a:t>
            </a:r>
            <a:endParaRPr lang="en-US" sz="2000" dirty="0">
              <a:solidFill>
                <a:srgbClr val="FF0000"/>
              </a:solidFill>
            </a:endParaRPr>
          </a:p>
          <a:p>
            <a:pPr marL="342900" indent="-342900">
              <a:buAutoNum type="arabicParenR"/>
            </a:pPr>
            <a:r>
              <a:rPr lang="en-US" sz="2000" b="1" dirty="0">
                <a:solidFill>
                  <a:srgbClr val="002060"/>
                </a:solidFill>
              </a:rPr>
              <a:t>“We only speak to the attending physician for P2P calls</a:t>
            </a:r>
            <a:r>
              <a:rPr lang="en-US" sz="2000" dirty="0">
                <a:solidFill>
                  <a:srgbClr val="002060"/>
                </a:solidFill>
              </a:rPr>
              <a:t>.  </a:t>
            </a:r>
            <a:r>
              <a:rPr lang="en-US" sz="2000" b="1" dirty="0">
                <a:solidFill>
                  <a:schemeClr val="tx1"/>
                </a:solidFill>
              </a:rPr>
              <a:t>CMS Form 1696</a:t>
            </a:r>
            <a:endParaRPr lang="en-US" sz="2000" b="1" dirty="0">
              <a:solidFill>
                <a:srgbClr val="FF0000"/>
              </a:solidFill>
            </a:endParaRPr>
          </a:p>
          <a:p>
            <a:pPr marL="342900" indent="-342900">
              <a:buAutoNum type="arabicParenR"/>
            </a:pPr>
            <a:r>
              <a:rPr lang="en-US" sz="2000" b="1" dirty="0">
                <a:solidFill>
                  <a:srgbClr val="002060"/>
                </a:solidFill>
              </a:rPr>
              <a:t>“We don’t do P2P.  Just file an appeal.”   </a:t>
            </a:r>
            <a:r>
              <a:rPr lang="en-US" sz="2000" b="1" dirty="0">
                <a:solidFill>
                  <a:schemeClr val="tx1"/>
                </a:solidFill>
              </a:rPr>
              <a:t>Contracting</a:t>
            </a:r>
            <a:r>
              <a:rPr lang="en-US" sz="2000" dirty="0">
                <a:solidFill>
                  <a:schemeClr val="tx1"/>
                </a:solidFill>
              </a:rPr>
              <a:t>.</a:t>
            </a:r>
            <a:endParaRPr lang="en-US" sz="2000" dirty="0">
              <a:solidFill>
                <a:srgbClr val="FF0000"/>
              </a:solidFill>
            </a:endParaRPr>
          </a:p>
          <a:p>
            <a:pPr marL="342900" indent="-342900">
              <a:buAutoNum type="arabicParenR"/>
            </a:pPr>
            <a:r>
              <a:rPr lang="en-US" sz="2000" b="1" dirty="0">
                <a:solidFill>
                  <a:srgbClr val="002060"/>
                </a:solidFill>
              </a:rPr>
              <a:t>“Let’s just access pertinent parts of your EHR so you don’t have to send us records.”  </a:t>
            </a:r>
            <a:r>
              <a:rPr lang="en-US" sz="2000" i="1" dirty="0">
                <a:solidFill>
                  <a:schemeClr val="tx1"/>
                </a:solidFill>
              </a:rPr>
              <a:t>(Hint:  When is the payer making the decision? ER to inpt = decision. The longer they ‘see’, the pt can recover and then obs.)</a:t>
            </a:r>
            <a:endParaRPr lang="en-US" sz="2000" dirty="0">
              <a:solidFill>
                <a:srgbClr val="FF0000"/>
              </a:solidFill>
            </a:endParaRPr>
          </a:p>
        </p:txBody>
      </p:sp>
    </p:spTree>
    <p:extLst>
      <p:ext uri="{BB962C8B-B14F-4D97-AF65-F5344CB8AC3E}">
        <p14:creationId xmlns:p14="http://schemas.microsoft.com/office/powerpoint/2010/main" val="638314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5FB85A3-2D68-354B-9439-CE249197EC65}"/>
              </a:ext>
            </a:extLst>
          </p:cNvPr>
          <p:cNvSpPr/>
          <p:nvPr/>
        </p:nvSpPr>
        <p:spPr>
          <a:xfrm>
            <a:off x="282526" y="216013"/>
            <a:ext cx="5921326" cy="65054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7B9D56A-7243-4C7C-8FEB-A2965E48E75C}"/>
              </a:ext>
            </a:extLst>
          </p:cNvPr>
          <p:cNvSpPr>
            <a:spLocks noGrp="1"/>
          </p:cNvSpPr>
          <p:nvPr>
            <p:ph type="sldNum" sz="quarter" idx="12"/>
          </p:nvPr>
        </p:nvSpPr>
        <p:spPr/>
        <p:txBody>
          <a:bodyPr/>
          <a:lstStyle/>
          <a:p>
            <a:pPr>
              <a:defRPr/>
            </a:pPr>
            <a:fld id="{C34E6223-20F7-4616-9828-0C3141E71EBD}" type="slidenum">
              <a:rPr lang="en-US" smtClean="0"/>
              <a:pPr>
                <a:defRPr/>
              </a:pPr>
              <a:t>17</a:t>
            </a:fld>
            <a:endParaRPr lang="en-US" dirty="0"/>
          </a:p>
        </p:txBody>
      </p:sp>
      <p:sp>
        <p:nvSpPr>
          <p:cNvPr id="20482" name="Content Placeholder 1">
            <a:extLst>
              <a:ext uri="{FF2B5EF4-FFF2-40B4-BE49-F238E27FC236}">
                <a16:creationId xmlns:a16="http://schemas.microsoft.com/office/drawing/2014/main" id="{392E7196-216B-404A-901A-621A82CD7269}"/>
              </a:ext>
            </a:extLst>
          </p:cNvPr>
          <p:cNvSpPr>
            <a:spLocks noGrp="1"/>
          </p:cNvSpPr>
          <p:nvPr>
            <p:ph sz="half" idx="4294967295"/>
          </p:nvPr>
        </p:nvSpPr>
        <p:spPr>
          <a:xfrm>
            <a:off x="625401" y="1111445"/>
            <a:ext cx="5235575" cy="5244905"/>
          </a:xfrm>
        </p:spPr>
        <p:txBody>
          <a:bodyPr>
            <a:noAutofit/>
          </a:bodyPr>
          <a:lstStyle/>
          <a:p>
            <a:pPr eaLnBrk="1" hangingPunct="1">
              <a:lnSpc>
                <a:spcPct val="100000"/>
              </a:lnSpc>
              <a:spcAft>
                <a:spcPts val="600"/>
              </a:spcAft>
            </a:pPr>
            <a:r>
              <a:rPr lang="en-US" altLang="en-US" sz="2000" dirty="0">
                <a:solidFill>
                  <a:schemeClr val="bg1"/>
                </a:solidFill>
              </a:rPr>
              <a:t>Must be accepted by all Medicare Advantage plans – cannot require a different form</a:t>
            </a:r>
          </a:p>
          <a:p>
            <a:pPr eaLnBrk="1" hangingPunct="1">
              <a:lnSpc>
                <a:spcPct val="100000"/>
              </a:lnSpc>
              <a:spcAft>
                <a:spcPts val="600"/>
              </a:spcAft>
            </a:pPr>
            <a:r>
              <a:rPr lang="en-US" altLang="en-US" sz="2000" dirty="0">
                <a:solidFill>
                  <a:schemeClr val="bg1"/>
                </a:solidFill>
              </a:rPr>
              <a:t>Sections 4 not applicable to Medicare Advantage because the Plan’s Evidence of Coverage dictates any cost-sharing responsibility, unchanged by this form</a:t>
            </a:r>
          </a:p>
          <a:p>
            <a:pPr eaLnBrk="1" hangingPunct="1">
              <a:lnSpc>
                <a:spcPct val="100000"/>
              </a:lnSpc>
              <a:spcAft>
                <a:spcPts val="600"/>
              </a:spcAft>
            </a:pPr>
            <a:r>
              <a:rPr lang="en-US" altLang="en-US" sz="2000" dirty="0">
                <a:solidFill>
                  <a:schemeClr val="bg1"/>
                </a:solidFill>
              </a:rPr>
              <a:t>Providers cannot charge a fee for representing enrollee</a:t>
            </a:r>
          </a:p>
          <a:p>
            <a:pPr eaLnBrk="1" hangingPunct="1">
              <a:lnSpc>
                <a:spcPct val="100000"/>
              </a:lnSpc>
              <a:spcAft>
                <a:spcPts val="600"/>
              </a:spcAft>
            </a:pPr>
            <a:r>
              <a:rPr lang="en-US" altLang="en-US" sz="2000" dirty="0">
                <a:solidFill>
                  <a:schemeClr val="bg1"/>
                </a:solidFill>
              </a:rPr>
              <a:t>Valid for 1 year, and for life of an appeal</a:t>
            </a:r>
          </a:p>
          <a:p>
            <a:pPr eaLnBrk="1" hangingPunct="1">
              <a:lnSpc>
                <a:spcPct val="100000"/>
              </a:lnSpc>
              <a:spcAft>
                <a:spcPts val="600"/>
              </a:spcAft>
            </a:pPr>
            <a:r>
              <a:rPr lang="en-US" altLang="en-US" sz="2000" b="1" dirty="0">
                <a:solidFill>
                  <a:schemeClr val="bg1"/>
                </a:solidFill>
              </a:rPr>
              <a:t>Use when a payer says – we will only speak to the ATTENDING! NOPE!</a:t>
            </a:r>
          </a:p>
          <a:p>
            <a:pPr eaLnBrk="1" hangingPunct="1">
              <a:lnSpc>
                <a:spcPct val="100000"/>
              </a:lnSpc>
              <a:spcAft>
                <a:spcPts val="600"/>
              </a:spcAft>
            </a:pPr>
            <a:r>
              <a:rPr lang="en-US" altLang="en-US" sz="2000" b="1" dirty="0">
                <a:solidFill>
                  <a:srgbClr val="00B050"/>
                </a:solidFill>
              </a:rPr>
              <a:t>USE THE FORM TO BE PRO-ACTIVE</a:t>
            </a:r>
          </a:p>
        </p:txBody>
      </p:sp>
      <p:pic>
        <p:nvPicPr>
          <p:cNvPr id="20484" name="Picture 3">
            <a:extLst>
              <a:ext uri="{FF2B5EF4-FFF2-40B4-BE49-F238E27FC236}">
                <a16:creationId xmlns:a16="http://schemas.microsoft.com/office/drawing/2014/main" id="{D1B04ACB-8663-4342-9112-59446BE70F9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a:ext>
            </a:extLst>
          </a:blip>
          <a:srcRect/>
          <a:stretch>
            <a:fillRect/>
          </a:stretch>
        </p:blipFill>
        <p:spPr>
          <a:xfrm>
            <a:off x="6399628" y="216013"/>
            <a:ext cx="5509846" cy="6505462"/>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8564B4D9-EB84-EC47-B6D5-354C7833CFDC}"/>
              </a:ext>
            </a:extLst>
          </p:cNvPr>
          <p:cNvSpPr/>
          <p:nvPr/>
        </p:nvSpPr>
        <p:spPr>
          <a:xfrm>
            <a:off x="260252" y="341143"/>
            <a:ext cx="5835748" cy="461665"/>
          </a:xfrm>
          <a:prstGeom prst="rect">
            <a:avLst/>
          </a:prstGeom>
        </p:spPr>
        <p:txBody>
          <a:bodyPr wrap="square">
            <a:spAutoFit/>
          </a:bodyPr>
          <a:lstStyle/>
          <a:p>
            <a:pPr algn="ctr"/>
            <a:r>
              <a:rPr lang="en-US" altLang="en-US" sz="2400" b="1" dirty="0">
                <a:solidFill>
                  <a:srgbClr val="00B050"/>
                </a:solidFill>
              </a:rPr>
              <a:t>CMS FORM 1696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B23C2D23-E9B8-43CE-BDCD-F67392DC569A}"/>
              </a:ext>
            </a:extLst>
          </p:cNvPr>
          <p:cNvSpPr>
            <a:spLocks noGrp="1"/>
          </p:cNvSpPr>
          <p:nvPr>
            <p:ph type="title"/>
          </p:nvPr>
        </p:nvSpPr>
        <p:spPr/>
        <p:txBody>
          <a:bodyPr rtlCol="0">
            <a:normAutofit/>
          </a:bodyPr>
          <a:lstStyle/>
          <a:p>
            <a:pPr eaLnBrk="1" fontAlgn="auto" hangingPunct="1">
              <a:spcAft>
                <a:spcPts val="0"/>
              </a:spcAft>
              <a:defRPr/>
            </a:pPr>
            <a:r>
              <a:rPr lang="en-US" altLang="en-US" sz="3200" dirty="0">
                <a:solidFill>
                  <a:schemeClr val="tx1"/>
                </a:solidFill>
              </a:rPr>
              <a:t>Specifics – Disputes with payers.</a:t>
            </a:r>
            <a:br>
              <a:rPr lang="en-US" altLang="en-US" sz="3200" dirty="0">
                <a:solidFill>
                  <a:schemeClr val="tx1"/>
                </a:solidFill>
              </a:rPr>
            </a:br>
            <a:r>
              <a:rPr lang="en-US" altLang="en-US" sz="3200" dirty="0">
                <a:solidFill>
                  <a:schemeClr val="tx1"/>
                </a:solidFill>
              </a:rPr>
              <a:t>Internal MD/Physician Advisor with the Payer’s MD</a:t>
            </a:r>
          </a:p>
        </p:txBody>
      </p:sp>
      <p:sp>
        <p:nvSpPr>
          <p:cNvPr id="66563" name="Content Placeholder 2">
            <a:extLst>
              <a:ext uri="{FF2B5EF4-FFF2-40B4-BE49-F238E27FC236}">
                <a16:creationId xmlns:a16="http://schemas.microsoft.com/office/drawing/2014/main" id="{410BB25D-8636-49A7-BDB9-3ADC4FE3BA75}"/>
              </a:ext>
            </a:extLst>
          </p:cNvPr>
          <p:cNvSpPr>
            <a:spLocks noGrp="1" noChangeArrowheads="1"/>
          </p:cNvSpPr>
          <p:nvPr>
            <p:ph idx="1"/>
          </p:nvPr>
        </p:nvSpPr>
        <p:spPr>
          <a:xfrm>
            <a:off x="1483360" y="1513840"/>
            <a:ext cx="4612640" cy="5191760"/>
          </a:xfrm>
        </p:spPr>
        <p:txBody>
          <a:bodyPr>
            <a:normAutofit fontScale="55000" lnSpcReduction="20000"/>
          </a:bodyPr>
          <a:lstStyle/>
          <a:p>
            <a:pPr eaLnBrk="1" hangingPunct="1">
              <a:defRPr/>
            </a:pPr>
            <a:r>
              <a:rPr lang="en-US" altLang="en-US" b="1" dirty="0"/>
              <a:t>What is a Peer to Peer call?  Trained internal physician advisor speaking to the payer’s physician.  Goal:  Resolve dispute from initial request for inpt. All done prior to claim submission.</a:t>
            </a:r>
          </a:p>
          <a:p>
            <a:pPr eaLnBrk="1" hangingPunct="1">
              <a:defRPr/>
            </a:pPr>
            <a:r>
              <a:rPr lang="en-US" altLang="en-US" b="1" dirty="0"/>
              <a:t>Re-evaluate the initial ‘submission’ to the payer for prior authorization.  *1</a:t>
            </a:r>
            <a:r>
              <a:rPr lang="en-US" altLang="en-US" b="1" baseline="30000" dirty="0"/>
              <a:t>st</a:t>
            </a:r>
            <a:r>
              <a:rPr lang="en-US" altLang="en-US" b="1" dirty="0"/>
              <a:t> touch*  Submit cover letter with initial submission – WHY an inpt!</a:t>
            </a:r>
          </a:p>
          <a:p>
            <a:pPr eaLnBrk="1" hangingPunct="1">
              <a:defRPr/>
            </a:pPr>
            <a:r>
              <a:rPr lang="en-US" altLang="en-US" b="1" dirty="0"/>
              <a:t>Payer’s use some type of clinical guideline to determine first decision:  Inpt or Obs</a:t>
            </a:r>
          </a:p>
          <a:p>
            <a:pPr eaLnBrk="1" hangingPunct="1">
              <a:defRPr/>
            </a:pPr>
            <a:r>
              <a:rPr lang="en-US" altLang="en-US" b="1" dirty="0"/>
              <a:t>EX) Aetna denial letter/NC.  ‘We reviewed information against MCG guidelines for inpt and surgical care.  The requirements are … The member doesn’t meet any of these requirements.”</a:t>
            </a:r>
          </a:p>
          <a:p>
            <a:pPr eaLnBrk="1" hangingPunct="1">
              <a:defRPr/>
            </a:pPr>
            <a:r>
              <a:rPr lang="en-US" altLang="en-US" b="1" dirty="0"/>
              <a:t>Important to a) Know what the individual payer is using.  B)  Present the case as it appears from the ER/Acute level including the ‘meet’ and other co-morbid conditions, risk factors as not all cases ‘fit’ into MCG or IQ.</a:t>
            </a:r>
          </a:p>
          <a:p>
            <a:pPr eaLnBrk="1" hangingPunct="1">
              <a:defRPr/>
            </a:pPr>
            <a:r>
              <a:rPr lang="en-US" altLang="en-US" b="1" dirty="0"/>
              <a:t>CDI work usually happens AFTER the records have been sent in the initial ask.  How does this information get updated to the payer?   Absolutely use in the P2P call.  “New information!” Powerful.</a:t>
            </a:r>
            <a:endParaRPr lang="en-US" altLang="en-US" dirty="0"/>
          </a:p>
        </p:txBody>
      </p:sp>
      <p:sp>
        <p:nvSpPr>
          <p:cNvPr id="2" name="Footer Placeholder 1">
            <a:extLst>
              <a:ext uri="{FF2B5EF4-FFF2-40B4-BE49-F238E27FC236}">
                <a16:creationId xmlns:a16="http://schemas.microsoft.com/office/drawing/2014/main" id="{6916BAFE-3717-46CC-BE74-FEF9EB12D385}"/>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prstClr val="black">
                    <a:tint val="75000"/>
                  </a:prstClr>
                </a:solidFill>
                <a:effectLst/>
                <a:uLnTx/>
                <a:uFillTx/>
                <a:latin typeface="Arial" panose="020B0604020202020204" pitchFamily="34" charset="0"/>
                <a:ea typeface="Roboto Medium" panose="02000000000000000000" pitchFamily="2" charset="0"/>
                <a:cs typeface="Arial" panose="020B0604020202020204" pitchFamily="34" charset="0"/>
              </a:rPr>
              <a:t>2021</a:t>
            </a:r>
            <a:endParaRPr kumimoji="0" lang="en-US" sz="675" b="0" i="0" u="none" strike="noStrike" kern="1200" cap="none" spc="0" normalizeH="0" baseline="0" noProof="0" dirty="0">
              <a:ln>
                <a:noFill/>
              </a:ln>
              <a:solidFill>
                <a:prstClr val="black">
                  <a:tint val="75000"/>
                </a:prstClr>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sp>
        <p:nvSpPr>
          <p:cNvPr id="75781" name="Slide Number Placeholder 3">
            <a:extLst>
              <a:ext uri="{FF2B5EF4-FFF2-40B4-BE49-F238E27FC236}">
                <a16:creationId xmlns:a16="http://schemas.microsoft.com/office/drawing/2014/main" id="{637FDAE5-7338-4AF6-A991-1470567F589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3F071F45-E686-4270-8F88-54783C67CE15}" type="slidenum">
              <a:rPr kumimoji="0" lang="en-US" altLang="en-US" sz="675" b="0" i="0" u="none" strike="noStrike" kern="1200" cap="none" spc="0" normalizeH="0" baseline="0" noProof="0">
                <a:ln>
                  <a:noFill/>
                </a:ln>
                <a:solidFill>
                  <a:srgbClr val="898989"/>
                </a:solidFill>
                <a:effectLst/>
                <a:uLnTx/>
                <a:uFillTx/>
                <a:latin typeface="Arial" panose="020B0604020202020204" pitchFamily="34" charset="0"/>
                <a:ea typeface="Roboto Medium" panose="02000000000000000000" pitchFamily="2" charset="0"/>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18</a:t>
            </a:fld>
            <a:endParaRPr kumimoji="0" lang="en-US" altLang="en-US" sz="675" b="0" i="0" u="none" strike="noStrike" kern="1200" cap="none" spc="0" normalizeH="0" baseline="0" noProof="0" dirty="0">
              <a:ln>
                <a:noFill/>
              </a:ln>
              <a:solidFill>
                <a:srgbClr val="898989"/>
              </a:solidFill>
              <a:effectLst/>
              <a:uLnTx/>
              <a:uFillTx/>
              <a:latin typeface="Arial" panose="020B0604020202020204" pitchFamily="34" charset="0"/>
              <a:ea typeface="Roboto Medium" panose="02000000000000000000" pitchFamily="2" charset="0"/>
              <a:cs typeface="Arial" panose="020B0604020202020204" pitchFamily="34" charset="0"/>
            </a:endParaRPr>
          </a:p>
        </p:txBody>
      </p:sp>
      <p:pic>
        <p:nvPicPr>
          <p:cNvPr id="75782" name="Picture 3" descr="C:\Users\715013\AppData\Local\Microsoft\Windows\Temporary Internet Files\Content.IE5\L716RDS5\3592549764_0071ea02ce_z[1].jpg">
            <a:extLst>
              <a:ext uri="{FF2B5EF4-FFF2-40B4-BE49-F238E27FC236}">
                <a16:creationId xmlns:a16="http://schemas.microsoft.com/office/drawing/2014/main" id="{B485F1D8-1DC1-4343-A059-43AD129C2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40818"/>
            <a:ext cx="450215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51CD854-2412-452E-8E0B-A00A181FF1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srgbClr val="898989"/>
                </a:solidFill>
                <a:effectLst/>
                <a:uLnTx/>
                <a:uFillTx/>
                <a:latin typeface="Calibri"/>
                <a:ea typeface="+mn-ea"/>
                <a:cs typeface="+mn-cs"/>
              </a:rPr>
              <a:t>tra</a:t>
            </a:r>
            <a:fld id="{A1CF9C7E-57FD-4F7D-9BDC-763BD9325A56}"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dirty="0">
              <a:ln>
                <a:noFill/>
              </a:ln>
              <a:solidFill>
                <a:srgbClr val="898989"/>
              </a:solidFill>
              <a:effectLst/>
              <a:uLnTx/>
              <a:uFillTx/>
              <a:latin typeface="Calibri"/>
              <a:ea typeface="+mn-ea"/>
              <a:cs typeface="+mn-cs"/>
            </a:endParaRPr>
          </a:p>
        </p:txBody>
      </p:sp>
      <p:sp>
        <p:nvSpPr>
          <p:cNvPr id="2" name="Title 1">
            <a:extLst>
              <a:ext uri="{FF2B5EF4-FFF2-40B4-BE49-F238E27FC236}">
                <a16:creationId xmlns:a16="http://schemas.microsoft.com/office/drawing/2014/main" id="{79E8AB6A-A320-491F-8E6B-84F45F8D13C8}"/>
              </a:ext>
            </a:extLst>
          </p:cNvPr>
          <p:cNvSpPr>
            <a:spLocks noGrp="1"/>
          </p:cNvSpPr>
          <p:nvPr>
            <p:ph type="title" idx="4294967295"/>
          </p:nvPr>
        </p:nvSpPr>
        <p:spPr>
          <a:xfrm>
            <a:off x="0" y="183986"/>
            <a:ext cx="11985674" cy="1325563"/>
          </a:xfrm>
          <a:solidFill>
            <a:srgbClr val="002060"/>
          </a:solidFill>
        </p:spPr>
        <p:txBody>
          <a:bodyPr/>
          <a:lstStyle/>
          <a:p>
            <a:r>
              <a:rPr lang="en-US" dirty="0">
                <a:solidFill>
                  <a:schemeClr val="bg1"/>
                </a:solidFill>
              </a:rPr>
              <a:t>	</a:t>
            </a:r>
            <a:r>
              <a:rPr lang="en-US" b="1" dirty="0">
                <a:solidFill>
                  <a:srgbClr val="00B050"/>
                </a:solidFill>
              </a:rPr>
              <a:t>DRG</a:t>
            </a:r>
            <a:r>
              <a:rPr lang="en-US" dirty="0">
                <a:solidFill>
                  <a:schemeClr val="bg1"/>
                </a:solidFill>
              </a:rPr>
              <a:t> = 1 payment for the entire stay</a:t>
            </a:r>
          </a:p>
        </p:txBody>
      </p:sp>
      <p:sp>
        <p:nvSpPr>
          <p:cNvPr id="3" name="Content Placeholder 2">
            <a:extLst>
              <a:ext uri="{FF2B5EF4-FFF2-40B4-BE49-F238E27FC236}">
                <a16:creationId xmlns:a16="http://schemas.microsoft.com/office/drawing/2014/main" id="{28104900-7B33-43B6-AFCD-53721E17197E}"/>
              </a:ext>
            </a:extLst>
          </p:cNvPr>
          <p:cNvSpPr>
            <a:spLocks noGrp="1"/>
          </p:cNvSpPr>
          <p:nvPr>
            <p:ph idx="4294967295"/>
          </p:nvPr>
        </p:nvSpPr>
        <p:spPr>
          <a:xfrm>
            <a:off x="212188" y="1627024"/>
            <a:ext cx="9143999" cy="5046990"/>
          </a:xfrm>
        </p:spPr>
        <p:txBody>
          <a:bodyPr>
            <a:noAutofit/>
          </a:bodyPr>
          <a:lstStyle/>
          <a:p>
            <a:pPr>
              <a:lnSpc>
                <a:spcPct val="100000"/>
              </a:lnSpc>
              <a:spcBef>
                <a:spcPts val="0"/>
              </a:spcBef>
              <a:spcAft>
                <a:spcPts val="600"/>
              </a:spcAft>
            </a:pPr>
            <a:r>
              <a:rPr lang="en-US" sz="2200" b="1" u="sng" dirty="0"/>
              <a:t>Traditional Medicare</a:t>
            </a:r>
            <a:r>
              <a:rPr lang="en-US" sz="2200" b="1" dirty="0"/>
              <a:t> </a:t>
            </a:r>
            <a:r>
              <a:rPr lang="en-US" sz="2200" dirty="0"/>
              <a:t>for larger facilities = DRG. Each DRG has a mean LOS that the payment is based on. The diagnosis and </a:t>
            </a:r>
            <a:r>
              <a:rPr lang="en-US" sz="2200" dirty="0" err="1"/>
              <a:t>inpt</a:t>
            </a:r>
            <a:r>
              <a:rPr lang="en-US" sz="2200" dirty="0"/>
              <a:t> procedures are grouped into a single DRG payment.  Some DRGs have higher payments based on co-morbid conditions.  There is a small variation for each site but:  </a:t>
            </a:r>
            <a:r>
              <a:rPr lang="en-US" sz="2200" b="1" dirty="0"/>
              <a:t>1 stay = 1 $.</a:t>
            </a:r>
          </a:p>
          <a:p>
            <a:pPr>
              <a:lnSpc>
                <a:spcPct val="100000"/>
              </a:lnSpc>
              <a:spcBef>
                <a:spcPts val="0"/>
              </a:spcBef>
              <a:spcAft>
                <a:spcPts val="600"/>
              </a:spcAft>
            </a:pPr>
            <a:r>
              <a:rPr lang="en-US" sz="2200" b="1" u="sng" dirty="0"/>
              <a:t>Medicare Advantage</a:t>
            </a:r>
            <a:r>
              <a:rPr lang="en-US" sz="2200" dirty="0"/>
              <a:t> pays= same DRG methodology –with coding rules controlled by the HIPAA Standard Transactions 2003.  1 stay = 1 pre-determined payment for the dx and procedures done.</a:t>
            </a:r>
          </a:p>
          <a:p>
            <a:pPr>
              <a:lnSpc>
                <a:spcPct val="100000"/>
              </a:lnSpc>
              <a:spcBef>
                <a:spcPts val="0"/>
              </a:spcBef>
              <a:spcAft>
                <a:spcPts val="600"/>
              </a:spcAft>
            </a:pPr>
            <a:r>
              <a:rPr lang="en-US" sz="2200" b="1" u="sng" dirty="0"/>
              <a:t>Re-evaluate – why battling for additional ‘days’ when the </a:t>
            </a:r>
            <a:r>
              <a:rPr lang="en-US" sz="2200" b="1" u="sng" dirty="0" err="1"/>
              <a:t>inpt</a:t>
            </a:r>
            <a:r>
              <a:rPr lang="en-US" sz="2200" b="1" u="sng" dirty="0"/>
              <a:t> has already been confirmed</a:t>
            </a:r>
            <a:r>
              <a:rPr lang="en-US" sz="2200" b="1" dirty="0"/>
              <a:t>?</a:t>
            </a:r>
            <a:r>
              <a:rPr lang="en-US" sz="2200" dirty="0"/>
              <a:t>  Exception – need for SNF and Outlier $/additional $ based on very long LOS/outside the norm for the dx.</a:t>
            </a:r>
          </a:p>
          <a:p>
            <a:pPr>
              <a:lnSpc>
                <a:spcPct val="100000"/>
              </a:lnSpc>
              <a:spcBef>
                <a:spcPts val="0"/>
              </a:spcBef>
              <a:spcAft>
                <a:spcPts val="600"/>
              </a:spcAft>
            </a:pPr>
            <a:r>
              <a:rPr lang="en-US" sz="2200" b="1" u="sng" dirty="0"/>
              <a:t>EX: Aetna approved 2 days</a:t>
            </a:r>
            <a:r>
              <a:rPr lang="en-US" sz="2200" dirty="0"/>
              <a:t>.  Hospital is pd DRG.  They requested 3</a:t>
            </a:r>
            <a:r>
              <a:rPr lang="en-US" sz="2200" baseline="30000" dirty="0"/>
              <a:t>rd</a:t>
            </a:r>
            <a:r>
              <a:rPr lang="en-US" sz="2200" dirty="0"/>
              <a:t> day. Denied.  Aetna denied and reduced payment by $1200. WHAT?</a:t>
            </a:r>
          </a:p>
        </p:txBody>
      </p:sp>
      <p:pic>
        <p:nvPicPr>
          <p:cNvPr id="8" name="Graphic 7" descr="Transfer1 outline">
            <a:extLst>
              <a:ext uri="{FF2B5EF4-FFF2-40B4-BE49-F238E27FC236}">
                <a16:creationId xmlns:a16="http://schemas.microsoft.com/office/drawing/2014/main" id="{A83FD1CE-E153-2944-BC1F-EEE48DCA307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423131">
            <a:off x="8590338" y="1235777"/>
            <a:ext cx="3529311" cy="3883025"/>
          </a:xfrm>
          <a:prstGeom prst="rect">
            <a:avLst/>
          </a:prstGeom>
        </p:spPr>
      </p:pic>
    </p:spTree>
    <p:extLst>
      <p:ext uri="{BB962C8B-B14F-4D97-AF65-F5344CB8AC3E}">
        <p14:creationId xmlns:p14="http://schemas.microsoft.com/office/powerpoint/2010/main" val="4294158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240A1F-0CA8-B14C-89A8-C4798C1936F7}"/>
              </a:ext>
            </a:extLst>
          </p:cNvPr>
          <p:cNvSpPr/>
          <p:nvPr/>
        </p:nvSpPr>
        <p:spPr>
          <a:xfrm>
            <a:off x="-86061" y="182880"/>
            <a:ext cx="11844169" cy="153834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9AD339-830A-4BEE-B74A-E690B8C4252E}"/>
              </a:ext>
            </a:extLst>
          </p:cNvPr>
          <p:cNvSpPr>
            <a:spLocks noGrp="1"/>
          </p:cNvSpPr>
          <p:nvPr>
            <p:ph type="title"/>
          </p:nvPr>
        </p:nvSpPr>
        <p:spPr>
          <a:xfrm>
            <a:off x="159782" y="295166"/>
            <a:ext cx="11500551" cy="1344706"/>
          </a:xfrm>
        </p:spPr>
        <p:txBody>
          <a:bodyPr anchor="t">
            <a:normAutofit fontScale="90000"/>
          </a:bodyPr>
          <a:lstStyle/>
          <a:p>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“Hi everybody.  Love being with you in our new virtual world.   Mask on, smiling underneath, staying safe while we all stay connected. </a:t>
            </a:r>
            <a:r>
              <a:rPr kumimoji="0" lang="en-US" sz="3200" b="0" i="0" u="none" strike="noStrike" kern="1200"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rPr>
              <a:t>Perfect</a:t>
            </a: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t>
            </a:r>
            <a:endParaRPr lang="en-US" dirty="0">
              <a:solidFill>
                <a:schemeClr val="bg1"/>
              </a:solidFill>
            </a:endParaRPr>
          </a:p>
        </p:txBody>
      </p:sp>
      <p:sp>
        <p:nvSpPr>
          <p:cNvPr id="3" name="Text Placeholder 2">
            <a:extLst>
              <a:ext uri="{FF2B5EF4-FFF2-40B4-BE49-F238E27FC236}">
                <a16:creationId xmlns:a16="http://schemas.microsoft.com/office/drawing/2014/main" id="{3B7CEB7B-5BAD-4BFB-82D4-F8C24A718934}"/>
              </a:ext>
            </a:extLst>
          </p:cNvPr>
          <p:cNvSpPr>
            <a:spLocks noGrp="1"/>
          </p:cNvSpPr>
          <p:nvPr>
            <p:ph type="body" idx="1"/>
          </p:nvPr>
        </p:nvSpPr>
        <p:spPr>
          <a:xfrm>
            <a:off x="3693459" y="2525195"/>
            <a:ext cx="4805081" cy="3574392"/>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Make up on, hair done, business.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no make up, workout sweats…LOL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New definition of ‘business casual’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Most common phrases from 2020:</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“Can you hear me?”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and</a:t>
            </a:r>
            <a:r>
              <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the favorite, as we talk up a storm: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“You are still on mute.”</a:t>
            </a:r>
          </a:p>
        </p:txBody>
      </p:sp>
      <p:sp>
        <p:nvSpPr>
          <p:cNvPr id="5" name="Slide Number Placeholder 4">
            <a:extLst>
              <a:ext uri="{FF2B5EF4-FFF2-40B4-BE49-F238E27FC236}">
                <a16:creationId xmlns:a16="http://schemas.microsoft.com/office/drawing/2014/main" id="{00B92C11-59A4-4222-8966-7B9B5CEA6C25}"/>
              </a:ext>
            </a:extLst>
          </p:cNvPr>
          <p:cNvSpPr>
            <a:spLocks noGrp="1"/>
          </p:cNvSpPr>
          <p:nvPr>
            <p:ph type="sldNum" sz="quarter" idx="12"/>
          </p:nvPr>
        </p:nvSpPr>
        <p:spPr/>
        <p:txBody>
          <a:bodyPr/>
          <a:lstStyle/>
          <a:p>
            <a:fld id="{DE28991D-4BBB-4EC8-BFAE-22E8EB6417DD}" type="slidenum">
              <a:rPr lang="en-US" smtClean="0"/>
              <a:t>2</a:t>
            </a:fld>
            <a:endParaRPr lang="en-US"/>
          </a:p>
        </p:txBody>
      </p:sp>
      <p:pic>
        <p:nvPicPr>
          <p:cNvPr id="4" name="Picture 3">
            <a:extLst>
              <a:ext uri="{FF2B5EF4-FFF2-40B4-BE49-F238E27FC236}">
                <a16:creationId xmlns:a16="http://schemas.microsoft.com/office/drawing/2014/main" id="{2B00F80F-D16A-40A0-B412-6301A9686B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4155" y="2525195"/>
            <a:ext cx="2056167" cy="2655931"/>
          </a:xfrm>
          <a:prstGeom prst="rect">
            <a:avLst/>
          </a:prstGeom>
        </p:spPr>
      </p:pic>
      <p:pic>
        <p:nvPicPr>
          <p:cNvPr id="7" name="Picture 6">
            <a:extLst>
              <a:ext uri="{FF2B5EF4-FFF2-40B4-BE49-F238E27FC236}">
                <a16:creationId xmlns:a16="http://schemas.microsoft.com/office/drawing/2014/main" id="{43C43953-13DC-4F46-BAEB-546630B270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92179" y="2474602"/>
            <a:ext cx="2253391" cy="2661832"/>
          </a:xfrm>
          <a:prstGeom prst="rect">
            <a:avLst/>
          </a:prstGeom>
        </p:spPr>
      </p:pic>
      <p:cxnSp>
        <p:nvCxnSpPr>
          <p:cNvPr id="10" name="Straight Arrow Connector 9">
            <a:extLst>
              <a:ext uri="{FF2B5EF4-FFF2-40B4-BE49-F238E27FC236}">
                <a16:creationId xmlns:a16="http://schemas.microsoft.com/office/drawing/2014/main" id="{DF9FA090-CB09-5942-A019-C21A501B4A47}"/>
              </a:ext>
            </a:extLst>
          </p:cNvPr>
          <p:cNvCxnSpPr>
            <a:cxnSpLocks/>
          </p:cNvCxnSpPr>
          <p:nvPr/>
        </p:nvCxnSpPr>
        <p:spPr>
          <a:xfrm flipH="1">
            <a:off x="2850776" y="2710929"/>
            <a:ext cx="1535873"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82F2C5-A31A-BE49-9E3A-324E15B26938}"/>
              </a:ext>
            </a:extLst>
          </p:cNvPr>
          <p:cNvCxnSpPr>
            <a:cxnSpLocks/>
          </p:cNvCxnSpPr>
          <p:nvPr/>
        </p:nvCxnSpPr>
        <p:spPr>
          <a:xfrm>
            <a:off x="7945395" y="3444241"/>
            <a:ext cx="105875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82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BCF9AA3-DB46-4BB5-A191-04CDE347D770}"/>
              </a:ext>
            </a:extLst>
          </p:cNvPr>
          <p:cNvSpPr>
            <a:spLocks noGrp="1"/>
          </p:cNvSpPr>
          <p:nvPr>
            <p:ph type="sldNum" sz="quarter" idx="12"/>
          </p:nvPr>
        </p:nvSpPr>
        <p:spPr>
          <a:xfrm>
            <a:off x="9270609" y="6378574"/>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852DEC-015A-47C1-BB2F-A3778C6F354B}" type="slidenum">
              <a:rPr kumimoji="0" 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F676B803-6F5B-4B1D-AE7F-B4298BA8E5D0}"/>
              </a:ext>
            </a:extLst>
          </p:cNvPr>
          <p:cNvSpPr>
            <a:spLocks noGrp="1"/>
          </p:cNvSpPr>
          <p:nvPr>
            <p:ph type="title" idx="4294967295"/>
          </p:nvPr>
        </p:nvSpPr>
        <p:spPr>
          <a:xfrm>
            <a:off x="1" y="296863"/>
            <a:ext cx="12013808" cy="1198562"/>
          </a:xfrm>
          <a:solidFill>
            <a:srgbClr val="002060"/>
          </a:solidFill>
        </p:spPr>
        <p:txBody>
          <a:bodyPr>
            <a:normAutofit fontScale="90000"/>
          </a:bodyPr>
          <a:lstStyle/>
          <a:p>
            <a:r>
              <a:rPr lang="en-US" sz="4000" b="1" dirty="0">
                <a:solidFill>
                  <a:srgbClr val="00B050"/>
                </a:solidFill>
              </a:rPr>
              <a:t>And more crazies…</a:t>
            </a:r>
            <a:br>
              <a:rPr lang="en-US" sz="4000" b="1" dirty="0">
                <a:solidFill>
                  <a:schemeClr val="bg1"/>
                </a:solidFill>
              </a:rPr>
            </a:br>
            <a:r>
              <a:rPr lang="en-US" sz="4000" b="1" dirty="0">
                <a:solidFill>
                  <a:schemeClr val="bg1"/>
                </a:solidFill>
              </a:rPr>
              <a:t>Non-traditional Medicare/Other payer surgical </a:t>
            </a:r>
            <a:r>
              <a:rPr lang="en-US" sz="4000" b="1" dirty="0" err="1">
                <a:solidFill>
                  <a:schemeClr val="bg1"/>
                </a:solidFill>
              </a:rPr>
              <a:t>inpts</a:t>
            </a:r>
            <a:r>
              <a:rPr lang="en-US" dirty="0">
                <a:solidFill>
                  <a:schemeClr val="bg1"/>
                </a:solidFill>
              </a:rPr>
              <a:t>	</a:t>
            </a:r>
          </a:p>
        </p:txBody>
      </p:sp>
      <p:sp>
        <p:nvSpPr>
          <p:cNvPr id="3" name="Content Placeholder 2">
            <a:extLst>
              <a:ext uri="{FF2B5EF4-FFF2-40B4-BE49-F238E27FC236}">
                <a16:creationId xmlns:a16="http://schemas.microsoft.com/office/drawing/2014/main" id="{A1967583-FB86-470E-BD8C-2B47EF11F29F}"/>
              </a:ext>
            </a:extLst>
          </p:cNvPr>
          <p:cNvSpPr>
            <a:spLocks noGrp="1"/>
          </p:cNvSpPr>
          <p:nvPr>
            <p:ph idx="4294967295"/>
          </p:nvPr>
        </p:nvSpPr>
        <p:spPr>
          <a:xfrm>
            <a:off x="420407" y="1815123"/>
            <a:ext cx="11593402" cy="4400550"/>
          </a:xfrm>
          <a:ln w="38100">
            <a:solidFill>
              <a:srgbClr val="00B050"/>
            </a:solidFill>
            <a:prstDash val="dash"/>
          </a:ln>
        </p:spPr>
        <p:txBody>
          <a:bodyPr>
            <a:normAutofit/>
          </a:bodyPr>
          <a:lstStyle/>
          <a:p>
            <a:pPr marL="0" indent="0">
              <a:lnSpc>
                <a:spcPct val="100000"/>
              </a:lnSpc>
              <a:spcBef>
                <a:spcPts val="0"/>
              </a:spcBef>
              <a:spcAft>
                <a:spcPts val="1200"/>
              </a:spcAft>
              <a:buNone/>
            </a:pPr>
            <a:r>
              <a:rPr lang="en-US" sz="2000" b="1" u="sng" dirty="0" err="1"/>
              <a:t>Inpt</a:t>
            </a:r>
            <a:r>
              <a:rPr lang="en-US" sz="2000" b="1" u="sng" dirty="0"/>
              <a:t> approved</a:t>
            </a:r>
            <a:r>
              <a:rPr lang="en-US" sz="2000" b="1" dirty="0"/>
              <a:t>. </a:t>
            </a:r>
            <a:r>
              <a:rPr lang="en-US" sz="2000" dirty="0"/>
              <a:t>DRG payer.  Payer granted two days; a 3</a:t>
            </a:r>
            <a:r>
              <a:rPr lang="en-US" sz="2000" baseline="30000" dirty="0"/>
              <a:t>rd</a:t>
            </a:r>
            <a:r>
              <a:rPr lang="en-US" sz="2000" dirty="0"/>
              <a:t> one was requested.  Payer denied.  Hospital bills as inpt with 3 days.  Payer refuses to pay any charges.  </a:t>
            </a:r>
            <a:r>
              <a:rPr lang="en-US" sz="2000" b="1" dirty="0">
                <a:solidFill>
                  <a:srgbClr val="00B050"/>
                </a:solidFill>
              </a:rPr>
              <a:t>WHY</a:t>
            </a:r>
            <a:r>
              <a:rPr lang="en-US" sz="2000" dirty="0"/>
              <a:t>?  “Days’ does not equate DRG payment.*  (What if the hospital just bills with 2 days? Same DRG payment. Why anguish?)</a:t>
            </a:r>
          </a:p>
          <a:p>
            <a:pPr marL="0" indent="0">
              <a:lnSpc>
                <a:spcPct val="100000"/>
              </a:lnSpc>
              <a:spcBef>
                <a:spcPts val="0"/>
              </a:spcBef>
              <a:spcAft>
                <a:spcPts val="1200"/>
              </a:spcAft>
              <a:buNone/>
            </a:pPr>
            <a:r>
              <a:rPr lang="en-US" sz="2000" b="1" u="sng" dirty="0" err="1"/>
              <a:t>Inpt</a:t>
            </a:r>
            <a:r>
              <a:rPr lang="en-US" sz="2000" b="1" u="sng" dirty="0"/>
              <a:t> approved</a:t>
            </a:r>
            <a:r>
              <a:rPr lang="en-US" sz="2000" b="1" dirty="0"/>
              <a:t>. </a:t>
            </a:r>
            <a:r>
              <a:rPr lang="en-US" sz="2000" dirty="0"/>
              <a:t>DRG payer.  Procedure ordered was submitted.  During the case, another procedure was done. Payer requires to be told of the additional procedure.  If not, denied inpt.  </a:t>
            </a:r>
            <a:r>
              <a:rPr lang="en-US" sz="2000" b="1" dirty="0">
                <a:solidFill>
                  <a:srgbClr val="00B050"/>
                </a:solidFill>
              </a:rPr>
              <a:t>WHY</a:t>
            </a:r>
            <a:r>
              <a:rPr lang="en-US" sz="2000" dirty="0"/>
              <a:t>?  Inpt was already approved.  </a:t>
            </a:r>
          </a:p>
          <a:p>
            <a:pPr marL="0" indent="0">
              <a:lnSpc>
                <a:spcPct val="100000"/>
              </a:lnSpc>
              <a:spcBef>
                <a:spcPts val="0"/>
              </a:spcBef>
              <a:spcAft>
                <a:spcPts val="1200"/>
              </a:spcAft>
              <a:buNone/>
            </a:pPr>
            <a:r>
              <a:rPr lang="en-US" sz="2000" b="1" u="sng" dirty="0" err="1"/>
              <a:t>Inpt</a:t>
            </a:r>
            <a:r>
              <a:rPr lang="en-US" sz="2000" b="1" u="sng" dirty="0"/>
              <a:t> requested</a:t>
            </a:r>
            <a:r>
              <a:rPr lang="en-US" sz="2000" b="1" dirty="0"/>
              <a:t>.   </a:t>
            </a:r>
            <a:r>
              <a:rPr lang="en-US" sz="2000" dirty="0"/>
              <a:t>Inpt was denied. Hospital tries P2P call.   Told can’t bill outpt as inpt was denied.  </a:t>
            </a:r>
            <a:r>
              <a:rPr lang="en-US" sz="2000" b="1" dirty="0">
                <a:solidFill>
                  <a:srgbClr val="00B050"/>
                </a:solidFill>
              </a:rPr>
              <a:t>WHY</a:t>
            </a:r>
            <a:r>
              <a:rPr lang="en-US" sz="2000" dirty="0"/>
              <a:t>?   Absolutely a medically appropriate procedure.  Pt status – inpt vs outpt – was in dispute.  Hospital can a) accept the downgrade to outpt surgery and bill type 131/outpt or b) use a physician to appeal.  Must always know what the payer is using to determine ‘inpt surgery’ – what clinical guidelines? </a:t>
            </a:r>
          </a:p>
          <a:p>
            <a:pPr marL="0" indent="0">
              <a:lnSpc>
                <a:spcPct val="100000"/>
              </a:lnSpc>
              <a:spcBef>
                <a:spcPts val="0"/>
              </a:spcBef>
              <a:spcAft>
                <a:spcPts val="1200"/>
              </a:spcAft>
              <a:buNone/>
            </a:pPr>
            <a:r>
              <a:rPr lang="en-US" sz="2000" b="1" u="sng" dirty="0" err="1"/>
              <a:t>Inpt</a:t>
            </a:r>
            <a:r>
              <a:rPr lang="en-US" sz="2000" b="1" u="sng" dirty="0"/>
              <a:t> denied.</a:t>
            </a:r>
            <a:r>
              <a:rPr lang="en-US" sz="2000" dirty="0"/>
              <a:t>   But did approve 72 hrs of obs.  What is the contract for payment for obs hrs and other related services?  Does it equal an inpt surgery?  Do not accept.</a:t>
            </a:r>
          </a:p>
        </p:txBody>
      </p:sp>
      <p:pic>
        <p:nvPicPr>
          <p:cNvPr id="7" name="Graphic 6" descr="Playbook with solid fill">
            <a:extLst>
              <a:ext uri="{FF2B5EF4-FFF2-40B4-BE49-F238E27FC236}">
                <a16:creationId xmlns:a16="http://schemas.microsoft.com/office/drawing/2014/main" id="{D77B29D5-551D-5143-9262-6248A2E44D5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62029" y="-21185"/>
            <a:ext cx="1806525" cy="1806525"/>
          </a:xfrm>
          <a:prstGeom prst="rect">
            <a:avLst/>
          </a:prstGeom>
        </p:spPr>
      </p:pic>
    </p:spTree>
    <p:extLst>
      <p:ext uri="{BB962C8B-B14F-4D97-AF65-F5344CB8AC3E}">
        <p14:creationId xmlns:p14="http://schemas.microsoft.com/office/powerpoint/2010/main" val="47891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Slide Number Placeholder 4">
            <a:extLst>
              <a:ext uri="{FF2B5EF4-FFF2-40B4-BE49-F238E27FC236}">
                <a16:creationId xmlns:a16="http://schemas.microsoft.com/office/drawing/2014/main" id="{C6059D43-9D22-4D92-8AA4-2BE1A275BE0C}"/>
              </a:ext>
            </a:extLst>
          </p:cNvPr>
          <p:cNvSpPr>
            <a:spLocks noGrp="1" noChangeArrowheads="1"/>
          </p:cNvSpPr>
          <p:nvPr>
            <p:ph type="sldNum" sz="quarter" idx="12"/>
          </p:nvPr>
        </p:nvSpPr>
        <p:spPr bwMode="auto">
          <a:xfrm>
            <a:off x="9144000" y="635410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08D78F89-0EA8-4616-9389-00F1D86599D9}" type="slidenum">
              <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21</a:t>
            </a:fld>
            <a:endParaRPr kumimoji="0" lang="en-US" altLang="en-US" sz="675" b="0" i="0" u="none" strike="noStrike" kern="1200" cap="none" spc="0" normalizeH="0" baseline="0" noProof="0">
              <a:ln>
                <a:noFill/>
              </a:ln>
              <a:solidFill>
                <a:srgbClr val="90C226"/>
              </a:solidFill>
              <a:effectLst/>
              <a:uLnTx/>
              <a:uFillTx/>
              <a:latin typeface="Arial" panose="020B0604020202020204" pitchFamily="34" charset="0"/>
              <a:ea typeface="+mn-ea"/>
              <a:cs typeface="Arial" panose="020B0604020202020204" pitchFamily="34" charset="0"/>
            </a:endParaRPr>
          </a:p>
        </p:txBody>
      </p:sp>
      <p:sp>
        <p:nvSpPr>
          <p:cNvPr id="72706" name="Title 1">
            <a:extLst>
              <a:ext uri="{FF2B5EF4-FFF2-40B4-BE49-F238E27FC236}">
                <a16:creationId xmlns:a16="http://schemas.microsoft.com/office/drawing/2014/main" id="{0EE908CC-3A52-431E-A6C3-F66A6019C6F2}"/>
              </a:ext>
            </a:extLst>
          </p:cNvPr>
          <p:cNvSpPr>
            <a:spLocks noGrp="1" noChangeArrowheads="1"/>
          </p:cNvSpPr>
          <p:nvPr>
            <p:ph type="title" idx="4294967295"/>
          </p:nvPr>
        </p:nvSpPr>
        <p:spPr>
          <a:xfrm>
            <a:off x="0" y="255075"/>
            <a:ext cx="11887200" cy="1129225"/>
          </a:xfrm>
          <a:solidFill>
            <a:srgbClr val="002060"/>
          </a:solidFill>
        </p:spPr>
        <p:txBody>
          <a:bodyPr/>
          <a:lstStyle/>
          <a:p>
            <a:r>
              <a:rPr lang="en-US" altLang="en-US" b="1" dirty="0">
                <a:solidFill>
                  <a:schemeClr val="bg1"/>
                </a:solidFill>
              </a:rPr>
              <a:t>Massive Requests for Records </a:t>
            </a:r>
          </a:p>
        </p:txBody>
      </p:sp>
      <p:sp>
        <p:nvSpPr>
          <p:cNvPr id="67587" name="Content Placeholder 2">
            <a:extLst>
              <a:ext uri="{FF2B5EF4-FFF2-40B4-BE49-F238E27FC236}">
                <a16:creationId xmlns:a16="http://schemas.microsoft.com/office/drawing/2014/main" id="{A5A49726-38AE-482A-97A3-90CFF881DD22}"/>
              </a:ext>
            </a:extLst>
          </p:cNvPr>
          <p:cNvSpPr>
            <a:spLocks noGrp="1" noChangeArrowheads="1"/>
          </p:cNvSpPr>
          <p:nvPr>
            <p:ph idx="4294967295"/>
          </p:nvPr>
        </p:nvSpPr>
        <p:spPr>
          <a:xfrm>
            <a:off x="4172243" y="1631852"/>
            <a:ext cx="7821637" cy="5082882"/>
          </a:xfrm>
        </p:spPr>
        <p:txBody>
          <a:bodyPr>
            <a:normAutofit fontScale="92500" lnSpcReduction="10000"/>
          </a:bodyPr>
          <a:lstStyle/>
          <a:p>
            <a:pPr>
              <a:lnSpc>
                <a:spcPct val="110000"/>
              </a:lnSpc>
              <a:spcBef>
                <a:spcPts val="0"/>
              </a:spcBef>
              <a:spcAft>
                <a:spcPts val="600"/>
              </a:spcAft>
              <a:defRPr/>
            </a:pPr>
            <a:r>
              <a:rPr lang="en-US" altLang="en-US" sz="2400" b="1" u="sng" dirty="0">
                <a:solidFill>
                  <a:srgbClr val="00B050"/>
                </a:solidFill>
              </a:rPr>
              <a:t>First</a:t>
            </a:r>
            <a:r>
              <a:rPr lang="en-US" altLang="en-US" sz="2400" u="sng" dirty="0"/>
              <a:t>:</a:t>
            </a:r>
            <a:r>
              <a:rPr lang="en-US" altLang="en-US" sz="2400" dirty="0"/>
              <a:t>  If contracted, what does the contract state regarding request?  Volume?  Frequency?  Reason?   ALWAYS validate with each request.  (EX:   NY health system)</a:t>
            </a:r>
          </a:p>
          <a:p>
            <a:pPr>
              <a:lnSpc>
                <a:spcPct val="110000"/>
              </a:lnSpc>
              <a:spcBef>
                <a:spcPts val="0"/>
              </a:spcBef>
              <a:spcAft>
                <a:spcPts val="600"/>
              </a:spcAft>
              <a:defRPr/>
            </a:pPr>
            <a:r>
              <a:rPr lang="en-US" altLang="en-US" sz="2400" b="1" u="sng" dirty="0">
                <a:solidFill>
                  <a:srgbClr val="00B050"/>
                </a:solidFill>
              </a:rPr>
              <a:t>Second</a:t>
            </a:r>
            <a:r>
              <a:rPr lang="en-US" altLang="en-US" sz="2400" dirty="0"/>
              <a:t>:  If no contract, why send the records?  If MA plan with no contract, what would ‘traditional Medicare do’ with the same issue? Threats to not pay or recoupment payment? </a:t>
            </a:r>
            <a:r>
              <a:rPr lang="en-US" altLang="en-US" sz="2400" b="1" dirty="0"/>
              <a:t>IMMEDIATELY</a:t>
            </a:r>
            <a:r>
              <a:rPr lang="en-US" altLang="en-US" sz="2400" dirty="0"/>
              <a:t> </a:t>
            </a:r>
            <a:r>
              <a:rPr lang="en-US" altLang="en-US" sz="2400" b="1" dirty="0"/>
              <a:t>report to CMS /abuse</a:t>
            </a:r>
            <a:r>
              <a:rPr lang="en-US" altLang="en-US" sz="2400" dirty="0"/>
              <a:t>.</a:t>
            </a:r>
          </a:p>
          <a:p>
            <a:pPr>
              <a:lnSpc>
                <a:spcPct val="110000"/>
              </a:lnSpc>
              <a:spcBef>
                <a:spcPts val="0"/>
              </a:spcBef>
              <a:spcAft>
                <a:spcPts val="600"/>
              </a:spcAft>
              <a:defRPr/>
            </a:pPr>
            <a:r>
              <a:rPr lang="en-US" altLang="en-US" sz="2400" b="1" u="sng" dirty="0">
                <a:solidFill>
                  <a:srgbClr val="00B050"/>
                </a:solidFill>
              </a:rPr>
              <a:t>Third</a:t>
            </a:r>
            <a:r>
              <a:rPr lang="en-US" altLang="en-US" sz="2400" dirty="0"/>
              <a:t>:  Track and trend all requests.  Why?  What is the finding?  Report to contract management ASAP.</a:t>
            </a:r>
          </a:p>
          <a:p>
            <a:pPr>
              <a:lnSpc>
                <a:spcPct val="110000"/>
              </a:lnSpc>
              <a:spcBef>
                <a:spcPts val="0"/>
              </a:spcBef>
              <a:spcAft>
                <a:spcPts val="600"/>
              </a:spcAft>
              <a:defRPr/>
            </a:pPr>
            <a:r>
              <a:rPr lang="en-US" altLang="en-US" sz="2400" b="1" u="sng" dirty="0">
                <a:solidFill>
                  <a:srgbClr val="00B050"/>
                </a:solidFill>
              </a:rPr>
              <a:t>DENIAL PREVENTION</a:t>
            </a:r>
            <a:r>
              <a:rPr lang="en-US" altLang="en-US" sz="2400" b="1" dirty="0">
                <a:solidFill>
                  <a:srgbClr val="00B050"/>
                </a:solidFill>
              </a:rPr>
              <a:t>: </a:t>
            </a:r>
            <a:r>
              <a:rPr lang="en-US" altLang="en-US" sz="2400" dirty="0"/>
              <a:t>HIPAA Standard Transaction and Privacy (2003ish) – only send ‘minimally necessary information.’  Never the full record. If prior authorized (all are) – then why do they need the record POST care?   PS  Some payers = “Pt signed document allowing us to request full record.“ </a:t>
            </a:r>
            <a:r>
              <a:rPr lang="en-US" altLang="en-US" sz="2400" b="1" dirty="0">
                <a:solidFill>
                  <a:srgbClr val="C00000"/>
                </a:solidFill>
              </a:rPr>
              <a:t>Ask to see it.</a:t>
            </a:r>
            <a:r>
              <a:rPr lang="en-US" altLang="en-US" sz="2400" dirty="0">
                <a:solidFill>
                  <a:srgbClr val="C00000"/>
                </a:solidFill>
              </a:rPr>
              <a:t> </a:t>
            </a:r>
            <a:r>
              <a:rPr lang="en-US" altLang="en-US" sz="2400" dirty="0"/>
              <a:t>PHI</a:t>
            </a:r>
          </a:p>
        </p:txBody>
      </p:sp>
      <p:pic>
        <p:nvPicPr>
          <p:cNvPr id="3" name="Picture 2" descr="Stack of colorful files">
            <a:extLst>
              <a:ext uri="{FF2B5EF4-FFF2-40B4-BE49-F238E27FC236}">
                <a16:creationId xmlns:a16="http://schemas.microsoft.com/office/drawing/2014/main" id="{A26A1A6F-B861-9F4A-AA04-8A6B35378DE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384300"/>
            <a:ext cx="4065561" cy="54737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9" name="Slide Number Placeholder 3">
            <a:extLst>
              <a:ext uri="{FF2B5EF4-FFF2-40B4-BE49-F238E27FC236}">
                <a16:creationId xmlns:a16="http://schemas.microsoft.com/office/drawing/2014/main" id="{9138EE62-7B9C-4F5A-92D6-E2B43C0C2DF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eaLnBrk="0" fontAlgn="base" hangingPunct="0">
              <a:spcBef>
                <a:spcPct val="0"/>
              </a:spcBef>
              <a:spcAft>
                <a:spcPct val="0"/>
              </a:spcAft>
              <a:buClrTx/>
              <a:buSzTx/>
              <a:buNone/>
            </a:pPr>
            <a:fld id="{1AA539BC-1B75-4FA8-B7D5-B575DB9D4CEF}" type="slidenum">
              <a:rPr lang="en-US" altLang="en-US">
                <a:solidFill>
                  <a:srgbClr val="898989"/>
                </a:solidFill>
                <a:latin typeface="Arial" panose="020B0604020202020204" pitchFamily="34" charset="0"/>
                <a:cs typeface="Arial" panose="020B0604020202020204" pitchFamily="34" charset="0"/>
              </a:rPr>
              <a:pPr defTabSz="914400" eaLnBrk="0" fontAlgn="base" hangingPunct="0">
                <a:spcBef>
                  <a:spcPct val="0"/>
                </a:spcBef>
                <a:spcAft>
                  <a:spcPct val="0"/>
                </a:spcAft>
                <a:buClrTx/>
                <a:buSzTx/>
                <a:buNone/>
              </a:pPr>
              <a:t>22</a:t>
            </a:fld>
            <a:endParaRPr lang="en-US" altLang="en-US" dirty="0">
              <a:solidFill>
                <a:srgbClr val="898989"/>
              </a:solidFill>
              <a:latin typeface="Arial" panose="020B0604020202020204" pitchFamily="34" charset="0"/>
              <a:cs typeface="Arial" panose="020B0604020202020204" pitchFamily="34" charset="0"/>
            </a:endParaRPr>
          </a:p>
        </p:txBody>
      </p:sp>
      <p:sp>
        <p:nvSpPr>
          <p:cNvPr id="38914" name="Title 1">
            <a:extLst>
              <a:ext uri="{FF2B5EF4-FFF2-40B4-BE49-F238E27FC236}">
                <a16:creationId xmlns:a16="http://schemas.microsoft.com/office/drawing/2014/main" id="{0EEE9DD6-AF83-49A0-A1A8-034B2624B152}"/>
              </a:ext>
            </a:extLst>
          </p:cNvPr>
          <p:cNvSpPr>
            <a:spLocks noGrp="1"/>
          </p:cNvSpPr>
          <p:nvPr>
            <p:ph type="title" idx="4294967295"/>
          </p:nvPr>
        </p:nvSpPr>
        <p:spPr>
          <a:xfrm>
            <a:off x="0" y="136526"/>
            <a:ext cx="11929403" cy="1193800"/>
          </a:xfrm>
          <a:solidFill>
            <a:srgbClr val="002060"/>
          </a:solidFill>
        </p:spPr>
        <p:txBody>
          <a:bodyPr rtlCol="0">
            <a:noAutofit/>
          </a:bodyPr>
          <a:lstStyle/>
          <a:p>
            <a:pPr eaLnBrk="1" fontAlgn="auto" hangingPunct="1">
              <a:spcAft>
                <a:spcPts val="0"/>
              </a:spcAft>
              <a:defRPr/>
            </a:pPr>
            <a:r>
              <a:rPr lang="en-US" altLang="en-US" sz="4000" b="1" dirty="0">
                <a:solidFill>
                  <a:schemeClr val="bg1"/>
                </a:solidFill>
              </a:rPr>
              <a:t> Readmission Denials- </a:t>
            </a:r>
            <a:r>
              <a:rPr lang="en-US" altLang="en-US" sz="4000" dirty="0">
                <a:solidFill>
                  <a:schemeClr val="bg1"/>
                </a:solidFill>
              </a:rPr>
              <a:t>CMS Policy</a:t>
            </a:r>
          </a:p>
        </p:txBody>
      </p:sp>
      <p:sp>
        <p:nvSpPr>
          <p:cNvPr id="38915" name="Content Placeholder 2">
            <a:extLst>
              <a:ext uri="{FF2B5EF4-FFF2-40B4-BE49-F238E27FC236}">
                <a16:creationId xmlns:a16="http://schemas.microsoft.com/office/drawing/2014/main" id="{5878576C-A9A3-4AE5-BCC1-DAD6E220131D}"/>
              </a:ext>
            </a:extLst>
          </p:cNvPr>
          <p:cNvSpPr>
            <a:spLocks noGrp="1"/>
          </p:cNvSpPr>
          <p:nvPr>
            <p:ph idx="4294967295"/>
          </p:nvPr>
        </p:nvSpPr>
        <p:spPr>
          <a:xfrm>
            <a:off x="609600" y="1330326"/>
            <a:ext cx="10972800" cy="5026024"/>
          </a:xfrm>
          <a:solidFill>
            <a:schemeClr val="tx1">
              <a:lumMod val="75000"/>
              <a:lumOff val="25000"/>
            </a:schemeClr>
          </a:solidFill>
        </p:spPr>
        <p:txBody>
          <a:bodyPr rtlCol="0">
            <a:normAutofit/>
          </a:bodyPr>
          <a:lstStyle/>
          <a:p>
            <a:pPr marL="0" indent="0" algn="ctr" eaLnBrk="1" fontAlgn="auto" hangingPunct="1">
              <a:lnSpc>
                <a:spcPct val="100000"/>
              </a:lnSpc>
              <a:spcBef>
                <a:spcPts val="0"/>
              </a:spcBef>
              <a:spcAft>
                <a:spcPts val="600"/>
              </a:spcAft>
              <a:buNone/>
              <a:defRPr/>
            </a:pPr>
            <a:endParaRPr lang="en-US" altLang="en-US" sz="2600" dirty="0">
              <a:solidFill>
                <a:schemeClr val="bg1"/>
              </a:solidFill>
            </a:endParaRPr>
          </a:p>
          <a:p>
            <a:pPr marL="0" indent="0" algn="ctr" eaLnBrk="1" fontAlgn="auto" hangingPunct="1">
              <a:lnSpc>
                <a:spcPct val="100000"/>
              </a:lnSpc>
              <a:spcBef>
                <a:spcPts val="0"/>
              </a:spcBef>
              <a:spcAft>
                <a:spcPts val="600"/>
              </a:spcAft>
              <a:buNone/>
              <a:defRPr/>
            </a:pPr>
            <a:r>
              <a:rPr lang="en-US" altLang="en-US" sz="2600" dirty="0">
                <a:solidFill>
                  <a:schemeClr val="bg1"/>
                </a:solidFill>
              </a:rPr>
              <a:t>When a patient is discharged/transferred from an acute care Prospective Payment System (PPS) hospital </a:t>
            </a:r>
            <a:r>
              <a:rPr lang="en-US" altLang="en-US" sz="2600" b="1" dirty="0">
                <a:solidFill>
                  <a:schemeClr val="bg1"/>
                </a:solidFill>
              </a:rPr>
              <a:t>and is readmitted to the same acute care PPS hospital on the same day for symptoms related t</a:t>
            </a:r>
            <a:r>
              <a:rPr lang="en-US" altLang="en-US" sz="2600" dirty="0">
                <a:solidFill>
                  <a:schemeClr val="bg1"/>
                </a:solidFill>
              </a:rPr>
              <a:t>o, or for evaluation and management of, the prior stay’s medical condition, hospitals will adjust the original claim generated by the original stay by combining the original and subsequent stay onto a single claim. </a:t>
            </a:r>
          </a:p>
          <a:p>
            <a:pPr marL="0" indent="0" eaLnBrk="1" fontAlgn="auto" hangingPunct="1">
              <a:lnSpc>
                <a:spcPct val="100000"/>
              </a:lnSpc>
              <a:spcBef>
                <a:spcPts val="0"/>
              </a:spcBef>
              <a:spcAft>
                <a:spcPts val="600"/>
              </a:spcAft>
              <a:buNone/>
              <a:defRPr/>
            </a:pPr>
            <a:endParaRPr lang="en-US" altLang="en-US" sz="2600" dirty="0">
              <a:solidFill>
                <a:srgbClr val="00B050"/>
              </a:solidFill>
              <a:highlight>
                <a:srgbClr val="FFFF00"/>
              </a:highlight>
            </a:endParaRPr>
          </a:p>
          <a:p>
            <a:pPr marL="0" indent="0" algn="ctr" eaLnBrk="1" fontAlgn="auto" hangingPunct="1">
              <a:lnSpc>
                <a:spcPct val="100000"/>
              </a:lnSpc>
              <a:spcBef>
                <a:spcPts val="0"/>
              </a:spcBef>
              <a:spcAft>
                <a:spcPts val="600"/>
              </a:spcAft>
              <a:buNone/>
              <a:defRPr/>
            </a:pPr>
            <a:r>
              <a:rPr lang="en-US" altLang="en-US" sz="2600" dirty="0">
                <a:highlight>
                  <a:srgbClr val="FFFF00"/>
                </a:highlight>
              </a:rPr>
              <a:t>Please be aware that services rendered by other institutional providers during a </a:t>
            </a:r>
          </a:p>
          <a:p>
            <a:pPr marL="0" indent="0" algn="ctr" eaLnBrk="1" fontAlgn="auto" hangingPunct="1">
              <a:lnSpc>
                <a:spcPct val="100000"/>
              </a:lnSpc>
              <a:spcBef>
                <a:spcPts val="0"/>
              </a:spcBef>
              <a:spcAft>
                <a:spcPts val="600"/>
              </a:spcAft>
              <a:buNone/>
              <a:defRPr/>
            </a:pPr>
            <a:r>
              <a:rPr lang="en-US" altLang="en-US" sz="2600" dirty="0">
                <a:highlight>
                  <a:srgbClr val="FFFF00"/>
                </a:highlight>
              </a:rPr>
              <a:t>combined stay must be paid by the acute care PPS hospital </a:t>
            </a:r>
          </a:p>
          <a:p>
            <a:pPr marL="0" indent="0" algn="ctr" eaLnBrk="1" fontAlgn="auto" hangingPunct="1">
              <a:lnSpc>
                <a:spcPct val="100000"/>
              </a:lnSpc>
              <a:spcBef>
                <a:spcPts val="0"/>
              </a:spcBef>
              <a:spcAft>
                <a:spcPts val="600"/>
              </a:spcAft>
              <a:buNone/>
              <a:defRPr/>
            </a:pPr>
            <a:r>
              <a:rPr lang="en-US" altLang="en-US" sz="2600" dirty="0">
                <a:highlight>
                  <a:srgbClr val="FFFF00"/>
                </a:highlight>
              </a:rPr>
              <a:t>as per common Medicare practice</a:t>
            </a:r>
            <a:r>
              <a:rPr lang="en-US" altLang="en-US" sz="2600" dirty="0">
                <a:solidFill>
                  <a:srgbClr val="00B050"/>
                </a:solidFill>
                <a:highlight>
                  <a:srgbClr val="FFFF00"/>
                </a:highlight>
              </a:rPr>
              <a:t>.</a:t>
            </a:r>
          </a:p>
        </p:txBody>
      </p:sp>
      <p:pic>
        <p:nvPicPr>
          <p:cNvPr id="4" name="Graphic 3" descr="No Walking outline">
            <a:extLst>
              <a:ext uri="{FF2B5EF4-FFF2-40B4-BE49-F238E27FC236}">
                <a16:creationId xmlns:a16="http://schemas.microsoft.com/office/drawing/2014/main" id="{A5F588DF-0185-E746-B34B-C7E9153247A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39400" y="276226"/>
            <a:ext cx="914400" cy="9144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Slide Number Placeholder 3">
            <a:extLst>
              <a:ext uri="{FF2B5EF4-FFF2-40B4-BE49-F238E27FC236}">
                <a16:creationId xmlns:a16="http://schemas.microsoft.com/office/drawing/2014/main" id="{39A7D42F-3F36-4E04-A2FA-13AF2B66113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6592C196-BB7C-4C15-AC32-9F72BE34B9EB}" type="slidenum">
              <a:rPr kumimoji="0" lang="en-US" altLang="en-US" sz="675"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23</a:t>
            </a:fld>
            <a:endParaRPr kumimoji="0" lang="en-US" alt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9090" name="Title 1">
            <a:extLst>
              <a:ext uri="{FF2B5EF4-FFF2-40B4-BE49-F238E27FC236}">
                <a16:creationId xmlns:a16="http://schemas.microsoft.com/office/drawing/2014/main" id="{4DD35FE0-288B-4196-95A3-451794101C58}"/>
              </a:ext>
            </a:extLst>
          </p:cNvPr>
          <p:cNvSpPr>
            <a:spLocks noGrp="1" noChangeArrowheads="1"/>
          </p:cNvSpPr>
          <p:nvPr>
            <p:ph type="title" idx="4294967295"/>
          </p:nvPr>
        </p:nvSpPr>
        <p:spPr>
          <a:xfrm>
            <a:off x="-1" y="153987"/>
            <a:ext cx="11943471" cy="1208087"/>
          </a:xfrm>
          <a:solidFill>
            <a:srgbClr val="002060"/>
          </a:solidFill>
        </p:spPr>
        <p:txBody>
          <a:bodyPr>
            <a:noAutofit/>
          </a:bodyPr>
          <a:lstStyle/>
          <a:p>
            <a:pPr eaLnBrk="1" hangingPunct="1"/>
            <a:r>
              <a:rPr lang="en-US" altLang="en-US" sz="2800" b="1" dirty="0">
                <a:solidFill>
                  <a:schemeClr val="bg1"/>
                </a:solidFill>
                <a:latin typeface="+mn-lt"/>
              </a:rPr>
              <a:t> 30-Day Readmission Traditional CMS</a:t>
            </a:r>
            <a:br>
              <a:rPr lang="en-US" altLang="en-US" sz="2800" dirty="0">
                <a:solidFill>
                  <a:schemeClr val="bg1"/>
                </a:solidFill>
              </a:rPr>
            </a:br>
            <a:r>
              <a:rPr lang="en-US" altLang="en-US" sz="2800" dirty="0">
                <a:solidFill>
                  <a:schemeClr val="bg1"/>
                </a:solidFill>
              </a:rPr>
              <a:t> </a:t>
            </a:r>
            <a:r>
              <a:rPr lang="en-US" altLang="en-US" sz="2800" dirty="0">
                <a:solidFill>
                  <a:srgbClr val="00B050"/>
                </a:solidFill>
              </a:rPr>
              <a:t>Yearly penalties, not each case as MA Plans are doing</a:t>
            </a:r>
          </a:p>
        </p:txBody>
      </p:sp>
      <p:sp>
        <p:nvSpPr>
          <p:cNvPr id="3" name="Content Placeholder 2">
            <a:extLst>
              <a:ext uri="{FF2B5EF4-FFF2-40B4-BE49-F238E27FC236}">
                <a16:creationId xmlns:a16="http://schemas.microsoft.com/office/drawing/2014/main" id="{A0FA6653-898D-44A8-88BE-BA9F3A85FC7A}"/>
              </a:ext>
            </a:extLst>
          </p:cNvPr>
          <p:cNvSpPr>
            <a:spLocks noGrp="1"/>
          </p:cNvSpPr>
          <p:nvPr>
            <p:ph idx="4294967295"/>
          </p:nvPr>
        </p:nvSpPr>
        <p:spPr>
          <a:xfrm>
            <a:off x="536331" y="1339055"/>
            <a:ext cx="11119338" cy="5558656"/>
          </a:xfrm>
        </p:spPr>
        <p:txBody>
          <a:bodyPr rtlCol="0">
            <a:noAutofit/>
          </a:bodyPr>
          <a:lstStyle/>
          <a:p>
            <a:pPr marL="0" indent="0" eaLnBrk="1" fontAlgn="auto" hangingPunct="1">
              <a:lnSpc>
                <a:spcPct val="100000"/>
              </a:lnSpc>
              <a:spcBef>
                <a:spcPts val="0"/>
              </a:spcBef>
              <a:spcAft>
                <a:spcPts val="600"/>
              </a:spcAft>
              <a:buNone/>
              <a:defRPr/>
            </a:pPr>
            <a:r>
              <a:rPr lang="en-US" sz="1800" dirty="0"/>
              <a:t>The Social Security Act establishes the Hospital Readmissions Reduction Program, which requires CMS to </a:t>
            </a:r>
            <a:r>
              <a:rPr lang="en-US" sz="1800" b="1" dirty="0">
                <a:solidFill>
                  <a:srgbClr val="00B050"/>
                </a:solidFill>
              </a:rPr>
              <a:t>reduce payments to IPPS hospitals with excess readmissions</a:t>
            </a:r>
            <a:r>
              <a:rPr lang="en-US" sz="1800" b="1" dirty="0"/>
              <a:t>, </a:t>
            </a:r>
            <a:r>
              <a:rPr lang="en-US" sz="1800" dirty="0"/>
              <a:t>effective for discharges beginning on October 1, 2012. The regulations that implement this provision are in subpart I of 42 CFR part 412 (§412.150 through §412.154).</a:t>
            </a:r>
          </a:p>
          <a:p>
            <a:pPr marL="0" indent="0" eaLnBrk="1" fontAlgn="auto" hangingPunct="1">
              <a:lnSpc>
                <a:spcPct val="100000"/>
              </a:lnSpc>
              <a:spcBef>
                <a:spcPts val="0"/>
              </a:spcBef>
              <a:spcAft>
                <a:spcPts val="600"/>
              </a:spcAft>
              <a:buNone/>
              <a:defRPr/>
            </a:pPr>
            <a:r>
              <a:rPr lang="en-US" sz="1800" dirty="0"/>
              <a:t>In the FY 2012 IPPS final rule, CMS finalized the following policies with regard to the  readmission measures under the Hospital Readmissions Reduction Program:</a:t>
            </a:r>
          </a:p>
          <a:p>
            <a:pPr eaLnBrk="1" fontAlgn="auto" hangingPunct="1">
              <a:lnSpc>
                <a:spcPct val="100000"/>
              </a:lnSpc>
              <a:spcBef>
                <a:spcPts val="0"/>
              </a:spcBef>
              <a:spcAft>
                <a:spcPts val="600"/>
              </a:spcAft>
              <a:defRPr/>
            </a:pPr>
            <a:r>
              <a:rPr lang="en-US" sz="1800" dirty="0"/>
              <a:t>Defined readmission as an admission to a subsection (d) hospital </a:t>
            </a:r>
            <a:r>
              <a:rPr lang="en-US" sz="1800" b="1" dirty="0"/>
              <a:t>within 30 days of a discharge from the same or another subsection (d) hospital;</a:t>
            </a:r>
          </a:p>
          <a:p>
            <a:pPr eaLnBrk="1" fontAlgn="auto" hangingPunct="1">
              <a:lnSpc>
                <a:spcPct val="100000"/>
              </a:lnSpc>
              <a:spcBef>
                <a:spcPts val="0"/>
              </a:spcBef>
              <a:spcAft>
                <a:spcPts val="600"/>
              </a:spcAft>
              <a:defRPr/>
            </a:pPr>
            <a:r>
              <a:rPr lang="en-US" sz="1800" dirty="0"/>
              <a:t>Adopted </a:t>
            </a:r>
            <a:r>
              <a:rPr lang="en-US" sz="1800" b="1" dirty="0"/>
              <a:t>readmission measures for the applicable conditions of acute myocardial infarction (AMI), heart failure (HF), and pneumonia (PN).</a:t>
            </a:r>
          </a:p>
          <a:p>
            <a:pPr marL="0" indent="0" eaLnBrk="1" fontAlgn="auto" hangingPunct="1">
              <a:lnSpc>
                <a:spcPct val="100000"/>
              </a:lnSpc>
              <a:spcBef>
                <a:spcPts val="0"/>
              </a:spcBef>
              <a:spcAft>
                <a:spcPts val="600"/>
              </a:spcAft>
              <a:buNone/>
              <a:defRPr/>
            </a:pPr>
            <a:r>
              <a:rPr lang="en-US" sz="1800" dirty="0"/>
              <a:t>In the FY 2014 IPPS final rule, CMS finalized the expansion of the applicable conditions beginning with the FY 2015 program to include: </a:t>
            </a:r>
          </a:p>
          <a:p>
            <a:pPr marL="415992" lvl="1" indent="0" eaLnBrk="1" fontAlgn="auto" hangingPunct="1">
              <a:lnSpc>
                <a:spcPct val="100000"/>
              </a:lnSpc>
              <a:spcBef>
                <a:spcPts val="0"/>
              </a:spcBef>
              <a:spcAft>
                <a:spcPts val="600"/>
              </a:spcAft>
              <a:buNone/>
              <a:defRPr/>
            </a:pPr>
            <a:r>
              <a:rPr lang="en-US" sz="1800" dirty="0"/>
              <a:t>(1) patients admitted for an acute exacerbation of</a:t>
            </a:r>
            <a:r>
              <a:rPr lang="en-US" sz="1800" dirty="0">
                <a:solidFill>
                  <a:schemeClr val="tx1">
                    <a:lumMod val="75000"/>
                    <a:lumOff val="25000"/>
                  </a:schemeClr>
                </a:solidFill>
              </a:rPr>
              <a:t> </a:t>
            </a:r>
            <a:r>
              <a:rPr lang="en-US" sz="1800" b="1" dirty="0">
                <a:solidFill>
                  <a:srgbClr val="00B050"/>
                </a:solidFill>
              </a:rPr>
              <a:t>chronic obstructive pulmonary diseas</a:t>
            </a:r>
            <a:r>
              <a:rPr lang="en-US" sz="1800" dirty="0">
                <a:solidFill>
                  <a:srgbClr val="00B050"/>
                </a:solidFill>
              </a:rPr>
              <a:t>e </a:t>
            </a:r>
            <a:r>
              <a:rPr lang="en-US" sz="1800" b="1" dirty="0"/>
              <a:t>(COPD); </a:t>
            </a:r>
            <a:r>
              <a:rPr lang="en-US" sz="1800" dirty="0"/>
              <a:t>and </a:t>
            </a:r>
          </a:p>
          <a:p>
            <a:pPr marL="415992" lvl="1" indent="0" eaLnBrk="1" fontAlgn="auto" hangingPunct="1">
              <a:lnSpc>
                <a:spcPct val="100000"/>
              </a:lnSpc>
              <a:spcBef>
                <a:spcPts val="0"/>
              </a:spcBef>
              <a:spcAft>
                <a:spcPts val="600"/>
              </a:spcAft>
              <a:buNone/>
              <a:defRPr/>
            </a:pPr>
            <a:r>
              <a:rPr lang="en-US" sz="1800" dirty="0"/>
              <a:t>(2) patients admitted for elective </a:t>
            </a:r>
            <a:r>
              <a:rPr lang="en-US" sz="1800" b="1" dirty="0"/>
              <a:t>total hip arthroplasty (THA) and total knee arthroplasty (TKA).</a:t>
            </a:r>
            <a:endParaRPr lang="en-US" sz="1800" dirty="0"/>
          </a:p>
          <a:p>
            <a:pPr marL="0" indent="0" eaLnBrk="1" fontAlgn="auto" hangingPunct="1">
              <a:lnSpc>
                <a:spcPct val="100000"/>
              </a:lnSpc>
              <a:spcBef>
                <a:spcPts val="0"/>
              </a:spcBef>
              <a:spcAft>
                <a:spcPts val="600"/>
              </a:spcAft>
              <a:buNone/>
              <a:defRPr/>
            </a:pPr>
            <a:r>
              <a:rPr lang="en-US" sz="1800" dirty="0"/>
              <a:t>In the FY 2015 IPPS final rule, CMS finalized the expansion of the applicable conditions beginning with the FY 2017 program to include patients admitted for </a:t>
            </a:r>
            <a:r>
              <a:rPr lang="en-US" sz="1800" b="1" dirty="0">
                <a:solidFill>
                  <a:srgbClr val="00B050"/>
                </a:solidFill>
              </a:rPr>
              <a:t>coronary artery bypass graft</a:t>
            </a:r>
            <a:r>
              <a:rPr lang="en-US" sz="1800" b="1" dirty="0"/>
              <a:t> (CABG) </a:t>
            </a:r>
            <a:r>
              <a:rPr lang="en-US" sz="1800" b="1" dirty="0">
                <a:solidFill>
                  <a:srgbClr val="00B050"/>
                </a:solidFill>
              </a:rPr>
              <a:t>surgery</a:t>
            </a:r>
            <a:r>
              <a:rPr lang="en-US" sz="1800" b="1" dirty="0"/>
              <a:t>. </a:t>
            </a:r>
          </a:p>
          <a:p>
            <a:pPr marL="0" indent="0" algn="ctr" eaLnBrk="1" fontAlgn="auto" hangingPunct="1">
              <a:lnSpc>
                <a:spcPct val="100000"/>
              </a:lnSpc>
              <a:spcBef>
                <a:spcPts val="0"/>
              </a:spcBef>
              <a:spcAft>
                <a:spcPts val="600"/>
              </a:spcAft>
              <a:buNone/>
              <a:defRPr/>
            </a:pPr>
            <a:r>
              <a:rPr kumimoji="0" lang="en-US" sz="1600" b="0" i="0" u="sng" strike="noStrike" kern="1200" cap="all" spc="0" normalizeH="0" baseline="0" noProof="0" dirty="0">
                <a:ln>
                  <a:noFill/>
                </a:ln>
                <a:solidFill>
                  <a:srgbClr val="C00000"/>
                </a:solidFill>
                <a:effectLst/>
                <a:uLnTx/>
                <a:uFillTx/>
                <a:ea typeface="+mn-ea"/>
                <a:cs typeface="+mn-cs"/>
              </a:rPr>
              <a:t>Readmission penalties:</a:t>
            </a:r>
            <a:r>
              <a:rPr kumimoji="0" lang="en-US" sz="1600" b="0" i="0" strike="noStrike" kern="1200" cap="all" spc="0" normalizeH="0" baseline="0" noProof="0" dirty="0">
                <a:ln>
                  <a:noFill/>
                </a:ln>
                <a:solidFill>
                  <a:srgbClr val="C00000"/>
                </a:solidFill>
                <a:effectLst/>
                <a:uLnTx/>
                <a:uFillTx/>
                <a:ea typeface="+mn-ea"/>
                <a:cs typeface="+mn-cs"/>
              </a:rPr>
              <a:t>  </a:t>
            </a:r>
            <a:r>
              <a:rPr kumimoji="0" lang="en-US" sz="1600" b="0" i="0" u="none" strike="noStrike" kern="1200" cap="all" spc="0" normalizeH="0" baseline="0" noProof="0" dirty="0">
                <a:ln>
                  <a:noFill/>
                </a:ln>
                <a:solidFill>
                  <a:srgbClr val="C00000"/>
                </a:solidFill>
                <a:effectLst/>
                <a:uLnTx/>
                <a:uFillTx/>
                <a:ea typeface="+mn-ea"/>
                <a:cs typeface="+mn-cs"/>
              </a:rPr>
              <a:t>CMS fines 2545 hospital for high readmission rates.  </a:t>
            </a:r>
          </a:p>
          <a:p>
            <a:pPr marL="0" indent="0" algn="ctr" eaLnBrk="1" fontAlgn="auto" hangingPunct="1">
              <a:lnSpc>
                <a:spcPct val="100000"/>
              </a:lnSpc>
              <a:spcBef>
                <a:spcPts val="0"/>
              </a:spcBef>
              <a:spcAft>
                <a:spcPts val="600"/>
              </a:spcAft>
              <a:buNone/>
              <a:defRPr/>
            </a:pPr>
            <a:r>
              <a:rPr kumimoji="0" lang="en-US" sz="1600" b="0" i="0" u="none" strike="noStrike" kern="1200" cap="all" spc="0" normalizeH="0" baseline="0" noProof="0" dirty="0">
                <a:ln>
                  <a:noFill/>
                </a:ln>
                <a:solidFill>
                  <a:srgbClr val="C00000"/>
                </a:solidFill>
                <a:effectLst/>
                <a:uLnTx/>
                <a:uFillTx/>
                <a:ea typeface="+mn-ea"/>
                <a:cs typeface="+mn-cs"/>
              </a:rPr>
              <a:t>83% of 3080 hospitals /2499 announced fined (10-21) Could cut up to 3% from each Medicare case during fiscal year 2021. program is 10 years old</a:t>
            </a:r>
            <a:endParaRPr lang="en-US" sz="1600" b="1" dirty="0">
              <a:solidFill>
                <a:srgbClr val="C00000"/>
              </a:solidFill>
            </a:endParaRPr>
          </a:p>
        </p:txBody>
      </p:sp>
      <p:sp>
        <p:nvSpPr>
          <p:cNvPr id="4" name="Rectangle 3">
            <a:extLst>
              <a:ext uri="{FF2B5EF4-FFF2-40B4-BE49-F238E27FC236}">
                <a16:creationId xmlns:a16="http://schemas.microsoft.com/office/drawing/2014/main" id="{F55EFAC7-F756-F14F-943D-DCE449B1F80D}"/>
              </a:ext>
            </a:extLst>
          </p:cNvPr>
          <p:cNvSpPr/>
          <p:nvPr/>
        </p:nvSpPr>
        <p:spPr>
          <a:xfrm>
            <a:off x="8610600" y="392578"/>
            <a:ext cx="3581400" cy="707886"/>
          </a:xfrm>
          <a:prstGeom prst="rect">
            <a:avLst/>
          </a:prstGeom>
          <a:solidFill>
            <a:srgbClr val="00B050"/>
          </a:solidFill>
        </p:spPr>
        <p:txBody>
          <a:bodyPr wrap="square">
            <a:spAutoFit/>
          </a:bodyPr>
          <a:lstStyle/>
          <a:p>
            <a:pPr algn="ctr">
              <a:spcAft>
                <a:spcPts val="600"/>
              </a:spcAft>
              <a:defRPr/>
            </a:pPr>
            <a:r>
              <a:rPr lang="en-US" sz="2000" b="1" dirty="0">
                <a:solidFill>
                  <a:schemeClr val="bg1"/>
                </a:solidFill>
              </a:rPr>
              <a:t>CMS Hospital Readmissions Reduction Program (HRRP)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d with a gavel">
            <a:extLst>
              <a:ext uri="{FF2B5EF4-FFF2-40B4-BE49-F238E27FC236}">
                <a16:creationId xmlns:a16="http://schemas.microsoft.com/office/drawing/2014/main" id="{11040490-A7B2-0040-A5B3-CC887C56E0E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a:ext>
            </a:extLst>
          </a:blip>
          <a:srcRect l="-565"/>
          <a:stretch/>
        </p:blipFill>
        <p:spPr>
          <a:xfrm>
            <a:off x="-67409" y="1"/>
            <a:ext cx="12265020" cy="6858000"/>
          </a:xfrm>
          <a:prstGeom prst="rect">
            <a:avLst/>
          </a:prstGeom>
        </p:spPr>
      </p:pic>
      <p:sp>
        <p:nvSpPr>
          <p:cNvPr id="91141" name="Slide Number Placeholder 3">
            <a:extLst>
              <a:ext uri="{FF2B5EF4-FFF2-40B4-BE49-F238E27FC236}">
                <a16:creationId xmlns:a16="http://schemas.microsoft.com/office/drawing/2014/main" id="{0CBC16AC-E68D-4C72-8EA0-34DF536045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fld id="{4064D7E6-0F60-4F91-BB97-71FBCB8836EE}" type="slidenum">
              <a:rPr kumimoji="0" lang="en-US" altLang="en-US" sz="675"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 typeface="Wingdings 3" panose="05040102010807070707" pitchFamily="18" charset="2"/>
                <a:buNone/>
                <a:tabLst/>
                <a:defRPr/>
              </a:pPr>
              <a:t>24</a:t>
            </a:fld>
            <a:endParaRPr kumimoji="0" lang="en-US" altLang="en-US" sz="675"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44034" name="Title 1">
            <a:extLst>
              <a:ext uri="{FF2B5EF4-FFF2-40B4-BE49-F238E27FC236}">
                <a16:creationId xmlns:a16="http://schemas.microsoft.com/office/drawing/2014/main" id="{62860C4C-96BC-47F9-B894-B233F1237359}"/>
              </a:ext>
            </a:extLst>
          </p:cNvPr>
          <p:cNvSpPr>
            <a:spLocks noGrp="1"/>
          </p:cNvSpPr>
          <p:nvPr>
            <p:ph type="title" idx="4294967295"/>
          </p:nvPr>
        </p:nvSpPr>
        <p:spPr>
          <a:xfrm>
            <a:off x="0" y="136525"/>
            <a:ext cx="11985674" cy="1349375"/>
          </a:xfrm>
          <a:solidFill>
            <a:srgbClr val="002060"/>
          </a:solidFill>
        </p:spPr>
        <p:txBody>
          <a:bodyPr rtlCol="0">
            <a:normAutofit/>
          </a:bodyPr>
          <a:lstStyle/>
          <a:p>
            <a:pPr eaLnBrk="1" fontAlgn="auto" hangingPunct="1">
              <a:spcAft>
                <a:spcPts val="0"/>
              </a:spcAft>
              <a:defRPr/>
            </a:pPr>
            <a:r>
              <a:rPr lang="en-US" altLang="en-US" sz="4000" b="1" dirty="0">
                <a:solidFill>
                  <a:schemeClr val="bg1"/>
                </a:solidFill>
              </a:rPr>
              <a:t>United Health Care Readmission- </a:t>
            </a:r>
            <a:r>
              <a:rPr lang="en-US" altLang="en-US" sz="4000" dirty="0">
                <a:solidFill>
                  <a:schemeClr val="bg1"/>
                </a:solidFill>
              </a:rPr>
              <a:t>generally use a required combination of 2 ‘related’ w/in 30 days</a:t>
            </a:r>
          </a:p>
        </p:txBody>
      </p:sp>
      <p:sp>
        <p:nvSpPr>
          <p:cNvPr id="6" name="Rectangle 5">
            <a:extLst>
              <a:ext uri="{FF2B5EF4-FFF2-40B4-BE49-F238E27FC236}">
                <a16:creationId xmlns:a16="http://schemas.microsoft.com/office/drawing/2014/main" id="{522FB2B1-B684-274F-8462-245C04A2D2BF}"/>
              </a:ext>
            </a:extLst>
          </p:cNvPr>
          <p:cNvSpPr/>
          <p:nvPr/>
        </p:nvSpPr>
        <p:spPr>
          <a:xfrm>
            <a:off x="191086" y="1668779"/>
            <a:ext cx="11742420" cy="4870133"/>
          </a:xfrm>
          <a:prstGeom prst="rect">
            <a:avLst/>
          </a:prstGeom>
          <a:solidFill>
            <a:srgbClr val="FFFFFF">
              <a:alpha val="5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5" name="Content Placeholder 2">
            <a:extLst>
              <a:ext uri="{FF2B5EF4-FFF2-40B4-BE49-F238E27FC236}">
                <a16:creationId xmlns:a16="http://schemas.microsoft.com/office/drawing/2014/main" id="{6AD122CB-50D1-4531-8262-7B8ECE17DA77}"/>
              </a:ext>
            </a:extLst>
          </p:cNvPr>
          <p:cNvSpPr>
            <a:spLocks noGrp="1"/>
          </p:cNvSpPr>
          <p:nvPr>
            <p:ph idx="4294967295"/>
          </p:nvPr>
        </p:nvSpPr>
        <p:spPr>
          <a:xfrm>
            <a:off x="451338" y="1930400"/>
            <a:ext cx="11221915" cy="4425950"/>
          </a:xfrm>
        </p:spPr>
        <p:txBody>
          <a:bodyPr rtlCol="0">
            <a:noAutofit/>
          </a:bodyPr>
          <a:lstStyle/>
          <a:p>
            <a:pPr>
              <a:defRPr/>
            </a:pPr>
            <a:r>
              <a:rPr lang="en-US" altLang="en-US" sz="2000" dirty="0"/>
              <a:t>A LVN, LPN or RN will review the medical records and supporting documentation provided by the facility to determine whether the two admissions are related. </a:t>
            </a:r>
          </a:p>
          <a:p>
            <a:pPr eaLnBrk="1" fontAlgn="auto" hangingPunct="1">
              <a:spcAft>
                <a:spcPts val="0"/>
              </a:spcAft>
              <a:defRPr/>
            </a:pPr>
            <a:r>
              <a:rPr lang="en-US" altLang="en-US" sz="2000" dirty="0"/>
              <a:t>If the subsequent admission </a:t>
            </a:r>
            <a:r>
              <a:rPr lang="en-US" altLang="en-US" sz="2000" b="1" u="sng" dirty="0"/>
              <a:t>is related to the initial admission and appears to have been preventable, </a:t>
            </a:r>
            <a:r>
              <a:rPr lang="en-US" altLang="en-US" sz="2000" dirty="0"/>
              <a:t>the LVN, LPN or RN will submit the case to a medical director, who is a physician, for further review. </a:t>
            </a:r>
          </a:p>
          <a:p>
            <a:pPr eaLnBrk="1" fontAlgn="auto" hangingPunct="1">
              <a:spcAft>
                <a:spcPts val="0"/>
              </a:spcAft>
              <a:defRPr/>
            </a:pPr>
            <a:r>
              <a:rPr lang="en-US" altLang="en-US" sz="2000" dirty="0"/>
              <a:t>The medical director will review the medical records to determine if the subsequent admission was preventable and/or there is an indication that the facility was attempting to circumvent the PPS system. </a:t>
            </a:r>
          </a:p>
          <a:p>
            <a:pPr eaLnBrk="1" fontAlgn="auto" hangingPunct="1">
              <a:spcAft>
                <a:spcPts val="0"/>
              </a:spcAft>
              <a:defRPr/>
            </a:pPr>
            <a:r>
              <a:rPr lang="en-US" altLang="en-US" sz="2000" b="1" dirty="0">
                <a:solidFill>
                  <a:srgbClr val="C00000"/>
                </a:solidFill>
              </a:rPr>
              <a:t>Aetna MD/CA case in court  </a:t>
            </a:r>
            <a:r>
              <a:rPr lang="en-US" altLang="en-US" sz="2000" dirty="0"/>
              <a:t>did not do review of case/just read recommendation by clinical team.  AG’s investigating.</a:t>
            </a:r>
          </a:p>
          <a:p>
            <a:pPr eaLnBrk="1" fontAlgn="auto" hangingPunct="1">
              <a:spcAft>
                <a:spcPts val="0"/>
              </a:spcAft>
              <a:defRPr/>
            </a:pPr>
            <a:r>
              <a:rPr lang="en-US" altLang="en-US" sz="2000" b="1" dirty="0">
                <a:solidFill>
                  <a:srgbClr val="C00000"/>
                </a:solidFill>
              </a:rPr>
              <a:t>FULL DENIALS </a:t>
            </a:r>
            <a:r>
              <a:rPr lang="en-US" altLang="en-US" sz="2000" dirty="0"/>
              <a:t>of the 2nd admission by MA PLANS and other COMMERCIAL PAYERS.</a:t>
            </a:r>
          </a:p>
          <a:p>
            <a:pPr eaLnBrk="1" fontAlgn="auto" hangingPunct="1">
              <a:spcAft>
                <a:spcPts val="0"/>
              </a:spcAft>
              <a:defRPr/>
            </a:pPr>
            <a:r>
              <a:rPr lang="en-US" altLang="en-US" sz="2000" b="1" dirty="0"/>
              <a:t>Exclude ALL CHRONIC DX from readmissions.   </a:t>
            </a:r>
          </a:p>
          <a:p>
            <a:pPr eaLnBrk="1" fontAlgn="auto" hangingPunct="1">
              <a:spcAft>
                <a:spcPts val="0"/>
              </a:spcAft>
              <a:defRPr/>
            </a:pPr>
            <a:r>
              <a:rPr lang="en-US" altLang="en-US" sz="2000" b="1" dirty="0"/>
              <a:t>Identify which of the up to 10 dx /location of have to be the ‘same ‘ </a:t>
            </a:r>
            <a:r>
              <a:rPr lang="en-US" altLang="en-US" sz="2000" b="1"/>
              <a:t>or similar</a:t>
            </a:r>
            <a:r>
              <a:rPr lang="en-US" altLang="en-US" sz="2000" b="1" dirty="0"/>
              <a:t>’ for exclusion</a:t>
            </a:r>
            <a:r>
              <a:rPr lang="en-US" altLang="en-US" sz="2400" b="1" dirty="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E65FB54-9C3E-4348-8066-F9DF119D8A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5F54EB-928A-4CA0-B8AF-F4C971086AD1}" type="slidenum">
              <a:rPr kumimoji="0" lang="en-US" alt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6DE533A0-C84B-458B-8CC8-FE99D86345F1}"/>
              </a:ext>
            </a:extLst>
          </p:cNvPr>
          <p:cNvSpPr>
            <a:spLocks noGrp="1"/>
          </p:cNvSpPr>
          <p:nvPr>
            <p:ph type="title" idx="4294967295"/>
          </p:nvPr>
        </p:nvSpPr>
        <p:spPr>
          <a:xfrm>
            <a:off x="0" y="296863"/>
            <a:ext cx="11985674" cy="1633537"/>
          </a:xfrm>
          <a:solidFill>
            <a:srgbClr val="002060"/>
          </a:solidFill>
        </p:spPr>
        <p:txBody>
          <a:bodyPr/>
          <a:lstStyle/>
          <a:p>
            <a:r>
              <a:rPr lang="en-US" sz="2400" dirty="0">
                <a:solidFill>
                  <a:schemeClr val="bg1"/>
                </a:solidFill>
              </a:rPr>
              <a:t>Proactive Ideas for all non-Traditional Medicare/TM Contracting</a:t>
            </a:r>
            <a:br>
              <a:rPr lang="en-US" sz="2400" dirty="0">
                <a:solidFill>
                  <a:schemeClr val="bg1"/>
                </a:solidFill>
              </a:rPr>
            </a:br>
            <a:r>
              <a:rPr lang="en-US" sz="2400" dirty="0">
                <a:solidFill>
                  <a:srgbClr val="00B050"/>
                </a:solidFill>
              </a:rPr>
              <a:t>Usually in Operational Addendum &amp; Appeals</a:t>
            </a:r>
          </a:p>
        </p:txBody>
      </p:sp>
      <p:sp>
        <p:nvSpPr>
          <p:cNvPr id="3" name="Content Placeholder 2">
            <a:extLst>
              <a:ext uri="{FF2B5EF4-FFF2-40B4-BE49-F238E27FC236}">
                <a16:creationId xmlns:a16="http://schemas.microsoft.com/office/drawing/2014/main" id="{4968E85F-6180-4A34-AD73-4AB5F4D49B31}"/>
              </a:ext>
            </a:extLst>
          </p:cNvPr>
          <p:cNvSpPr>
            <a:spLocks noGrp="1"/>
          </p:cNvSpPr>
          <p:nvPr>
            <p:ph sz="half" idx="4294967295"/>
          </p:nvPr>
        </p:nvSpPr>
        <p:spPr>
          <a:xfrm>
            <a:off x="154745" y="2019300"/>
            <a:ext cx="11830929" cy="4749800"/>
          </a:xfrm>
        </p:spPr>
        <p:txBody>
          <a:bodyPr>
            <a:noAutofit/>
          </a:bodyPr>
          <a:lstStyle/>
          <a:p>
            <a:pPr marL="0" indent="0">
              <a:lnSpc>
                <a:spcPct val="100000"/>
              </a:lnSpc>
              <a:spcBef>
                <a:spcPts val="0"/>
              </a:spcBef>
              <a:buNone/>
            </a:pPr>
            <a:r>
              <a:rPr lang="en-US" sz="1600" b="1" u="sng" dirty="0"/>
              <a:t>Outline key elements prior to signing the contract</a:t>
            </a:r>
            <a:r>
              <a:rPr lang="en-US" sz="1600" dirty="0"/>
              <a:t>.  Re-visit throughout the contract year if concerns arise.  </a:t>
            </a:r>
            <a:r>
              <a:rPr lang="en-US" sz="1600" dirty="0">
                <a:solidFill>
                  <a:srgbClr val="FF0000"/>
                </a:solidFill>
              </a:rPr>
              <a:t>Rates are not included in this list.</a:t>
            </a:r>
          </a:p>
          <a:p>
            <a:pPr marL="0" indent="0">
              <a:lnSpc>
                <a:spcPct val="100000"/>
              </a:lnSpc>
              <a:spcBef>
                <a:spcPts val="0"/>
              </a:spcBef>
              <a:buNone/>
            </a:pPr>
            <a:endParaRPr lang="en-US" sz="1600" dirty="0">
              <a:solidFill>
                <a:srgbClr val="FF0000"/>
              </a:solidFill>
            </a:endParaRPr>
          </a:p>
          <a:p>
            <a:pPr marL="342900" indent="-342900">
              <a:lnSpc>
                <a:spcPct val="100000"/>
              </a:lnSpc>
              <a:spcBef>
                <a:spcPts val="0"/>
              </a:spcBef>
              <a:buFont typeface="+mj-lt"/>
              <a:buAutoNum type="arabicPeriod"/>
            </a:pPr>
            <a:r>
              <a:rPr lang="en-US" sz="1600" b="1" dirty="0"/>
              <a:t>Timeline for submission of clinicals</a:t>
            </a:r>
            <a:r>
              <a:rPr lang="en-US" sz="1600" dirty="0"/>
              <a:t>.  Week days, weekends, obs conversion request to inpt.</a:t>
            </a:r>
          </a:p>
          <a:p>
            <a:pPr marL="342900" indent="-342900">
              <a:lnSpc>
                <a:spcPct val="100000"/>
              </a:lnSpc>
              <a:spcBef>
                <a:spcPts val="0"/>
              </a:spcBef>
              <a:buFont typeface="+mj-lt"/>
              <a:buAutoNum type="arabicPeriod"/>
            </a:pPr>
            <a:r>
              <a:rPr lang="en-US" sz="1600" b="1" dirty="0"/>
              <a:t>Clinical guidelines the payer is using making the inpt decision</a:t>
            </a:r>
            <a:r>
              <a:rPr lang="en-US" sz="1600" dirty="0"/>
              <a:t> along with required REASON for not approving inpt with decision.</a:t>
            </a:r>
          </a:p>
          <a:p>
            <a:pPr marL="342900" indent="-342900">
              <a:lnSpc>
                <a:spcPct val="100000"/>
              </a:lnSpc>
              <a:spcBef>
                <a:spcPts val="0"/>
              </a:spcBef>
              <a:buFont typeface="+mj-lt"/>
              <a:buAutoNum type="arabicPeriod"/>
            </a:pPr>
            <a:r>
              <a:rPr lang="en-US" sz="1600" b="1" dirty="0"/>
              <a:t>Timelines for reply of request</a:t>
            </a:r>
            <a:r>
              <a:rPr lang="en-US" sz="1600" dirty="0"/>
              <a:t>.  Weekends same as weekdays.  4-8 hrs maximum</a:t>
            </a:r>
          </a:p>
          <a:p>
            <a:pPr marL="342900" indent="-342900">
              <a:lnSpc>
                <a:spcPct val="100000"/>
              </a:lnSpc>
              <a:spcBef>
                <a:spcPts val="0"/>
              </a:spcBef>
              <a:buFont typeface="+mj-lt"/>
              <a:buAutoNum type="arabicPeriod"/>
            </a:pPr>
            <a:r>
              <a:rPr lang="en-US" sz="1600" b="1" dirty="0"/>
              <a:t>Once inpt has been approved, no additional record requests </a:t>
            </a:r>
            <a:r>
              <a:rPr lang="en-US" sz="1600" dirty="0"/>
              <a:t>unless pt is a candidate to move to a post-acute level of care.  Contract language must be known – i.e. qualifying stay.  (DRG)</a:t>
            </a:r>
          </a:p>
          <a:p>
            <a:pPr marL="342900" indent="-342900">
              <a:lnSpc>
                <a:spcPct val="100000"/>
              </a:lnSpc>
              <a:spcBef>
                <a:spcPts val="0"/>
              </a:spcBef>
              <a:buFont typeface="+mj-lt"/>
              <a:buAutoNum type="arabicPeriod"/>
            </a:pPr>
            <a:r>
              <a:rPr lang="en-US" sz="1600" b="1" dirty="0"/>
              <a:t>If granting access to the provider’s electronic medical record</a:t>
            </a:r>
            <a:r>
              <a:rPr lang="en-US" sz="1600" dirty="0"/>
              <a:t>, critical to have a very limited review (ER if from the ER/labs/imaging/notes) with a firm timeline for decision. 4- 8 hrs maximum.  Continued delay yields risk of the pt ‘recovering in a lower level of care/obs.”  If in obs, grant access when the </a:t>
            </a:r>
            <a:r>
              <a:rPr lang="en-US" sz="1600" dirty="0" err="1"/>
              <a:t>pt’s</a:t>
            </a:r>
            <a:r>
              <a:rPr lang="en-US" sz="1600" dirty="0"/>
              <a:t> condition needs reassessed.  8 hrs maximum.</a:t>
            </a:r>
          </a:p>
          <a:p>
            <a:pPr marL="514350" indent="-514350">
              <a:lnSpc>
                <a:spcPct val="100000"/>
              </a:lnSpc>
              <a:spcBef>
                <a:spcPts val="0"/>
              </a:spcBef>
              <a:buFont typeface="+mj-lt"/>
              <a:buAutoNum type="arabicPeriod" startAt="6"/>
            </a:pPr>
            <a:r>
              <a:rPr lang="en-US" sz="1600" b="1" dirty="0"/>
              <a:t>DRG hot spots</a:t>
            </a:r>
            <a:r>
              <a:rPr lang="en-US" sz="1600" dirty="0"/>
              <a:t>:  Sepsis, ensure there is adherence to the HIPAA Standard Transactions- all covered entities.</a:t>
            </a:r>
          </a:p>
          <a:p>
            <a:pPr marL="514350" indent="-514350">
              <a:lnSpc>
                <a:spcPct val="100000"/>
              </a:lnSpc>
              <a:spcBef>
                <a:spcPts val="0"/>
              </a:spcBef>
              <a:buFont typeface="+mj-lt"/>
              <a:buAutoNum type="arabicPeriod" startAt="6"/>
            </a:pPr>
            <a:r>
              <a:rPr lang="en-US" sz="1600" b="1" dirty="0"/>
              <a:t>MA plans</a:t>
            </a:r>
            <a:r>
              <a:rPr lang="en-US" sz="1600" dirty="0"/>
              <a:t>:  Ensure there is understanding that a disputed status may not resolved while the </a:t>
            </a:r>
            <a:r>
              <a:rPr lang="en-US" sz="1600" dirty="0" err="1"/>
              <a:t>pt</a:t>
            </a:r>
            <a:r>
              <a:rPr lang="en-US" sz="1600" dirty="0"/>
              <a:t> is in-house.  TM rules do not apply.  Status can be changed post discharge will full billing as </a:t>
            </a:r>
            <a:r>
              <a:rPr lang="en-US" sz="1600" dirty="0" err="1"/>
              <a:t>inpt</a:t>
            </a:r>
            <a:r>
              <a:rPr lang="en-US" sz="1600" dirty="0"/>
              <a:t> or </a:t>
            </a:r>
            <a:r>
              <a:rPr lang="en-US" sz="1600" dirty="0" err="1"/>
              <a:t>outpt</a:t>
            </a:r>
            <a:r>
              <a:rPr lang="en-US" sz="1600" dirty="0"/>
              <a:t>/131 bill type.</a:t>
            </a:r>
          </a:p>
          <a:p>
            <a:pPr marL="514350" indent="-514350">
              <a:lnSpc>
                <a:spcPct val="100000"/>
              </a:lnSpc>
              <a:spcBef>
                <a:spcPts val="0"/>
              </a:spcBef>
              <a:buFont typeface="+mj-lt"/>
              <a:buAutoNum type="arabicPeriod" startAt="6"/>
            </a:pPr>
            <a:r>
              <a:rPr lang="en-US" sz="1600" b="1" dirty="0"/>
              <a:t>P2P:</a:t>
            </a:r>
            <a:r>
              <a:rPr lang="en-US" sz="1600" dirty="0"/>
              <a:t>  Any provider may discuss the account on the patient’s behalf.  All contracts allow both concurrent and post-discharge P2P.  Once the request is made, a time is agreed to /recommended.  Identify timeline with penalties if not adhered to.  Agree to the qualifications of the payer MD.  Outline the scope of the Payer MD can use –beyond meeting the clinical guidelines.  No minimum LOS to be an </a:t>
            </a:r>
            <a:r>
              <a:rPr lang="en-US" sz="1600" dirty="0" err="1"/>
              <a:t>inpt</a:t>
            </a:r>
            <a:r>
              <a:rPr lang="en-US" sz="1600" dirty="0"/>
              <a:t>. (EX:  all accts under 48 </a:t>
            </a:r>
            <a:r>
              <a:rPr lang="en-US" sz="1600" dirty="0" err="1"/>
              <a:t>hrs</a:t>
            </a:r>
            <a:r>
              <a:rPr lang="en-US" sz="1600" dirty="0"/>
              <a:t> are obs.)</a:t>
            </a:r>
          </a:p>
          <a:p>
            <a:pPr marL="514350" indent="-514350">
              <a:lnSpc>
                <a:spcPct val="100000"/>
              </a:lnSpc>
              <a:spcBef>
                <a:spcPts val="0"/>
              </a:spcBef>
              <a:buFont typeface="+mj-lt"/>
              <a:buAutoNum type="arabicPeriod" startAt="6"/>
            </a:pPr>
            <a:r>
              <a:rPr lang="en-US" sz="1600" b="1" dirty="0"/>
              <a:t>Re-admission deni</a:t>
            </a:r>
            <a:r>
              <a:rPr lang="en-US" sz="1600" dirty="0"/>
              <a:t>als.  Outline exactly what is a ‘related’ case within 30 days. “Same as Medicare’ = same day, same facility, same dx.  Chronic dx are excluded.  Identify which dx must be the same and in which ‘spot’ of the up to 10 dx.</a:t>
            </a:r>
          </a:p>
        </p:txBody>
      </p:sp>
    </p:spTree>
    <p:extLst>
      <p:ext uri="{BB962C8B-B14F-4D97-AF65-F5344CB8AC3E}">
        <p14:creationId xmlns:p14="http://schemas.microsoft.com/office/powerpoint/2010/main" val="318926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9BCB8B-117B-4425-8711-6BBE1690D2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3BB307-8413-4EAD-98A4-FC4A0D5A3AF5}" type="slidenum">
              <a:rPr kumimoji="0" lang="en-US" sz="675"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675" b="0" i="0" u="none" strike="noStrike" kern="1200" cap="none" spc="0" normalizeH="0" baseline="0" noProof="0" dirty="0">
              <a:ln>
                <a:noFill/>
              </a:ln>
              <a:solidFill>
                <a:srgbClr val="5FCBEF"/>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6789A19-CD42-406A-86C4-EE16A78C0F5E}"/>
              </a:ext>
            </a:extLst>
          </p:cNvPr>
          <p:cNvSpPr>
            <a:spLocks noGrp="1"/>
          </p:cNvSpPr>
          <p:nvPr>
            <p:ph type="title" idx="4294967295"/>
          </p:nvPr>
        </p:nvSpPr>
        <p:spPr>
          <a:xfrm>
            <a:off x="131296" y="294982"/>
            <a:ext cx="11929403" cy="1139825"/>
          </a:xfrm>
          <a:solidFill>
            <a:srgbClr val="002060"/>
          </a:solidFill>
        </p:spPr>
        <p:txBody>
          <a:bodyPr anchor="t">
            <a:normAutofit fontScale="90000"/>
          </a:bodyPr>
          <a:lstStyle/>
          <a:p>
            <a:pPr eaLnBrk="1" fontAlgn="auto" hangingPunct="1">
              <a:spcAft>
                <a:spcPts val="0"/>
              </a:spcAft>
              <a:defRPr/>
            </a:pPr>
            <a:r>
              <a:rPr lang="en-US" sz="2700" b="1" dirty="0">
                <a:solidFill>
                  <a:schemeClr val="bg1"/>
                </a:solidFill>
              </a:rPr>
              <a:t>CMS Contacts for Regions 1-10       ( 7-21)</a:t>
            </a:r>
            <a:br>
              <a:rPr lang="en-US" sz="2700" dirty="0">
                <a:solidFill>
                  <a:schemeClr val="bg1"/>
                </a:solidFill>
              </a:rPr>
            </a:br>
            <a:r>
              <a:rPr lang="en-US" sz="2200" dirty="0">
                <a:solidFill>
                  <a:srgbClr val="00B050"/>
                </a:solidFill>
              </a:rPr>
              <a:t>File complaints – squeak – with excellent examples of abuse</a:t>
            </a:r>
            <a:br>
              <a:rPr lang="en-US" sz="2200" dirty="0">
                <a:solidFill>
                  <a:srgbClr val="00B050"/>
                </a:solidFill>
              </a:rPr>
            </a:br>
            <a:r>
              <a:rPr lang="en-US" sz="2200" dirty="0">
                <a:solidFill>
                  <a:srgbClr val="00B050"/>
                </a:solidFill>
              </a:rPr>
              <a:t>Will require the provider try to work it out with the payer first.  Then file..  *Cannot be regarding rates*</a:t>
            </a:r>
            <a:br>
              <a:rPr lang="en-US" dirty="0">
                <a:solidFill>
                  <a:schemeClr val="bg1"/>
                </a:solidFill>
              </a:rPr>
            </a:br>
            <a:endParaRPr lang="en-US" dirty="0">
              <a:solidFill>
                <a:schemeClr val="bg1"/>
              </a:solidFill>
            </a:endParaRPr>
          </a:p>
        </p:txBody>
      </p:sp>
      <p:sp>
        <p:nvSpPr>
          <p:cNvPr id="5" name="Content Placeholder 4">
            <a:extLst>
              <a:ext uri="{FF2B5EF4-FFF2-40B4-BE49-F238E27FC236}">
                <a16:creationId xmlns:a16="http://schemas.microsoft.com/office/drawing/2014/main" id="{1AEE2C73-A7CD-4F55-9C10-5843C58563CB}"/>
              </a:ext>
            </a:extLst>
          </p:cNvPr>
          <p:cNvSpPr>
            <a:spLocks noGrp="1"/>
          </p:cNvSpPr>
          <p:nvPr>
            <p:ph sz="half" idx="4294967295"/>
          </p:nvPr>
        </p:nvSpPr>
        <p:spPr>
          <a:xfrm>
            <a:off x="7597726" y="1629068"/>
            <a:ext cx="3756074" cy="4933950"/>
          </a:xfrm>
        </p:spPr>
        <p:txBody>
          <a:bodyPr>
            <a:normAutofit/>
          </a:bodyPr>
          <a:lstStyle/>
          <a:p>
            <a:pPr marL="136525" indent="0">
              <a:lnSpc>
                <a:spcPct val="100000"/>
              </a:lnSpc>
              <a:spcBef>
                <a:spcPts val="0"/>
              </a:spcBef>
              <a:buNone/>
              <a:defRPr/>
            </a:pPr>
            <a:r>
              <a:rPr lang="en-US" sz="1800" dirty="0"/>
              <a:t> </a:t>
            </a:r>
          </a:p>
          <a:p>
            <a:pPr marL="136525" indent="0">
              <a:lnSpc>
                <a:spcPct val="100000"/>
              </a:lnSpc>
              <a:spcBef>
                <a:spcPts val="0"/>
              </a:spcBef>
              <a:buNone/>
              <a:defRPr/>
            </a:pPr>
            <a:r>
              <a:rPr lang="en-US" sz="1800" b="1" dirty="0"/>
              <a:t> </a:t>
            </a:r>
            <a:endParaRPr lang="en-US" sz="1800" dirty="0"/>
          </a:p>
          <a:p>
            <a:pPr marL="109728" indent="0" eaLnBrk="1" fontAlgn="auto" hangingPunct="1">
              <a:lnSpc>
                <a:spcPct val="100000"/>
              </a:lnSpc>
              <a:spcBef>
                <a:spcPts val="0"/>
              </a:spcBef>
              <a:spcAft>
                <a:spcPts val="0"/>
              </a:spcAft>
              <a:buNone/>
              <a:defRPr/>
            </a:pPr>
            <a:endParaRPr lang="en-US" sz="1200" dirty="0"/>
          </a:p>
        </p:txBody>
      </p:sp>
      <p:graphicFrame>
        <p:nvGraphicFramePr>
          <p:cNvPr id="8" name="Table 9">
            <a:extLst>
              <a:ext uri="{FF2B5EF4-FFF2-40B4-BE49-F238E27FC236}">
                <a16:creationId xmlns:a16="http://schemas.microsoft.com/office/drawing/2014/main" id="{5047CF05-2B5B-4A57-A51A-A7A093326500}"/>
              </a:ext>
            </a:extLst>
          </p:cNvPr>
          <p:cNvGraphicFramePr>
            <a:graphicFrameLocks noGrp="1"/>
          </p:cNvGraphicFramePr>
          <p:nvPr>
            <p:ph sz="quarter" idx="4294967295"/>
            <p:extLst>
              <p:ext uri="{D42A27DB-BD31-4B8C-83A1-F6EECF244321}">
                <p14:modId xmlns:p14="http://schemas.microsoft.com/office/powerpoint/2010/main" val="569058553"/>
              </p:ext>
            </p:extLst>
          </p:nvPr>
        </p:nvGraphicFramePr>
        <p:xfrm>
          <a:off x="838200" y="1470610"/>
          <a:ext cx="10515597" cy="4218990"/>
        </p:xfrm>
        <a:graphic>
          <a:graphicData uri="http://schemas.openxmlformats.org/drawingml/2006/table">
            <a:tbl>
              <a:tblPr firstRow="1" bandRow="1">
                <a:tableStyleId>{5C22544A-7EE6-4342-B048-85BDC9FD1C3A}</a:tableStyleId>
              </a:tblPr>
              <a:tblGrid>
                <a:gridCol w="2778760">
                  <a:extLst>
                    <a:ext uri="{9D8B030D-6E8A-4147-A177-3AD203B41FA5}">
                      <a16:colId xmlns:a16="http://schemas.microsoft.com/office/drawing/2014/main" val="3830811790"/>
                    </a:ext>
                  </a:extLst>
                </a:gridCol>
                <a:gridCol w="4231638">
                  <a:extLst>
                    <a:ext uri="{9D8B030D-6E8A-4147-A177-3AD203B41FA5}">
                      <a16:colId xmlns:a16="http://schemas.microsoft.com/office/drawing/2014/main" val="3518797684"/>
                    </a:ext>
                  </a:extLst>
                </a:gridCol>
                <a:gridCol w="3505199">
                  <a:extLst>
                    <a:ext uri="{9D8B030D-6E8A-4147-A177-3AD203B41FA5}">
                      <a16:colId xmlns:a16="http://schemas.microsoft.com/office/drawing/2014/main" val="1395008669"/>
                    </a:ext>
                  </a:extLst>
                </a:gridCol>
              </a:tblGrid>
              <a:tr h="421899">
                <a:tc>
                  <a:txBody>
                    <a:bodyPr/>
                    <a:lstStyle/>
                    <a:p>
                      <a:r>
                        <a:rPr lang="en-US" dirty="0"/>
                        <a:t>Region 1</a:t>
                      </a:r>
                    </a:p>
                  </a:txBody>
                  <a:tcPr/>
                </a:tc>
                <a:tc>
                  <a:txBody>
                    <a:bodyPr/>
                    <a:lstStyle/>
                    <a:p>
                      <a:r>
                        <a:rPr lang="en-US" dirty="0"/>
                        <a:t>Robosora@cms.hhs.gov</a:t>
                      </a:r>
                    </a:p>
                  </a:txBody>
                  <a:tcPr/>
                </a:tc>
                <a:tc>
                  <a:txBody>
                    <a:bodyPr/>
                    <a:lstStyle/>
                    <a:p>
                      <a:r>
                        <a:rPr lang="en-US" dirty="0"/>
                        <a:t>CT, ME, MA, NH, RI, VT</a:t>
                      </a:r>
                    </a:p>
                  </a:txBody>
                  <a:tcPr/>
                </a:tc>
                <a:extLst>
                  <a:ext uri="{0D108BD9-81ED-4DB2-BD59-A6C34878D82A}">
                    <a16:rowId xmlns:a16="http://schemas.microsoft.com/office/drawing/2014/main" val="263620758"/>
                  </a:ext>
                </a:extLst>
              </a:tr>
              <a:tr h="421899">
                <a:tc>
                  <a:txBody>
                    <a:bodyPr/>
                    <a:lstStyle/>
                    <a:p>
                      <a:r>
                        <a:rPr lang="en-US" dirty="0"/>
                        <a:t>Region 2</a:t>
                      </a:r>
                    </a:p>
                  </a:txBody>
                  <a:tcPr/>
                </a:tc>
                <a:tc>
                  <a:txBody>
                    <a:bodyPr/>
                    <a:lstStyle/>
                    <a:p>
                      <a:r>
                        <a:rPr lang="en-US" dirty="0">
                          <a:hlinkClick r:id="rId2"/>
                        </a:rPr>
                        <a:t>Ronycora@cms.hhs.gov</a:t>
                      </a:r>
                      <a:endParaRPr lang="en-US" dirty="0"/>
                    </a:p>
                  </a:txBody>
                  <a:tcPr/>
                </a:tc>
                <a:tc>
                  <a:txBody>
                    <a:bodyPr/>
                    <a:lstStyle/>
                    <a:p>
                      <a:r>
                        <a:rPr lang="en-US" dirty="0"/>
                        <a:t>NJ, NY, Puerto Rico, </a:t>
                      </a:r>
                      <a:r>
                        <a:rPr lang="en-US" dirty="0" err="1"/>
                        <a:t>Vir</a:t>
                      </a:r>
                      <a:r>
                        <a:rPr lang="en-US" dirty="0"/>
                        <a:t> Islands</a:t>
                      </a:r>
                    </a:p>
                  </a:txBody>
                  <a:tcPr/>
                </a:tc>
                <a:extLst>
                  <a:ext uri="{0D108BD9-81ED-4DB2-BD59-A6C34878D82A}">
                    <a16:rowId xmlns:a16="http://schemas.microsoft.com/office/drawing/2014/main" val="1199267006"/>
                  </a:ext>
                </a:extLst>
              </a:tr>
              <a:tr h="421899">
                <a:tc>
                  <a:txBody>
                    <a:bodyPr/>
                    <a:lstStyle/>
                    <a:p>
                      <a:r>
                        <a:rPr lang="en-US" dirty="0"/>
                        <a:t>Region 3</a:t>
                      </a:r>
                    </a:p>
                  </a:txBody>
                  <a:tcPr/>
                </a:tc>
                <a:tc>
                  <a:txBody>
                    <a:bodyPr/>
                    <a:lstStyle/>
                    <a:p>
                      <a:r>
                        <a:rPr lang="en-US" dirty="0">
                          <a:hlinkClick r:id="rId3"/>
                        </a:rPr>
                        <a:t>Rophiora@cms.hhs.gov</a:t>
                      </a:r>
                      <a:endParaRPr lang="en-US" dirty="0"/>
                    </a:p>
                  </a:txBody>
                  <a:tcPr/>
                </a:tc>
                <a:tc>
                  <a:txBody>
                    <a:bodyPr/>
                    <a:lstStyle/>
                    <a:p>
                      <a:r>
                        <a:rPr lang="en-US" dirty="0"/>
                        <a:t>DE, Dis of CO, MD, PA, VA, WV</a:t>
                      </a:r>
                    </a:p>
                  </a:txBody>
                  <a:tcPr/>
                </a:tc>
                <a:extLst>
                  <a:ext uri="{0D108BD9-81ED-4DB2-BD59-A6C34878D82A}">
                    <a16:rowId xmlns:a16="http://schemas.microsoft.com/office/drawing/2014/main" val="3227551702"/>
                  </a:ext>
                </a:extLst>
              </a:tr>
              <a:tr h="421899">
                <a:tc>
                  <a:txBody>
                    <a:bodyPr/>
                    <a:lstStyle/>
                    <a:p>
                      <a:r>
                        <a:rPr lang="en-US" dirty="0"/>
                        <a:t>Region 4</a:t>
                      </a:r>
                    </a:p>
                  </a:txBody>
                  <a:tcPr/>
                </a:tc>
                <a:tc>
                  <a:txBody>
                    <a:bodyPr/>
                    <a:lstStyle/>
                    <a:p>
                      <a:r>
                        <a:rPr lang="en-US" dirty="0">
                          <a:hlinkClick r:id="rId4"/>
                        </a:rPr>
                        <a:t>Roatlora@cms.hhs.gov</a:t>
                      </a:r>
                      <a:endParaRPr lang="en-US" dirty="0"/>
                    </a:p>
                  </a:txBody>
                  <a:tcPr/>
                </a:tc>
                <a:tc>
                  <a:txBody>
                    <a:bodyPr/>
                    <a:lstStyle/>
                    <a:p>
                      <a:r>
                        <a:rPr lang="en-US" dirty="0"/>
                        <a:t>AL, FL, GA, KY, MS, NC, SC, TN</a:t>
                      </a:r>
                    </a:p>
                  </a:txBody>
                  <a:tcPr/>
                </a:tc>
                <a:extLst>
                  <a:ext uri="{0D108BD9-81ED-4DB2-BD59-A6C34878D82A}">
                    <a16:rowId xmlns:a16="http://schemas.microsoft.com/office/drawing/2014/main" val="397032284"/>
                  </a:ext>
                </a:extLst>
              </a:tr>
              <a:tr h="421899">
                <a:tc>
                  <a:txBody>
                    <a:bodyPr/>
                    <a:lstStyle/>
                    <a:p>
                      <a:r>
                        <a:rPr lang="en-US" dirty="0"/>
                        <a:t>Region 5</a:t>
                      </a:r>
                    </a:p>
                  </a:txBody>
                  <a:tcPr/>
                </a:tc>
                <a:tc>
                  <a:txBody>
                    <a:bodyPr/>
                    <a:lstStyle/>
                    <a:p>
                      <a:r>
                        <a:rPr lang="en-US" dirty="0">
                          <a:hlinkClick r:id="rId5"/>
                        </a:rPr>
                        <a:t>Rochiora@cms.hhs.gov</a:t>
                      </a:r>
                      <a:endParaRPr lang="en-US" dirty="0"/>
                    </a:p>
                  </a:txBody>
                  <a:tcPr/>
                </a:tc>
                <a:tc>
                  <a:txBody>
                    <a:bodyPr/>
                    <a:lstStyle/>
                    <a:p>
                      <a:r>
                        <a:rPr lang="en-US" dirty="0"/>
                        <a:t>Ill, IN, MI, MN, OH, WI</a:t>
                      </a:r>
                    </a:p>
                  </a:txBody>
                  <a:tcPr/>
                </a:tc>
                <a:extLst>
                  <a:ext uri="{0D108BD9-81ED-4DB2-BD59-A6C34878D82A}">
                    <a16:rowId xmlns:a16="http://schemas.microsoft.com/office/drawing/2014/main" val="629574338"/>
                  </a:ext>
                </a:extLst>
              </a:tr>
              <a:tr h="421899">
                <a:tc>
                  <a:txBody>
                    <a:bodyPr/>
                    <a:lstStyle/>
                    <a:p>
                      <a:r>
                        <a:rPr lang="en-US" dirty="0"/>
                        <a:t>Region 6</a:t>
                      </a:r>
                    </a:p>
                  </a:txBody>
                  <a:tcPr/>
                </a:tc>
                <a:tc>
                  <a:txBody>
                    <a:bodyPr/>
                    <a:lstStyle/>
                    <a:p>
                      <a:r>
                        <a:rPr lang="en-US" dirty="0">
                          <a:hlinkClick r:id="rId6"/>
                        </a:rPr>
                        <a:t>Rodalora@cms.hhs.gov</a:t>
                      </a:r>
                      <a:endParaRPr lang="en-US" dirty="0"/>
                    </a:p>
                  </a:txBody>
                  <a:tcPr/>
                </a:tc>
                <a:tc>
                  <a:txBody>
                    <a:bodyPr/>
                    <a:lstStyle/>
                    <a:p>
                      <a:r>
                        <a:rPr lang="en-US" dirty="0"/>
                        <a:t>Ark, LA, NM, OK, TX</a:t>
                      </a:r>
                    </a:p>
                  </a:txBody>
                  <a:tcPr/>
                </a:tc>
                <a:extLst>
                  <a:ext uri="{0D108BD9-81ED-4DB2-BD59-A6C34878D82A}">
                    <a16:rowId xmlns:a16="http://schemas.microsoft.com/office/drawing/2014/main" val="1867038868"/>
                  </a:ext>
                </a:extLst>
              </a:tr>
              <a:tr h="421899">
                <a:tc>
                  <a:txBody>
                    <a:bodyPr/>
                    <a:lstStyle/>
                    <a:p>
                      <a:r>
                        <a:rPr lang="en-US" dirty="0"/>
                        <a:t>Region 7</a:t>
                      </a:r>
                    </a:p>
                  </a:txBody>
                  <a:tcPr/>
                </a:tc>
                <a:tc>
                  <a:txBody>
                    <a:bodyPr/>
                    <a:lstStyle/>
                    <a:p>
                      <a:r>
                        <a:rPr lang="en-US" dirty="0">
                          <a:hlinkClick r:id="rId7"/>
                        </a:rPr>
                        <a:t>Rokcmora@cms.hhs.gov</a:t>
                      </a:r>
                      <a:endParaRPr lang="en-US" dirty="0"/>
                    </a:p>
                  </a:txBody>
                  <a:tcPr/>
                </a:tc>
                <a:tc>
                  <a:txBody>
                    <a:bodyPr/>
                    <a:lstStyle/>
                    <a:p>
                      <a:r>
                        <a:rPr lang="en-US" dirty="0"/>
                        <a:t>IA, KS, MO, NE</a:t>
                      </a:r>
                    </a:p>
                  </a:txBody>
                  <a:tcPr/>
                </a:tc>
                <a:extLst>
                  <a:ext uri="{0D108BD9-81ED-4DB2-BD59-A6C34878D82A}">
                    <a16:rowId xmlns:a16="http://schemas.microsoft.com/office/drawing/2014/main" val="3019543063"/>
                  </a:ext>
                </a:extLst>
              </a:tr>
              <a:tr h="421899">
                <a:tc>
                  <a:txBody>
                    <a:bodyPr/>
                    <a:lstStyle/>
                    <a:p>
                      <a:r>
                        <a:rPr lang="en-US" dirty="0"/>
                        <a:t>Region 8</a:t>
                      </a:r>
                    </a:p>
                  </a:txBody>
                  <a:tcPr/>
                </a:tc>
                <a:tc>
                  <a:txBody>
                    <a:bodyPr/>
                    <a:lstStyle/>
                    <a:p>
                      <a:r>
                        <a:rPr lang="en-US" u="sng" dirty="0"/>
                        <a:t>Roreaora@cms.hhs.gov</a:t>
                      </a:r>
                    </a:p>
                  </a:txBody>
                  <a:tcPr/>
                </a:tc>
                <a:tc>
                  <a:txBody>
                    <a:bodyPr/>
                    <a:lstStyle/>
                    <a:p>
                      <a:r>
                        <a:rPr lang="en-US" dirty="0"/>
                        <a:t>CO, MT, ND, SD, UT, WY</a:t>
                      </a:r>
                    </a:p>
                  </a:txBody>
                  <a:tcPr/>
                </a:tc>
                <a:extLst>
                  <a:ext uri="{0D108BD9-81ED-4DB2-BD59-A6C34878D82A}">
                    <a16:rowId xmlns:a16="http://schemas.microsoft.com/office/drawing/2014/main" val="1766014532"/>
                  </a:ext>
                </a:extLst>
              </a:tr>
              <a:tr h="421899">
                <a:tc>
                  <a:txBody>
                    <a:bodyPr/>
                    <a:lstStyle/>
                    <a:p>
                      <a:r>
                        <a:rPr lang="en-US" dirty="0"/>
                        <a:t>Region 9</a:t>
                      </a:r>
                    </a:p>
                  </a:txBody>
                  <a:tcPr/>
                </a:tc>
                <a:tc>
                  <a:txBody>
                    <a:bodyPr/>
                    <a:lstStyle/>
                    <a:p>
                      <a:r>
                        <a:rPr lang="en-US" dirty="0">
                          <a:hlinkClick r:id="rId8"/>
                        </a:rPr>
                        <a:t>Rosfoora@cms.hhs.gov</a:t>
                      </a:r>
                      <a:endParaRPr lang="en-US" dirty="0"/>
                    </a:p>
                  </a:txBody>
                  <a:tcPr/>
                </a:tc>
                <a:tc>
                  <a:txBody>
                    <a:bodyPr/>
                    <a:lstStyle/>
                    <a:p>
                      <a:r>
                        <a:rPr lang="en-US" dirty="0"/>
                        <a:t>AZ, CA, HI, NV, Pacific Territories</a:t>
                      </a:r>
                    </a:p>
                  </a:txBody>
                  <a:tcPr/>
                </a:tc>
                <a:extLst>
                  <a:ext uri="{0D108BD9-81ED-4DB2-BD59-A6C34878D82A}">
                    <a16:rowId xmlns:a16="http://schemas.microsoft.com/office/drawing/2014/main" val="2477147472"/>
                  </a:ext>
                </a:extLst>
              </a:tr>
              <a:tr h="421899">
                <a:tc>
                  <a:txBody>
                    <a:bodyPr/>
                    <a:lstStyle/>
                    <a:p>
                      <a:r>
                        <a:rPr lang="en-US" dirty="0"/>
                        <a:t>Region 10</a:t>
                      </a:r>
                    </a:p>
                  </a:txBody>
                  <a:tcPr/>
                </a:tc>
                <a:tc>
                  <a:txBody>
                    <a:bodyPr/>
                    <a:lstStyle/>
                    <a:p>
                      <a:r>
                        <a:rPr lang="en-US" dirty="0">
                          <a:hlinkClick r:id="rId9"/>
                        </a:rPr>
                        <a:t>Rosea_ora2@cms.hhs.gov</a:t>
                      </a:r>
                      <a:endParaRPr lang="en-US" dirty="0"/>
                    </a:p>
                  </a:txBody>
                  <a:tcPr/>
                </a:tc>
                <a:tc>
                  <a:txBody>
                    <a:bodyPr/>
                    <a:lstStyle/>
                    <a:p>
                      <a:r>
                        <a:rPr lang="en-US" dirty="0"/>
                        <a:t>AK, ID, OR, WA</a:t>
                      </a:r>
                    </a:p>
                  </a:txBody>
                  <a:tcPr/>
                </a:tc>
                <a:extLst>
                  <a:ext uri="{0D108BD9-81ED-4DB2-BD59-A6C34878D82A}">
                    <a16:rowId xmlns:a16="http://schemas.microsoft.com/office/drawing/2014/main" val="1407931762"/>
                  </a:ext>
                </a:extLst>
              </a:tr>
            </a:tbl>
          </a:graphicData>
        </a:graphic>
      </p:graphicFrame>
      <p:pic>
        <p:nvPicPr>
          <p:cNvPr id="9" name="Graphic 8" descr="Call center with solid fill">
            <a:extLst>
              <a:ext uri="{FF2B5EF4-FFF2-40B4-BE49-F238E27FC236}">
                <a16:creationId xmlns:a16="http://schemas.microsoft.com/office/drawing/2014/main" id="{4DDC6678-DE2E-D246-A863-8DBC3B89AF3A}"/>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78292" y="4236720"/>
            <a:ext cx="2743200" cy="295519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F106E4-B17A-43D4-B0E8-4E30BFA208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8991D-4BBB-4EC8-BFAE-22E8EB6417D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3E1549-7D65-48A3-BC30-B10C3BF1D74D}"/>
              </a:ext>
            </a:extLst>
          </p:cNvPr>
          <p:cNvSpPr>
            <a:spLocks noGrp="1"/>
          </p:cNvSpPr>
          <p:nvPr>
            <p:ph type="title" idx="4294967295"/>
          </p:nvPr>
        </p:nvSpPr>
        <p:spPr>
          <a:xfrm>
            <a:off x="-1" y="253217"/>
            <a:ext cx="11760591" cy="1362857"/>
          </a:xfrm>
          <a:solidFill>
            <a:srgbClr val="002060"/>
          </a:solidFill>
        </p:spPr>
        <p:txBody>
          <a:bodyPr/>
          <a:lstStyle/>
          <a:p>
            <a:r>
              <a:rPr lang="en-US" dirty="0">
                <a:solidFill>
                  <a:schemeClr val="bg1"/>
                </a:solidFill>
              </a:rPr>
              <a:t>Payer:  United Health Care	</a:t>
            </a:r>
          </a:p>
        </p:txBody>
      </p:sp>
      <p:sp>
        <p:nvSpPr>
          <p:cNvPr id="3" name="Content Placeholder 2">
            <a:extLst>
              <a:ext uri="{FF2B5EF4-FFF2-40B4-BE49-F238E27FC236}">
                <a16:creationId xmlns:a16="http://schemas.microsoft.com/office/drawing/2014/main" id="{FB945940-3730-4291-8BAA-2BE4EB7A2C4D}"/>
              </a:ext>
            </a:extLst>
          </p:cNvPr>
          <p:cNvSpPr>
            <a:spLocks noGrp="1"/>
          </p:cNvSpPr>
          <p:nvPr>
            <p:ph sz="quarter" idx="4294967295"/>
          </p:nvPr>
        </p:nvSpPr>
        <p:spPr>
          <a:xfrm>
            <a:off x="211015" y="1717040"/>
            <a:ext cx="11549575" cy="4765039"/>
          </a:xfrm>
        </p:spPr>
        <p:txBody>
          <a:bodyPr>
            <a:noAutofit/>
          </a:bodyPr>
          <a:lstStyle/>
          <a:p>
            <a:pPr>
              <a:lnSpc>
                <a:spcPct val="100000"/>
              </a:lnSpc>
              <a:spcBef>
                <a:spcPts val="0"/>
              </a:spcBef>
              <a:spcAft>
                <a:spcPts val="600"/>
              </a:spcAft>
            </a:pPr>
            <a:r>
              <a:rPr lang="en-US" sz="1800" dirty="0"/>
              <a:t>Optum is owned by UHC.  Optum has purchased many companies that work directly with healthcare providers.</a:t>
            </a:r>
          </a:p>
          <a:p>
            <a:pPr>
              <a:lnSpc>
                <a:spcPct val="100000"/>
              </a:lnSpc>
              <a:spcBef>
                <a:spcPts val="0"/>
              </a:spcBef>
              <a:spcAft>
                <a:spcPts val="600"/>
              </a:spcAft>
            </a:pPr>
            <a:r>
              <a:rPr lang="en-US" sz="1800" dirty="0"/>
              <a:t>Optum purchasing Change healthcare.  (McKesson was part of CHC which owns </a:t>
            </a:r>
            <a:r>
              <a:rPr lang="en-US" sz="1800" dirty="0" err="1"/>
              <a:t>Interqual</a:t>
            </a:r>
            <a:r>
              <a:rPr lang="en-US" sz="1800" dirty="0"/>
              <a:t>.) 2-21   Dept of Justice is investigating $13B purchase by </a:t>
            </a:r>
            <a:r>
              <a:rPr lang="en-US" sz="1800"/>
              <a:t>UHC/</a:t>
            </a:r>
            <a:r>
              <a:rPr lang="en-US" sz="1800" dirty="0"/>
              <a:t>O</a:t>
            </a:r>
            <a:r>
              <a:rPr lang="en-US" sz="1800"/>
              <a:t>ptum</a:t>
            </a:r>
            <a:r>
              <a:rPr lang="en-US" sz="1800" dirty="0"/>
              <a:t>.  4-21.  AHA supports.</a:t>
            </a:r>
          </a:p>
          <a:p>
            <a:pPr>
              <a:lnSpc>
                <a:spcPct val="100000"/>
              </a:lnSpc>
              <a:spcBef>
                <a:spcPts val="0"/>
              </a:spcBef>
              <a:spcAft>
                <a:spcPts val="600"/>
              </a:spcAft>
            </a:pPr>
            <a:r>
              <a:rPr lang="en-US" sz="1800" dirty="0"/>
              <a:t>UHC announces moving to </a:t>
            </a:r>
            <a:r>
              <a:rPr lang="en-US" sz="1800" dirty="0" err="1"/>
              <a:t>Interqual</a:t>
            </a:r>
            <a:r>
              <a:rPr lang="en-US" sz="1800" dirty="0"/>
              <a:t> effective 5-1-21.  (No longer using MCG)</a:t>
            </a:r>
          </a:p>
          <a:p>
            <a:pPr>
              <a:lnSpc>
                <a:spcPct val="100000"/>
              </a:lnSpc>
              <a:spcBef>
                <a:spcPts val="0"/>
              </a:spcBef>
              <a:spcAft>
                <a:spcPts val="600"/>
              </a:spcAft>
            </a:pPr>
            <a:r>
              <a:rPr kumimoji="0" lang="en-US" sz="1800" b="0" i="0" u="none" strike="noStrike" kern="1200" cap="all" spc="0" normalizeH="0" baseline="0" noProof="0" dirty="0">
                <a:ln>
                  <a:noFill/>
                </a:ln>
                <a:solidFill>
                  <a:prstClr val="black"/>
                </a:solidFill>
                <a:effectLst/>
                <a:uLnTx/>
                <a:uFillTx/>
                <a:ea typeface="+mn-ea"/>
                <a:cs typeface="+mn-cs"/>
              </a:rPr>
              <a:t>Readmissions ‘related’ plus ‘preventable’.</a:t>
            </a:r>
          </a:p>
          <a:p>
            <a:pPr>
              <a:lnSpc>
                <a:spcPct val="120000"/>
              </a:lnSpc>
              <a:spcBef>
                <a:spcPts val="0"/>
              </a:spcBef>
              <a:spcAft>
                <a:spcPts val="600"/>
              </a:spcAft>
            </a:pPr>
            <a:r>
              <a:rPr lang="en-US" sz="1800" dirty="0"/>
              <a:t>Site of service- limit </a:t>
            </a:r>
            <a:r>
              <a:rPr lang="en-US" sz="1800" dirty="0" err="1"/>
              <a:t>outpt</a:t>
            </a:r>
            <a:r>
              <a:rPr lang="en-US" sz="1800" dirty="0"/>
              <a:t> services in hospitals. Move to ASC and imaging centers.  Saves 60% on average.</a:t>
            </a:r>
          </a:p>
          <a:p>
            <a:pPr>
              <a:lnSpc>
                <a:spcPct val="120000"/>
              </a:lnSpc>
              <a:spcBef>
                <a:spcPts val="0"/>
              </a:spcBef>
              <a:spcAft>
                <a:spcPts val="600"/>
              </a:spcAft>
            </a:pPr>
            <a:r>
              <a:rPr lang="en-US" sz="1800" dirty="0"/>
              <a:t>UHC’s unique lab coding system &amp; Imaging – </a:t>
            </a:r>
            <a:r>
              <a:rPr lang="en-US" sz="1800" dirty="0">
                <a:solidFill>
                  <a:srgbClr val="FF0000"/>
                </a:solidFill>
              </a:rPr>
              <a:t>delayed until 1-22./now ‘until further notice’</a:t>
            </a:r>
          </a:p>
          <a:p>
            <a:pPr>
              <a:lnSpc>
                <a:spcPct val="120000"/>
              </a:lnSpc>
              <a:spcBef>
                <a:spcPts val="0"/>
              </a:spcBef>
              <a:spcAft>
                <a:spcPts val="600"/>
              </a:spcAft>
            </a:pPr>
            <a:r>
              <a:rPr lang="en-US" sz="1800" dirty="0">
                <a:solidFill>
                  <a:srgbClr val="FF0000"/>
                </a:solidFill>
              </a:rPr>
              <a:t>UHC Delays ER policy until end of PHE/6-21.  </a:t>
            </a:r>
            <a:r>
              <a:rPr lang="en-US" sz="1800" dirty="0"/>
              <a:t>Retro review of ER visits for ‘emergent dx/reason.’  Expected 1 in 10 denied.</a:t>
            </a:r>
          </a:p>
          <a:p>
            <a:pPr marL="22860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Significant request for records:  “CMS requires UHC to submit complete dx data for MA members”.  Clarify, always!</a:t>
            </a:r>
          </a:p>
          <a:p>
            <a:pPr marL="22860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rPr>
              <a:t>A federal appeals court has ruled against UHC, the biggest private payer in the US, and REVERSED a 2018 decision overturning Medicare’s overpayment rule requiring REFUNDING reimbursement to CMS within 60 days if they learn a dx lacks medical record support.”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MA plans pd by CMS per-member-per month then adjusts payments based on acuity or severity of their member’s health status as supported by dx codes.   (Healthcare Dive  </a:t>
            </a:r>
            <a:r>
              <a:rPr lang="en-US" sz="1800" dirty="0">
                <a:solidFill>
                  <a:srgbClr val="000000"/>
                </a:solidFill>
                <a:latin typeface="Calibri" panose="020F0502020204030204"/>
              </a:rPr>
              <a:t> 8-21) YAHOO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a:lnSpc>
                <a:spcPct val="120000"/>
              </a:lnSpc>
              <a:spcBef>
                <a:spcPts val="0"/>
              </a:spcBef>
              <a:spcAft>
                <a:spcPts val="600"/>
              </a:spcAft>
            </a:pPr>
            <a:endParaRPr lang="en-US" sz="1800" dirty="0">
              <a:solidFill>
                <a:srgbClr val="FF0000"/>
              </a:solidFill>
            </a:endParaRPr>
          </a:p>
        </p:txBody>
      </p:sp>
    </p:spTree>
    <p:extLst>
      <p:ext uri="{BB962C8B-B14F-4D97-AF65-F5344CB8AC3E}">
        <p14:creationId xmlns:p14="http://schemas.microsoft.com/office/powerpoint/2010/main" val="4272087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3A77D0-E050-4047-A456-B4D048444BCE}"/>
              </a:ext>
            </a:extLst>
          </p:cNvPr>
          <p:cNvSpPr>
            <a:spLocks noGrp="1"/>
          </p:cNvSpPr>
          <p:nvPr>
            <p:ph type="sldNum" sz="quarter" idx="12"/>
          </p:nvPr>
        </p:nvSpPr>
        <p:spPr/>
        <p:txBody>
          <a:bodyPr/>
          <a:lstStyle/>
          <a:p>
            <a:fld id="{6D22F896-40B5-4ADD-8801-0D06FADFA095}" type="slidenum">
              <a:rPr lang="en-US" smtClean="0"/>
              <a:t>28</a:t>
            </a:fld>
            <a:endParaRPr lang="en-US" dirty="0"/>
          </a:p>
        </p:txBody>
      </p:sp>
      <p:sp>
        <p:nvSpPr>
          <p:cNvPr id="2" name="Title 1">
            <a:extLst>
              <a:ext uri="{FF2B5EF4-FFF2-40B4-BE49-F238E27FC236}">
                <a16:creationId xmlns:a16="http://schemas.microsoft.com/office/drawing/2014/main" id="{6126AAE2-03CB-4A42-9AFD-4D9C846A545E}"/>
              </a:ext>
            </a:extLst>
          </p:cNvPr>
          <p:cNvSpPr>
            <a:spLocks noGrp="1"/>
          </p:cNvSpPr>
          <p:nvPr>
            <p:ph type="title" idx="4294967295"/>
          </p:nvPr>
        </p:nvSpPr>
        <p:spPr>
          <a:xfrm>
            <a:off x="0" y="257175"/>
            <a:ext cx="11816862" cy="1325563"/>
          </a:xfrm>
          <a:solidFill>
            <a:srgbClr val="002060"/>
          </a:solidFill>
        </p:spPr>
        <p:txBody>
          <a:bodyPr/>
          <a:lstStyle/>
          <a:p>
            <a:r>
              <a:rPr lang="en-US" u="sng" dirty="0">
                <a:solidFill>
                  <a:schemeClr val="bg1"/>
                </a:solidFill>
              </a:rPr>
              <a:t>More ‘hot off the press- CDI”</a:t>
            </a:r>
            <a:br>
              <a:rPr lang="en-US" u="sng" dirty="0">
                <a:solidFill>
                  <a:schemeClr val="bg1"/>
                </a:solidFill>
              </a:rPr>
            </a:br>
            <a:r>
              <a:rPr lang="en-US" sz="2000" b="1" dirty="0">
                <a:solidFill>
                  <a:schemeClr val="bg1"/>
                </a:solidFill>
              </a:rPr>
              <a:t>(</a:t>
            </a:r>
            <a:r>
              <a:rPr lang="en-US" sz="2000" b="1" dirty="0">
                <a:solidFill>
                  <a:srgbClr val="00B050"/>
                </a:solidFill>
              </a:rPr>
              <a:t>Clinical documentation integrity</a:t>
            </a:r>
            <a:r>
              <a:rPr lang="en-US" sz="2000" b="1" dirty="0">
                <a:solidFill>
                  <a:schemeClr val="bg1"/>
                </a:solidFill>
              </a:rPr>
              <a:t>)</a:t>
            </a:r>
            <a:endParaRPr lang="en-US" dirty="0">
              <a:solidFill>
                <a:schemeClr val="bg1"/>
              </a:solidFill>
            </a:endParaRPr>
          </a:p>
        </p:txBody>
      </p:sp>
      <p:sp>
        <p:nvSpPr>
          <p:cNvPr id="3" name="Content Placeholder 2">
            <a:extLst>
              <a:ext uri="{FF2B5EF4-FFF2-40B4-BE49-F238E27FC236}">
                <a16:creationId xmlns:a16="http://schemas.microsoft.com/office/drawing/2014/main" id="{8BF968B4-7A59-4C46-8AC9-5CD59D676A45}"/>
              </a:ext>
            </a:extLst>
          </p:cNvPr>
          <p:cNvSpPr>
            <a:spLocks noGrp="1"/>
          </p:cNvSpPr>
          <p:nvPr>
            <p:ph idx="4294967295"/>
          </p:nvPr>
        </p:nvSpPr>
        <p:spPr>
          <a:xfrm>
            <a:off x="368299" y="1801366"/>
            <a:ext cx="11561103" cy="4572000"/>
          </a:xfrm>
        </p:spPr>
        <p:txBody>
          <a:bodyPr>
            <a:normAutofit lnSpcReduction="10000"/>
          </a:bodyPr>
          <a:lstStyle/>
          <a:p>
            <a:pPr marL="342900" lvl="0" indent="-342900" defTabSz="457200" eaLnBrk="0" fontAlgn="base" hangingPunct="0">
              <a:lnSpc>
                <a:spcPct val="100000"/>
              </a:lnSpc>
              <a:spcBef>
                <a:spcPts val="0"/>
              </a:spcBef>
              <a:spcAft>
                <a:spcPts val="600"/>
              </a:spcAft>
              <a:buClr>
                <a:srgbClr val="00B050"/>
              </a:buClr>
              <a:buSzPct val="80000"/>
              <a:buFont typeface="Wingdings 3" panose="05040102010807070707" pitchFamily="18" charset="2"/>
              <a:buChar char=""/>
            </a:pPr>
            <a:r>
              <a:rPr lang="en-US" altLang="en-US" sz="2400" dirty="0">
                <a:solidFill>
                  <a:schemeClr val="tx1">
                    <a:lumMod val="95000"/>
                  </a:schemeClr>
                </a:solidFill>
              </a:rPr>
              <a:t>Integra filed a False Claims Act lawsuit Aug 10,2019 in the US District Court of Central CA against Providence Health &amp; Services.  The lawsuit allege Providence routinely used </a:t>
            </a:r>
            <a:r>
              <a:rPr lang="en-US" altLang="en-US" sz="2400" b="1" dirty="0">
                <a:solidFill>
                  <a:schemeClr val="tx1">
                    <a:lumMod val="95000"/>
                  </a:schemeClr>
                </a:solidFill>
                <a:highlight>
                  <a:srgbClr val="FFFF00"/>
                </a:highlight>
              </a:rPr>
              <a:t>unwarranted major complications and comorbidity secondary codes on Medicare claims to inflate reimbursement.  </a:t>
            </a:r>
          </a:p>
          <a:p>
            <a:pPr marL="342900" lvl="0" indent="-342900" defTabSz="457200" eaLnBrk="0" fontAlgn="base" hangingPunct="0">
              <a:lnSpc>
                <a:spcPct val="100000"/>
              </a:lnSpc>
              <a:spcBef>
                <a:spcPts val="0"/>
              </a:spcBef>
              <a:spcAft>
                <a:spcPts val="600"/>
              </a:spcAft>
              <a:buClr>
                <a:srgbClr val="00B050"/>
              </a:buClr>
              <a:buSzPct val="80000"/>
              <a:buFont typeface="Wingdings 3" panose="05040102010807070707" pitchFamily="18" charset="2"/>
              <a:buChar char=""/>
            </a:pPr>
            <a:r>
              <a:rPr lang="en-US" altLang="en-US" sz="2400" b="1" dirty="0">
                <a:solidFill>
                  <a:schemeClr val="tx1">
                    <a:lumMod val="95000"/>
                  </a:schemeClr>
                </a:solidFill>
              </a:rPr>
              <a:t>According to the 100-pg lawsuit, Integra discovered the </a:t>
            </a:r>
            <a:r>
              <a:rPr lang="en-US" altLang="en-US" sz="2400" b="1" u="sng" dirty="0">
                <a:solidFill>
                  <a:schemeClr val="tx1">
                    <a:lumMod val="95000"/>
                  </a:schemeClr>
                </a:solidFill>
              </a:rPr>
              <a:t>unwarranted </a:t>
            </a:r>
            <a:r>
              <a:rPr lang="en-US" altLang="en-US" sz="2400" u="sng" dirty="0">
                <a:solidFill>
                  <a:schemeClr val="tx1">
                    <a:lumMod val="95000"/>
                  </a:schemeClr>
                </a:solidFill>
              </a:rPr>
              <a:t>secondary</a:t>
            </a:r>
            <a:r>
              <a:rPr lang="en-US" altLang="en-US" sz="2400" b="1" u="sng" dirty="0">
                <a:solidFill>
                  <a:schemeClr val="tx1">
                    <a:lumMod val="95000"/>
                  </a:schemeClr>
                </a:solidFill>
              </a:rPr>
              <a:t> codes </a:t>
            </a:r>
            <a:r>
              <a:rPr lang="en-US" altLang="en-US" sz="2400" dirty="0">
                <a:solidFill>
                  <a:schemeClr val="tx1">
                    <a:lumMod val="95000"/>
                  </a:schemeClr>
                </a:solidFill>
              </a:rPr>
              <a:t>during an analysis of Medicare claims dated back to 2011.</a:t>
            </a:r>
          </a:p>
          <a:p>
            <a:pPr marL="342900" lvl="0" indent="-342900" defTabSz="457200" eaLnBrk="0" fontAlgn="base" hangingPunct="0">
              <a:lnSpc>
                <a:spcPct val="100000"/>
              </a:lnSpc>
              <a:spcBef>
                <a:spcPts val="0"/>
              </a:spcBef>
              <a:spcAft>
                <a:spcPts val="600"/>
              </a:spcAft>
              <a:buClr>
                <a:srgbClr val="00B050"/>
              </a:buClr>
              <a:buSzPct val="80000"/>
              <a:buFont typeface="Wingdings 3" panose="05040102010807070707" pitchFamily="18" charset="2"/>
              <a:buChar char=""/>
            </a:pPr>
            <a:r>
              <a:rPr lang="en-US" altLang="en-US" sz="2400" dirty="0">
                <a:solidFill>
                  <a:schemeClr val="tx1">
                    <a:lumMod val="95000"/>
                  </a:schemeClr>
                </a:solidFill>
              </a:rPr>
              <a:t>Integra said an investigation of the business practices of Providence and its consultant, </a:t>
            </a:r>
            <a:r>
              <a:rPr lang="en-US" altLang="en-US" sz="2400" u="sng" dirty="0">
                <a:solidFill>
                  <a:schemeClr val="tx1">
                    <a:lumMod val="95000"/>
                  </a:schemeClr>
                </a:solidFill>
              </a:rPr>
              <a:t>clinical documentation improvement company, JA Thomas &amp; Associates</a:t>
            </a:r>
            <a:r>
              <a:rPr lang="en-US" altLang="en-US" sz="2400" dirty="0">
                <a:solidFill>
                  <a:schemeClr val="tx1">
                    <a:lumMod val="95000"/>
                  </a:schemeClr>
                </a:solidFill>
              </a:rPr>
              <a:t>, confirmed that Providence’s false Medicare claims were not only intentional but were part of a systematic effort to boost its Medicare revenue.  </a:t>
            </a:r>
          </a:p>
          <a:p>
            <a:pPr marL="342900" lvl="0" indent="-342900" defTabSz="457200" eaLnBrk="0" fontAlgn="base" hangingPunct="0">
              <a:lnSpc>
                <a:spcPct val="100000"/>
              </a:lnSpc>
              <a:spcBef>
                <a:spcPts val="0"/>
              </a:spcBef>
              <a:spcAft>
                <a:spcPts val="600"/>
              </a:spcAft>
              <a:buClr>
                <a:srgbClr val="00B050"/>
              </a:buClr>
              <a:buSzPct val="80000"/>
              <a:buFont typeface="Wingdings 3" panose="05040102010807070707" pitchFamily="18" charset="2"/>
              <a:buChar char=""/>
            </a:pPr>
            <a:r>
              <a:rPr lang="en-US" altLang="en-US" sz="2400" dirty="0">
                <a:solidFill>
                  <a:schemeClr val="tx1">
                    <a:lumMod val="95000"/>
                  </a:schemeClr>
                </a:solidFill>
              </a:rPr>
              <a:t>Pushed doctors to make unwarranted dx and used leading queries.  </a:t>
            </a:r>
          </a:p>
          <a:p>
            <a:pPr marL="342900" lvl="0" indent="-342900" defTabSz="457200" eaLnBrk="0" fontAlgn="base" hangingPunct="0">
              <a:lnSpc>
                <a:spcPct val="100000"/>
              </a:lnSpc>
              <a:spcBef>
                <a:spcPts val="0"/>
              </a:spcBef>
              <a:spcAft>
                <a:spcPts val="600"/>
              </a:spcAft>
              <a:buClr>
                <a:srgbClr val="00B050"/>
              </a:buClr>
              <a:buSzPct val="80000"/>
              <a:buFont typeface="Wingdings 3" panose="05040102010807070707" pitchFamily="18" charset="2"/>
              <a:buChar char=""/>
            </a:pPr>
            <a:r>
              <a:rPr lang="en-US" altLang="en-US" sz="2400" dirty="0">
                <a:solidFill>
                  <a:schemeClr val="tx1">
                    <a:lumMod val="95000"/>
                  </a:schemeClr>
                </a:solidFill>
              </a:rPr>
              <a:t>UPDATE:   Court will not reopen the whistle blower case.  5-21  Appeal?</a:t>
            </a:r>
          </a:p>
        </p:txBody>
      </p:sp>
      <p:pic>
        <p:nvPicPr>
          <p:cNvPr id="8" name="Graphic 7" descr="Megaphone1 with solid fill">
            <a:extLst>
              <a:ext uri="{FF2B5EF4-FFF2-40B4-BE49-F238E27FC236}">
                <a16:creationId xmlns:a16="http://schemas.microsoft.com/office/drawing/2014/main" id="{75D9EDA6-B0CF-5E41-A623-59E5C0F7D86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95978" y="-56703"/>
            <a:ext cx="1851718" cy="1851718"/>
          </a:xfrm>
          <a:prstGeom prst="rect">
            <a:avLst/>
          </a:prstGeom>
        </p:spPr>
      </p:pic>
    </p:spTree>
    <p:extLst>
      <p:ext uri="{BB962C8B-B14F-4D97-AF65-F5344CB8AC3E}">
        <p14:creationId xmlns:p14="http://schemas.microsoft.com/office/powerpoint/2010/main" val="1063148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F13075-9D9A-4175-8727-E48EA0074D9C}"/>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F4890F0F-BF93-4A80-B02B-D40E4E34661F}"/>
              </a:ext>
            </a:extLst>
          </p:cNvPr>
          <p:cNvSpPr>
            <a:spLocks noGrp="1"/>
          </p:cNvSpPr>
          <p:nvPr>
            <p:ph type="title" idx="4294967295"/>
          </p:nvPr>
        </p:nvSpPr>
        <p:spPr>
          <a:xfrm>
            <a:off x="0" y="365125"/>
            <a:ext cx="11802794" cy="1325563"/>
          </a:xfrm>
          <a:solidFill>
            <a:srgbClr val="002060"/>
          </a:solidFill>
        </p:spPr>
        <p:txBody>
          <a:bodyPr>
            <a:normAutofit/>
          </a:bodyPr>
          <a:lstStyle/>
          <a:p>
            <a:r>
              <a:rPr lang="en-US" dirty="0">
                <a:solidFill>
                  <a:schemeClr val="bg1"/>
                </a:solidFill>
              </a:rPr>
              <a:t> Short Term Health Insurance – </a:t>
            </a:r>
            <a:br>
              <a:rPr lang="en-US" dirty="0">
                <a:solidFill>
                  <a:schemeClr val="bg1"/>
                </a:solidFill>
              </a:rPr>
            </a:br>
            <a:r>
              <a:rPr lang="en-US" dirty="0">
                <a:solidFill>
                  <a:schemeClr val="bg1"/>
                </a:solidFill>
              </a:rPr>
              <a:t> </a:t>
            </a:r>
            <a:r>
              <a:rPr lang="en-US" b="1" dirty="0">
                <a:solidFill>
                  <a:srgbClr val="00B050"/>
                </a:solidFill>
              </a:rPr>
              <a:t>4 things to know  </a:t>
            </a:r>
            <a:r>
              <a:rPr lang="en-US" sz="2800" dirty="0">
                <a:solidFill>
                  <a:schemeClr val="bg1"/>
                </a:solidFill>
              </a:rPr>
              <a:t>(Becker Hospital Review 8-18)</a:t>
            </a:r>
            <a:endParaRPr lang="en-US" dirty="0">
              <a:solidFill>
                <a:schemeClr val="bg1"/>
              </a:solidFill>
            </a:endParaRPr>
          </a:p>
        </p:txBody>
      </p:sp>
      <p:sp>
        <p:nvSpPr>
          <p:cNvPr id="3" name="Content Placeholder 2">
            <a:extLst>
              <a:ext uri="{FF2B5EF4-FFF2-40B4-BE49-F238E27FC236}">
                <a16:creationId xmlns:a16="http://schemas.microsoft.com/office/drawing/2014/main" id="{5F776AD0-3C22-4170-AC57-62FF0896E0EB}"/>
              </a:ext>
            </a:extLst>
          </p:cNvPr>
          <p:cNvSpPr>
            <a:spLocks noGrp="1"/>
          </p:cNvSpPr>
          <p:nvPr>
            <p:ph sz="half" idx="4294967295"/>
          </p:nvPr>
        </p:nvSpPr>
        <p:spPr>
          <a:xfrm>
            <a:off x="138332" y="1845408"/>
            <a:ext cx="11915335" cy="5012592"/>
          </a:xfrm>
        </p:spPr>
        <p:txBody>
          <a:bodyPr>
            <a:noAutofit/>
          </a:bodyPr>
          <a:lstStyle/>
          <a:p>
            <a:r>
              <a:rPr lang="en-US" sz="1800" dirty="0"/>
              <a:t>Trump Administration released FINAL rule for short term health insurance plans/STP. Open ended with coverage.  </a:t>
            </a:r>
          </a:p>
          <a:p>
            <a:r>
              <a:rPr lang="en-US" sz="1800" dirty="0"/>
              <a:t>“</a:t>
            </a:r>
            <a:r>
              <a:rPr lang="en-US" sz="1800" u="sng" dirty="0"/>
              <a:t>State Relief &amp; Empowerment Waiver/1332</a:t>
            </a:r>
            <a:r>
              <a:rPr lang="en-US" sz="1800" dirty="0"/>
              <a:t>” – state can offer less  </a:t>
            </a:r>
            <a:r>
              <a:rPr lang="en-US" sz="1800" b="1" dirty="0"/>
              <a:t>10-18  (Judge upheld selling 7-19)</a:t>
            </a:r>
          </a:p>
          <a:p>
            <a:r>
              <a:rPr lang="en-US" sz="1800" dirty="0"/>
              <a:t>Previously could only offer 3 months, now can last up to 3 yrs.</a:t>
            </a:r>
          </a:p>
          <a:p>
            <a:r>
              <a:rPr lang="en-US" sz="1800" dirty="0"/>
              <a:t>1) </a:t>
            </a:r>
            <a:r>
              <a:rPr lang="en-US" sz="1800" b="1" u="sng" dirty="0">
                <a:solidFill>
                  <a:schemeClr val="tx2">
                    <a:lumMod val="50000"/>
                  </a:schemeClr>
                </a:solidFill>
              </a:rPr>
              <a:t>STP</a:t>
            </a:r>
            <a:r>
              <a:rPr lang="en-US" sz="1800" u="sng" dirty="0">
                <a:solidFill>
                  <a:schemeClr val="tx2">
                    <a:lumMod val="50000"/>
                  </a:schemeClr>
                </a:solidFill>
              </a:rPr>
              <a:t> </a:t>
            </a:r>
            <a:r>
              <a:rPr lang="en-US" sz="1800" b="1" u="sng" dirty="0">
                <a:solidFill>
                  <a:schemeClr val="tx2">
                    <a:lumMod val="50000"/>
                  </a:schemeClr>
                </a:solidFill>
              </a:rPr>
              <a:t>do not have to abide by </a:t>
            </a:r>
            <a:r>
              <a:rPr lang="en-US" sz="1800" b="1" dirty="0">
                <a:solidFill>
                  <a:schemeClr val="tx2">
                    <a:lumMod val="50000"/>
                  </a:schemeClr>
                </a:solidFill>
              </a:rPr>
              <a:t>the rules by the ACA requiring coverage of essential health benefits and pre-existing protection.  </a:t>
            </a:r>
            <a:r>
              <a:rPr lang="en-US" sz="1800" b="1" u="sng" dirty="0">
                <a:solidFill>
                  <a:schemeClr val="tx2">
                    <a:lumMod val="50000"/>
                  </a:schemeClr>
                </a:solidFill>
              </a:rPr>
              <a:t>Nor do they have to abide by </a:t>
            </a:r>
            <a:r>
              <a:rPr lang="en-US" sz="1800" b="1" dirty="0">
                <a:solidFill>
                  <a:schemeClr val="tx2">
                    <a:lumMod val="50000"/>
                  </a:schemeClr>
                </a:solidFill>
              </a:rPr>
              <a:t>insurance plans imposing limits on how </a:t>
            </a:r>
            <a:r>
              <a:rPr lang="en-US" sz="1800" b="1" dirty="0"/>
              <a:t>much care is covered  or the requirement that at least 80% of premium money go toward care.</a:t>
            </a:r>
          </a:p>
          <a:p>
            <a:r>
              <a:rPr lang="en-US" sz="1800" dirty="0"/>
              <a:t>2) Not abide by ACA, STP do not cover as much as more comprehensive plans</a:t>
            </a:r>
            <a:r>
              <a:rPr lang="en-US" sz="1800" b="1" dirty="0"/>
              <a:t>.  </a:t>
            </a:r>
            <a:r>
              <a:rPr lang="en-US" sz="1800" b="1" u="sng" dirty="0"/>
              <a:t>They tend to not cover: </a:t>
            </a:r>
            <a:r>
              <a:rPr lang="en-US" sz="1800" b="1" dirty="0"/>
              <a:t>maternity, prenatal care, mental health, drug treatment and prescription drugs.  May not cover sports injuries and other specific services like cataract treatment, immunizations, and chronic fatigue or pain treatment.</a:t>
            </a:r>
          </a:p>
          <a:p>
            <a:r>
              <a:rPr lang="en-US" sz="1800" dirty="0"/>
              <a:t>3) Some do not cover $250,000 - $2M. Others only covered </a:t>
            </a:r>
            <a:r>
              <a:rPr lang="en-US" sz="1800" dirty="0" err="1"/>
              <a:t>inpt</a:t>
            </a:r>
            <a:r>
              <a:rPr lang="en-US" sz="1800" dirty="0"/>
              <a:t> on weekdays, others with waiting periods.</a:t>
            </a:r>
          </a:p>
          <a:p>
            <a:r>
              <a:rPr lang="en-US" sz="1800" dirty="0"/>
              <a:t>4) Generally they are cheaper than the ACA plans. Kaiser study found ex) 40 </a:t>
            </a:r>
            <a:r>
              <a:rPr lang="en-US" sz="1800" dirty="0" err="1"/>
              <a:t>yr</a:t>
            </a:r>
            <a:r>
              <a:rPr lang="en-US" sz="1800" dirty="0"/>
              <a:t> old single man in Atlanta was $371/ACA compared with $47 for STP.  </a:t>
            </a:r>
          </a:p>
          <a:p>
            <a:r>
              <a:rPr lang="en-US" sz="1800" b="1" dirty="0"/>
              <a:t>BUYER BEWARE!  </a:t>
            </a:r>
            <a:r>
              <a:rPr lang="en-US" sz="1800" dirty="0"/>
              <a:t>Less coverage = more out of pocket if healthcare is used.  (</a:t>
            </a:r>
            <a:r>
              <a:rPr lang="en-US" sz="1800" dirty="0">
                <a:solidFill>
                  <a:srgbClr val="FF0000"/>
                </a:solidFill>
              </a:rPr>
              <a:t>Biden Adm. assessing</a:t>
            </a:r>
            <a:r>
              <a:rPr lang="en-US" sz="1800" dirty="0"/>
              <a:t>/allowing. 6-21)</a:t>
            </a:r>
          </a:p>
          <a:p>
            <a:r>
              <a:rPr lang="en-US" sz="1800" dirty="0">
                <a:solidFill>
                  <a:srgbClr val="FF0000"/>
                </a:solidFill>
              </a:rPr>
              <a:t>1/3 of all small employers state that health insurance and healthcare costs are their major concern.  3-21 (Healthcare Dive</a:t>
            </a:r>
            <a:r>
              <a:rPr lang="en-US" sz="1800" dirty="0"/>
              <a:t>)</a:t>
            </a:r>
          </a:p>
        </p:txBody>
      </p:sp>
      <p:pic>
        <p:nvPicPr>
          <p:cNvPr id="6" name="Graphic 5" descr="Comment Important with solid fill">
            <a:extLst>
              <a:ext uri="{FF2B5EF4-FFF2-40B4-BE49-F238E27FC236}">
                <a16:creationId xmlns:a16="http://schemas.microsoft.com/office/drawing/2014/main" id="{EC0946DF-16B5-43F1-9482-9D1E94CD9F9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10937989" y="5237481"/>
            <a:ext cx="1049638" cy="797560"/>
          </a:xfrm>
          <a:prstGeom prst="rect">
            <a:avLst/>
          </a:prstGeom>
        </p:spPr>
      </p:pic>
    </p:spTree>
    <p:extLst>
      <p:ext uri="{BB962C8B-B14F-4D97-AF65-F5344CB8AC3E}">
        <p14:creationId xmlns:p14="http://schemas.microsoft.com/office/powerpoint/2010/main" val="2205389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A95A-1E13-413E-A0EC-16D97625F69F}"/>
              </a:ext>
            </a:extLst>
          </p:cNvPr>
          <p:cNvSpPr>
            <a:spLocks noGrp="1"/>
          </p:cNvSpPr>
          <p:nvPr>
            <p:ph type="title"/>
          </p:nvPr>
        </p:nvSpPr>
        <p:spPr>
          <a:xfrm>
            <a:off x="913775" y="112977"/>
            <a:ext cx="10364451" cy="1544374"/>
          </a:xfrm>
        </p:spPr>
        <p:txBody>
          <a:bodyPr/>
          <a:lstStyle/>
          <a:p>
            <a:r>
              <a:rPr lang="en-US" dirty="0"/>
              <a:t>Let’s Catch up on the big picture issues first</a:t>
            </a:r>
          </a:p>
        </p:txBody>
      </p:sp>
      <p:sp>
        <p:nvSpPr>
          <p:cNvPr id="3" name="Content Placeholder 2">
            <a:extLst>
              <a:ext uri="{FF2B5EF4-FFF2-40B4-BE49-F238E27FC236}">
                <a16:creationId xmlns:a16="http://schemas.microsoft.com/office/drawing/2014/main" id="{CB2D120B-D7EE-49EC-871A-2B76AADB87A1}"/>
              </a:ext>
            </a:extLst>
          </p:cNvPr>
          <p:cNvSpPr>
            <a:spLocks noGrp="1"/>
          </p:cNvSpPr>
          <p:nvPr>
            <p:ph sz="quarter" idx="13"/>
          </p:nvPr>
        </p:nvSpPr>
        <p:spPr>
          <a:xfrm>
            <a:off x="770899" y="1320800"/>
            <a:ext cx="10363826" cy="5831839"/>
          </a:xfrm>
        </p:spPr>
        <p:txBody>
          <a:bodyPr>
            <a:normAutofit/>
          </a:body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None/>
              <a:tabLst/>
              <a:defRPr/>
            </a:pPr>
            <a:r>
              <a:rPr lang="en-US" sz="2000" b="1" u="sng" dirty="0"/>
              <a:t>UNINSURED</a:t>
            </a:r>
            <a:r>
              <a:rPr lang="en-US" sz="2000" u="sng" dirty="0"/>
              <a:t>:  </a:t>
            </a:r>
            <a:r>
              <a:rPr lang="en-US" sz="2000" dirty="0"/>
              <a:t>37% of 35-44YR lost health insurance in 2020/COVID.  Total uninsured rose from 2017: 27.5M to 30M in 2019 to approx. 40M at the end of 2020.  </a:t>
            </a:r>
            <a:r>
              <a:rPr kumimoji="0" lang="en-US" sz="2000" b="0" i="0" u="sng" strike="noStrike" kern="1200" cap="none" spc="0" normalizeH="0" baseline="0" noProof="0" dirty="0">
                <a:ln>
                  <a:noFill/>
                </a:ln>
                <a:solidFill>
                  <a:prstClr val="black"/>
                </a:solidFill>
                <a:effectLst/>
                <a:uLnTx/>
                <a:uFillTx/>
                <a:latin typeface="Tw Cen MT" panose="020B0602020104020603"/>
                <a:ea typeface="+mn-ea"/>
                <a:cs typeface="+mn-cs"/>
              </a:rPr>
              <a:t>Uncompensated care</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$660B since 2000.   2017  $38.4B    2018 $41.3B    2019 $41.6B &amp;   2020???         Hospitals lost $20B with the pause in elective surgeries in 2020. </a:t>
            </a:r>
            <a:r>
              <a:rPr lang="en-US" sz="2000" dirty="0">
                <a:solidFill>
                  <a:prstClr val="black"/>
                </a:solidFill>
                <a:latin typeface="Tw Cen MT" panose="020B0602020104020603"/>
              </a:rPr>
              <a:t>Many in Aug-Sept 2021, suspending again/forecasting $54B losses in 2021</a:t>
            </a: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Nov 1-Dec 15</a:t>
            </a:r>
            <a:r>
              <a:rPr kumimoji="0" lang="en-US" sz="2000" b="1" i="0" u="none" strike="noStrike" kern="1200" cap="none" spc="0" normalizeH="0" baseline="30000" noProof="0" dirty="0">
                <a:ln>
                  <a:noFill/>
                </a:ln>
                <a:solidFill>
                  <a:prstClr val="black"/>
                </a:solidFill>
                <a:effectLst/>
                <a:uLnTx/>
                <a:uFillTx/>
                <a:latin typeface="Tw Cen MT" panose="020B0602020104020603"/>
                <a:ea typeface="+mn-ea"/>
                <a:cs typeface="+mn-cs"/>
              </a:rPr>
              <a:t>th</a:t>
            </a:r>
            <a:r>
              <a:rPr kumimoji="0" lang="en-US" sz="2000" b="1" i="0" u="none" strike="noStrike" kern="1200" cap="none" spc="0" normalizeH="0" baseline="0" noProof="0" dirty="0">
                <a:ln>
                  <a:noFill/>
                </a:ln>
                <a:solidFill>
                  <a:prstClr val="black"/>
                </a:solidFill>
                <a:effectLst/>
                <a:uLnTx/>
                <a:uFillTx/>
                <a:latin typeface="Tw Cen MT" panose="020B0602020104020603"/>
                <a:ea typeface="+mn-ea"/>
                <a:cs typeface="+mn-cs"/>
              </a:rPr>
              <a:t>= Open Enrollment for Exchanges. YES!</a:t>
            </a:r>
            <a:endParaRPr lang="en-US" sz="2000" b="1"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u="sng" dirty="0"/>
              <a:t>Rural hospital closures</a:t>
            </a:r>
            <a:r>
              <a:rPr lang="en-US" sz="2000" b="1" dirty="0"/>
              <a:t>:  </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2005  9; 2011  50;  2015 106; 2019  159 as of 8-14-20.(Kaiser Health)  Many were in trouble prior to COVID.  Hot spots in the south.  New: For profit new owners    1-4 Rural Hospital are vulnerable to closure  (2-21)</a:t>
            </a:r>
          </a:p>
          <a:p>
            <a:pPr marL="0" marR="0" lvl="0" indent="0" algn="l" defTabSz="914400" rtl="0" eaLnBrk="1" fontAlgn="auto" latinLnBrk="0" hangingPunct="1">
              <a:lnSpc>
                <a:spcPct val="90000"/>
              </a:lnSpc>
              <a:spcBef>
                <a:spcPts val="1000"/>
              </a:spcBef>
              <a:spcAft>
                <a:spcPts val="0"/>
              </a:spcAft>
              <a:buClrTx/>
              <a:buSzTx/>
              <a:buNone/>
              <a:tabLst/>
              <a:defRPr/>
            </a:pPr>
            <a:r>
              <a:rPr lang="en-US" sz="2000" dirty="0">
                <a:solidFill>
                  <a:srgbClr val="FF0000"/>
                </a:solidFill>
              </a:rPr>
              <a:t>Rural emergency hospitals may not furnish acute care inpatient services</a:t>
            </a:r>
            <a:r>
              <a:rPr lang="en-US" sz="2000" dirty="0"/>
              <a:t>. What they can provide, however, are emergency department services, observation care and certain outpatient services as permitted by scope. When the category becomes </a:t>
            </a:r>
            <a:r>
              <a:rPr lang="en-US" sz="2000" dirty="0">
                <a:solidFill>
                  <a:srgbClr val="FF0000"/>
                </a:solidFill>
              </a:rPr>
              <a:t>effective in 2023, rural emergency hospital services will be reimbursed at 105% of the Medicare Hospital Outpatient Prospective Payment System amount for covered outpatient services. In addition, rural emergency hospitals will also receive a monthly facility payment amount that increases annually by the hospital market basket percentage. </a:t>
            </a:r>
          </a:p>
          <a:p>
            <a:pPr marL="0" indent="0">
              <a:buNone/>
            </a:pPr>
            <a:r>
              <a:rPr lang="en-US" sz="2000" u="sng" dirty="0"/>
              <a:t>Office of Civil Rights: </a:t>
            </a:r>
            <a:r>
              <a:rPr lang="en-US" sz="2000" dirty="0"/>
              <a:t> two rapid/recent rulings regarding ‘Right of Access.” Pts requested their records, took the facilities approx. 5 months to reply.   (3-17-21  17th OCR findings –with Right of Access when pts request info.) 6-1 19</a:t>
            </a:r>
            <a:r>
              <a:rPr lang="en-US" sz="2000" baseline="30000" dirty="0"/>
              <a:t>th</a:t>
            </a:r>
            <a:r>
              <a:rPr lang="en-US" sz="2000" dirty="0"/>
              <a:t> case settled.</a:t>
            </a:r>
          </a:p>
          <a:p>
            <a:pPr marL="0" indent="0">
              <a:buNone/>
            </a:pPr>
            <a:endParaRPr lang="en-US" dirty="0"/>
          </a:p>
        </p:txBody>
      </p:sp>
      <p:sp>
        <p:nvSpPr>
          <p:cNvPr id="5" name="Footer Placeholder 4">
            <a:extLst>
              <a:ext uri="{FF2B5EF4-FFF2-40B4-BE49-F238E27FC236}">
                <a16:creationId xmlns:a16="http://schemas.microsoft.com/office/drawing/2014/main" id="{3DFB7625-4BFD-42D8-B927-E74CF83FFE7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Slide Number Placeholder 3">
            <a:extLst>
              <a:ext uri="{FF2B5EF4-FFF2-40B4-BE49-F238E27FC236}">
                <a16:creationId xmlns:a16="http://schemas.microsoft.com/office/drawing/2014/main" id="{A50D44B6-6560-4361-8A17-8372EB6C811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28991D-4BBB-4EC8-BFAE-22E8EB6417DD}"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76674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Device on a finger">
            <a:extLst>
              <a:ext uri="{FF2B5EF4-FFF2-40B4-BE49-F238E27FC236}">
                <a16:creationId xmlns:a16="http://schemas.microsoft.com/office/drawing/2014/main" id="{CB1AC7E8-221E-024A-9D2E-8AD659AEEE5A}"/>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b="-1"/>
          <a:stretch/>
        </p:blipFill>
        <p:spPr>
          <a:xfrm>
            <a:off x="5797543" y="10"/>
            <a:ext cx="6394152" cy="6857990"/>
          </a:xfrm>
          <a:prstGeom prst="rect">
            <a:avLst/>
          </a:prstGeom>
        </p:spPr>
      </p:pic>
      <p:pic>
        <p:nvPicPr>
          <p:cNvPr id="12"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A190492-6A42-4121-A8B7-7B591A9EFED3}"/>
              </a:ext>
            </a:extLst>
          </p:cNvPr>
          <p:cNvSpPr>
            <a:spLocks noGrp="1"/>
          </p:cNvSpPr>
          <p:nvPr>
            <p:ph type="title" idx="4294967295"/>
          </p:nvPr>
        </p:nvSpPr>
        <p:spPr>
          <a:xfrm>
            <a:off x="284493" y="287264"/>
            <a:ext cx="8184258" cy="1311664"/>
          </a:xfrm>
        </p:spPr>
        <p:txBody>
          <a:bodyPr vert="horz" lIns="91440" tIns="45720" rIns="91440" bIns="45720" rtlCol="0" anchor="ctr">
            <a:normAutofit/>
          </a:bodyPr>
          <a:lstStyle/>
          <a:p>
            <a:r>
              <a:rPr lang="en-US" sz="2800" b="1" dirty="0">
                <a:solidFill>
                  <a:srgbClr val="002060"/>
                </a:solidFill>
                <a:latin typeface="+mn-lt"/>
              </a:rPr>
              <a:t>A day in a life of ‘junk insurance‘ and coronavirus/COVID-19  </a:t>
            </a:r>
            <a:br>
              <a:rPr lang="en-US" sz="2800" b="1" dirty="0">
                <a:solidFill>
                  <a:srgbClr val="002060"/>
                </a:solidFill>
                <a:latin typeface="+mn-lt"/>
              </a:rPr>
            </a:br>
            <a:r>
              <a:rPr lang="en-US" sz="2800" dirty="0">
                <a:solidFill>
                  <a:srgbClr val="00B050"/>
                </a:solidFill>
                <a:latin typeface="+mn-lt"/>
              </a:rPr>
              <a:t>FL patient, 3-20</a:t>
            </a:r>
          </a:p>
        </p:txBody>
      </p:sp>
      <p:sp>
        <p:nvSpPr>
          <p:cNvPr id="3" name="Content Placeholder 2">
            <a:extLst>
              <a:ext uri="{FF2B5EF4-FFF2-40B4-BE49-F238E27FC236}">
                <a16:creationId xmlns:a16="http://schemas.microsoft.com/office/drawing/2014/main" id="{7A16CA9B-9639-4FD5-9785-3117A99B48B0}"/>
              </a:ext>
            </a:extLst>
          </p:cNvPr>
          <p:cNvSpPr>
            <a:spLocks noGrp="1"/>
          </p:cNvSpPr>
          <p:nvPr>
            <p:ph idx="4294967295"/>
          </p:nvPr>
        </p:nvSpPr>
        <p:spPr>
          <a:xfrm>
            <a:off x="284493" y="1846425"/>
            <a:ext cx="5938117" cy="4534310"/>
          </a:xfrm>
        </p:spPr>
        <p:txBody>
          <a:bodyPr vert="horz" lIns="91440" tIns="45720" rIns="91440" bIns="45720" rtlCol="0" anchor="t">
            <a:normAutofit/>
          </a:bodyPr>
          <a:lstStyle/>
          <a:p>
            <a:r>
              <a:rPr lang="en-US" sz="2000" dirty="0">
                <a:solidFill>
                  <a:srgbClr val="000000"/>
                </a:solidFill>
              </a:rPr>
              <a:t>Been to China recently. Had flu-like symptoms.  He followed advise of public health experts and went to the hospital for testing. </a:t>
            </a:r>
          </a:p>
          <a:p>
            <a:r>
              <a:rPr lang="en-US" sz="2000" dirty="0">
                <a:solidFill>
                  <a:srgbClr val="000000"/>
                </a:solidFill>
              </a:rPr>
              <a:t>He tested positive.  Staff said needed to have a CT scan too.  </a:t>
            </a:r>
          </a:p>
          <a:p>
            <a:r>
              <a:rPr lang="en-US" sz="2000" dirty="0">
                <a:solidFill>
                  <a:srgbClr val="000000"/>
                </a:solidFill>
              </a:rPr>
              <a:t>He received a bill for $3270.  Insured but with ‘junk insurance’ which offered limited benefits and DID NOT COVER PRE-EXISTING.</a:t>
            </a:r>
          </a:p>
          <a:p>
            <a:r>
              <a:rPr lang="en-US" sz="2000" dirty="0">
                <a:solidFill>
                  <a:srgbClr val="000000"/>
                </a:solidFill>
              </a:rPr>
              <a:t>Based on his ins, he has to pay $1400.  BUT to get the claim paid, at all, he had to send THREE YEARS of medical records to prove that this ‘flu’ was not related to a pre-existing condition.</a:t>
            </a:r>
          </a:p>
          <a:p>
            <a:r>
              <a:rPr lang="en-US" sz="2000" dirty="0">
                <a:solidFill>
                  <a:srgbClr val="000000"/>
                </a:solidFill>
              </a:rPr>
              <a:t>He pays $180 a month in premiums.</a:t>
            </a:r>
          </a:p>
        </p:txBody>
      </p:sp>
      <p:sp>
        <p:nvSpPr>
          <p:cNvPr id="4" name="Slide Number Placeholder 3">
            <a:extLst>
              <a:ext uri="{FF2B5EF4-FFF2-40B4-BE49-F238E27FC236}">
                <a16:creationId xmlns:a16="http://schemas.microsoft.com/office/drawing/2014/main" id="{1A4FA536-01BD-4BDF-A39E-AC644FE04C30}"/>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6D22F896-40B5-4ADD-8801-0D06FADFA095}" type="slidenum">
              <a:rPr lang="en-US" sz="1100">
                <a:solidFill>
                  <a:srgbClr val="FFFFFF"/>
                </a:solidFill>
                <a:latin typeface="Calibri" panose="020F0502020204030204"/>
              </a:rPr>
              <a:pPr>
                <a:spcAft>
                  <a:spcPts val="600"/>
                </a:spcAft>
                <a:defRPr/>
              </a:pPr>
              <a:t>30</a:t>
            </a:fld>
            <a:endParaRPr lang="en-US" sz="1100">
              <a:solidFill>
                <a:srgbClr val="FFFFFF"/>
              </a:solidFill>
              <a:latin typeface="Calibri" panose="020F0502020204030204"/>
            </a:endParaRPr>
          </a:p>
        </p:txBody>
      </p:sp>
    </p:spTree>
    <p:extLst>
      <p:ext uri="{BB962C8B-B14F-4D97-AF65-F5344CB8AC3E}">
        <p14:creationId xmlns:p14="http://schemas.microsoft.com/office/powerpoint/2010/main" val="700511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3B10541-D4A8-424E-971B-84491DA7D9A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3" name="Content Placeholder 2">
            <a:extLst>
              <a:ext uri="{FF2B5EF4-FFF2-40B4-BE49-F238E27FC236}">
                <a16:creationId xmlns:a16="http://schemas.microsoft.com/office/drawing/2014/main" id="{9C0B0606-4C8E-4251-A815-7856181A9E50}"/>
              </a:ext>
            </a:extLst>
          </p:cNvPr>
          <p:cNvSpPr>
            <a:spLocks noGrp="1"/>
          </p:cNvSpPr>
          <p:nvPr>
            <p:ph sz="half" idx="4294967295"/>
          </p:nvPr>
        </p:nvSpPr>
        <p:spPr>
          <a:xfrm>
            <a:off x="5111639" y="1735137"/>
            <a:ext cx="6540722" cy="4858703"/>
          </a:xfrm>
        </p:spPr>
        <p:txBody>
          <a:bodyPr>
            <a:normAutofit fontScale="92500" lnSpcReduction="10000"/>
          </a:bodyPr>
          <a:lstStyle/>
          <a:p>
            <a:r>
              <a:rPr lang="en-US" sz="1800" dirty="0"/>
              <a:t>Anthem BC – Discontinuing coverage of </a:t>
            </a:r>
            <a:r>
              <a:rPr lang="en-US" sz="1800" u="sng" dirty="0"/>
              <a:t>outpt imaging at hospital.    “</a:t>
            </a:r>
            <a:r>
              <a:rPr lang="en-US" sz="1800" b="1" u="sng" dirty="0"/>
              <a:t>IMAGING CLINICAL SITE OF CARE.”   </a:t>
            </a:r>
          </a:p>
          <a:p>
            <a:r>
              <a:rPr lang="en-US" sz="1800" dirty="0"/>
              <a:t>Directing patients to Free Standing Imaging Center for CT  and MRI.</a:t>
            </a:r>
          </a:p>
          <a:p>
            <a:r>
              <a:rPr lang="en-US" sz="1800" dirty="0"/>
              <a:t>2017- KY, IN, MO, WI.  Added CO, GA, NV, NY, OH, CA.  March 2018- added CT, Maine and VA.  13 states impacted &amp; more</a:t>
            </a:r>
          </a:p>
          <a:p>
            <a:r>
              <a:rPr lang="en-US" sz="1800" dirty="0"/>
              <a:t>Pt steerage, limiting patient choice and labor cost to do prior </a:t>
            </a:r>
            <a:r>
              <a:rPr lang="en-US" sz="1800" u="sng" dirty="0"/>
              <a:t>authorization for CT and MRI</a:t>
            </a:r>
            <a:r>
              <a:rPr lang="en-US" sz="1800" dirty="0"/>
              <a:t>.  Some exceptions – Rural, tied to pre-op services.</a:t>
            </a:r>
          </a:p>
          <a:p>
            <a:r>
              <a:rPr lang="en-US" sz="1800" dirty="0"/>
              <a:t>Quality of care, availability of the reports, interoperability limitations, Rad provider interpreting = all listed as concerns.</a:t>
            </a:r>
          </a:p>
          <a:p>
            <a:r>
              <a:rPr lang="en-US" sz="1800" dirty="0">
                <a:solidFill>
                  <a:srgbClr val="FF0000"/>
                </a:solidFill>
              </a:rPr>
              <a:t>CONCERN:  Service is authorized but not at the hospital requested/ Insurance picks cheapest site of service.</a:t>
            </a:r>
          </a:p>
          <a:p>
            <a:r>
              <a:rPr lang="en-US" sz="1800" dirty="0">
                <a:solidFill>
                  <a:srgbClr val="FF0000"/>
                </a:solidFill>
              </a:rPr>
              <a:t>HUGE THREAT TO REVENUE THROUGH OUTPT SERVICES.  “Front Door” is being impacted by payers and new competitors /non-traditional.</a:t>
            </a:r>
          </a:p>
          <a:p>
            <a:r>
              <a:rPr lang="en-US" sz="2200" b="1" dirty="0"/>
              <a:t>With Site of Service referrals – what is the WIN for the providers in return for giving reduction from billed charges?  </a:t>
            </a:r>
          </a:p>
        </p:txBody>
      </p:sp>
      <p:pic>
        <p:nvPicPr>
          <p:cNvPr id="8" name="Picture 7" descr="Arrows pointing right while one points left">
            <a:extLst>
              <a:ext uri="{FF2B5EF4-FFF2-40B4-BE49-F238E27FC236}">
                <a16:creationId xmlns:a16="http://schemas.microsoft.com/office/drawing/2014/main" id="{D772B2CA-C134-264C-AC22-07922856ED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44" y="1462087"/>
            <a:ext cx="4937649" cy="5395913"/>
          </a:xfrm>
          <a:prstGeom prst="rect">
            <a:avLst/>
          </a:prstGeom>
        </p:spPr>
      </p:pic>
      <p:sp>
        <p:nvSpPr>
          <p:cNvPr id="2" name="Title 1">
            <a:extLst>
              <a:ext uri="{FF2B5EF4-FFF2-40B4-BE49-F238E27FC236}">
                <a16:creationId xmlns:a16="http://schemas.microsoft.com/office/drawing/2014/main" id="{88F2EE3D-FDC8-4B83-B407-D5F9A23AE4B2}"/>
              </a:ext>
            </a:extLst>
          </p:cNvPr>
          <p:cNvSpPr>
            <a:spLocks noGrp="1"/>
          </p:cNvSpPr>
          <p:nvPr>
            <p:ph type="title" idx="4294967295"/>
          </p:nvPr>
        </p:nvSpPr>
        <p:spPr>
          <a:xfrm>
            <a:off x="-9144" y="136525"/>
            <a:ext cx="12006072" cy="1325563"/>
          </a:xfrm>
          <a:solidFill>
            <a:srgbClr val="002060"/>
          </a:solidFill>
        </p:spPr>
        <p:txBody>
          <a:bodyPr/>
          <a:lstStyle/>
          <a:p>
            <a:r>
              <a:rPr lang="en-US" dirty="0">
                <a:solidFill>
                  <a:schemeClr val="bg1"/>
                </a:solidFill>
              </a:rPr>
              <a:t>More Payer Challenges- Anthem and Imaging</a:t>
            </a:r>
            <a:br>
              <a:rPr lang="en-US" dirty="0">
                <a:solidFill>
                  <a:schemeClr val="bg1"/>
                </a:solidFill>
              </a:rPr>
            </a:br>
            <a:r>
              <a:rPr lang="en-US" sz="2800" dirty="0">
                <a:solidFill>
                  <a:srgbClr val="00B050"/>
                </a:solidFill>
              </a:rPr>
              <a:t>*Anthem is the largest for-profit organization of BCBS*</a:t>
            </a:r>
            <a:endParaRPr lang="en-US" dirty="0">
              <a:solidFill>
                <a:srgbClr val="00B050"/>
              </a:solidFill>
            </a:endParaRPr>
          </a:p>
        </p:txBody>
      </p:sp>
    </p:spTree>
    <p:extLst>
      <p:ext uri="{BB962C8B-B14F-4D97-AF65-F5344CB8AC3E}">
        <p14:creationId xmlns:p14="http://schemas.microsoft.com/office/powerpoint/2010/main" val="1092064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911FA7-1D6D-4A0E-9FFD-11B3CEF76E83}"/>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5FE87B74-1788-41B8-A109-5497F287E733}"/>
              </a:ext>
            </a:extLst>
          </p:cNvPr>
          <p:cNvSpPr>
            <a:spLocks noGrp="1"/>
          </p:cNvSpPr>
          <p:nvPr>
            <p:ph type="title" idx="4294967295"/>
          </p:nvPr>
        </p:nvSpPr>
        <p:spPr>
          <a:xfrm>
            <a:off x="-1" y="277813"/>
            <a:ext cx="12013809" cy="1449388"/>
          </a:xfrm>
          <a:solidFill>
            <a:srgbClr val="002060"/>
          </a:solidFill>
        </p:spPr>
        <p:txBody>
          <a:bodyPr>
            <a:normAutofit/>
          </a:bodyPr>
          <a:lstStyle/>
          <a:p>
            <a:r>
              <a:rPr lang="en-US" dirty="0">
                <a:solidFill>
                  <a:schemeClr val="bg1"/>
                </a:solidFill>
              </a:rPr>
              <a:t> Change of payer/provider/patient relationships    </a:t>
            </a:r>
            <a:br>
              <a:rPr lang="en-US" dirty="0">
                <a:solidFill>
                  <a:schemeClr val="bg1"/>
                </a:solidFill>
              </a:rPr>
            </a:br>
            <a:r>
              <a:rPr lang="en-US" dirty="0">
                <a:solidFill>
                  <a:schemeClr val="bg1"/>
                </a:solidFill>
              </a:rPr>
              <a:t> </a:t>
            </a:r>
            <a:r>
              <a:rPr lang="en-US" dirty="0">
                <a:solidFill>
                  <a:srgbClr val="00B050"/>
                </a:solidFill>
              </a:rPr>
              <a:t>Convergence</a:t>
            </a:r>
          </a:p>
        </p:txBody>
      </p:sp>
      <p:sp>
        <p:nvSpPr>
          <p:cNvPr id="3" name="Content Placeholder 2">
            <a:extLst>
              <a:ext uri="{FF2B5EF4-FFF2-40B4-BE49-F238E27FC236}">
                <a16:creationId xmlns:a16="http://schemas.microsoft.com/office/drawing/2014/main" id="{ECCB6874-D526-4064-A13D-FEE3308E301C}"/>
              </a:ext>
            </a:extLst>
          </p:cNvPr>
          <p:cNvSpPr>
            <a:spLocks noGrp="1"/>
          </p:cNvSpPr>
          <p:nvPr>
            <p:ph sz="half" idx="4294967295"/>
          </p:nvPr>
        </p:nvSpPr>
        <p:spPr>
          <a:xfrm>
            <a:off x="436975" y="1974850"/>
            <a:ext cx="6245179" cy="4381500"/>
          </a:xfrm>
        </p:spPr>
        <p:txBody>
          <a:bodyPr>
            <a:noAutofit/>
          </a:bodyPr>
          <a:lstStyle/>
          <a:p>
            <a:pPr marL="0" indent="0">
              <a:lnSpc>
                <a:spcPct val="100000"/>
              </a:lnSpc>
              <a:spcBef>
                <a:spcPts val="0"/>
              </a:spcBef>
              <a:buNone/>
            </a:pPr>
            <a:r>
              <a:rPr lang="en-US" sz="1800" b="1" u="sng" dirty="0"/>
              <a:t>Walmart Moving BIG into healthcare</a:t>
            </a:r>
          </a:p>
          <a:p>
            <a:pPr marL="0" indent="0">
              <a:lnSpc>
                <a:spcPct val="100000"/>
              </a:lnSpc>
              <a:spcBef>
                <a:spcPts val="0"/>
              </a:spcBef>
              <a:buNone/>
            </a:pPr>
            <a:endParaRPr lang="en-US" sz="1800" b="1" dirty="0"/>
          </a:p>
          <a:p>
            <a:pPr marL="0" indent="0">
              <a:lnSpc>
                <a:spcPct val="100000"/>
              </a:lnSpc>
              <a:spcBef>
                <a:spcPts val="0"/>
              </a:spcBef>
              <a:buNone/>
            </a:pPr>
            <a:r>
              <a:rPr lang="en-US" sz="1800" dirty="0"/>
              <a:t>Walmart ‘taps’  HUMANA executive to head up health unit.    </a:t>
            </a:r>
          </a:p>
          <a:p>
            <a:pPr marL="0" indent="0">
              <a:lnSpc>
                <a:spcPct val="100000"/>
              </a:lnSpc>
              <a:spcBef>
                <a:spcPts val="0"/>
              </a:spcBef>
              <a:buNone/>
            </a:pPr>
            <a:r>
              <a:rPr lang="en-US" sz="1800" dirty="0"/>
              <a:t>*Put more focus on its wellness business* 7-18  (Sean </a:t>
            </a:r>
            <a:r>
              <a:rPr lang="en-US" sz="1800" dirty="0" err="1"/>
              <a:t>Slovenski</a:t>
            </a:r>
            <a:r>
              <a:rPr lang="en-US" sz="1800" dirty="0"/>
              <a:t>)</a:t>
            </a:r>
          </a:p>
          <a:p>
            <a:pPr marL="0" indent="0">
              <a:lnSpc>
                <a:spcPct val="100000"/>
              </a:lnSpc>
              <a:spcBef>
                <a:spcPts val="0"/>
              </a:spcBef>
              <a:buNone/>
            </a:pPr>
            <a:endParaRPr lang="en-US" sz="1800" dirty="0"/>
          </a:p>
          <a:p>
            <a:pPr>
              <a:lnSpc>
                <a:spcPct val="100000"/>
              </a:lnSpc>
              <a:spcBef>
                <a:spcPts val="0"/>
              </a:spcBef>
            </a:pPr>
            <a:r>
              <a:rPr lang="en-US" sz="1800" dirty="0"/>
              <a:t>Joining with Anthem’s MA plans to pay for over- the -counter items – braces, etc. </a:t>
            </a:r>
          </a:p>
          <a:p>
            <a:pPr>
              <a:lnSpc>
                <a:spcPct val="100000"/>
              </a:lnSpc>
              <a:spcBef>
                <a:spcPts val="0"/>
              </a:spcBef>
            </a:pPr>
            <a:r>
              <a:rPr lang="en-US" sz="1800" dirty="0"/>
              <a:t>“Walmart to launch Medicare Insurance agency” 7-20  Explore narrow network  3-20    </a:t>
            </a:r>
          </a:p>
          <a:p>
            <a:pPr>
              <a:lnSpc>
                <a:spcPct val="100000"/>
              </a:lnSpc>
              <a:spcBef>
                <a:spcPts val="0"/>
              </a:spcBef>
            </a:pPr>
            <a:r>
              <a:rPr lang="en-US" sz="1800" dirty="0"/>
              <a:t>“Walmart’s launch of a Medicare Advantage plan will likely impact provider service volumes.”   </a:t>
            </a:r>
            <a:r>
              <a:rPr lang="en-US" sz="1800" b="1" dirty="0" err="1">
                <a:solidFill>
                  <a:srgbClr val="FF0000"/>
                </a:solidFill>
              </a:rPr>
              <a:t>Cloverhealth</a:t>
            </a:r>
            <a:r>
              <a:rPr lang="en-US" sz="1800" b="1" dirty="0">
                <a:solidFill>
                  <a:srgbClr val="FF0000"/>
                </a:solidFill>
              </a:rPr>
              <a:t>.  </a:t>
            </a:r>
            <a:r>
              <a:rPr lang="en-US" sz="1800" dirty="0"/>
              <a:t>7-20 HFMA</a:t>
            </a:r>
          </a:p>
          <a:p>
            <a:pPr>
              <a:lnSpc>
                <a:spcPct val="100000"/>
              </a:lnSpc>
              <a:spcBef>
                <a:spcPts val="0"/>
              </a:spcBef>
            </a:pPr>
            <a:r>
              <a:rPr lang="en-US" sz="1800" dirty="0"/>
              <a:t>*</a:t>
            </a:r>
            <a:r>
              <a:rPr lang="en-US" sz="1800" b="1" i="1" dirty="0"/>
              <a:t>Walmart moves deeper into primary care market- New clinic called </a:t>
            </a:r>
            <a:r>
              <a:rPr lang="en-US" sz="1800" b="1" i="1" u="sng" dirty="0">
                <a:solidFill>
                  <a:srgbClr val="FF0000"/>
                </a:solidFill>
              </a:rPr>
              <a:t>WALMART</a:t>
            </a:r>
            <a:r>
              <a:rPr lang="en-US" sz="1800" b="1" i="1" dirty="0">
                <a:solidFill>
                  <a:srgbClr val="FF0000"/>
                </a:solidFill>
              </a:rPr>
              <a:t> </a:t>
            </a:r>
            <a:r>
              <a:rPr lang="en-US" sz="1800" b="1" i="1" u="sng" dirty="0">
                <a:solidFill>
                  <a:srgbClr val="FF0000"/>
                </a:solidFill>
              </a:rPr>
              <a:t>HEALTH</a:t>
            </a:r>
            <a:r>
              <a:rPr lang="en-US" sz="1800" b="1" i="1" dirty="0">
                <a:solidFill>
                  <a:srgbClr val="FF0000"/>
                </a:solidFill>
              </a:rPr>
              <a:t> </a:t>
            </a:r>
            <a:r>
              <a:rPr lang="en-US" sz="1800" b="1" i="1" dirty="0"/>
              <a:t>is in Dallas, GA.  Appts start in 9-19. Will offer primary care including lab, x-rays, dental, counseling, etc. Low cost primary services – next to Walmart.*</a:t>
            </a:r>
          </a:p>
        </p:txBody>
      </p:sp>
      <p:sp>
        <p:nvSpPr>
          <p:cNvPr id="4" name="Content Placeholder 3">
            <a:extLst>
              <a:ext uri="{FF2B5EF4-FFF2-40B4-BE49-F238E27FC236}">
                <a16:creationId xmlns:a16="http://schemas.microsoft.com/office/drawing/2014/main" id="{617100E9-6956-4334-A6FB-F9552457E983}"/>
              </a:ext>
            </a:extLst>
          </p:cNvPr>
          <p:cNvSpPr>
            <a:spLocks noGrp="1"/>
          </p:cNvSpPr>
          <p:nvPr>
            <p:ph sz="half" idx="4294967295"/>
          </p:nvPr>
        </p:nvSpPr>
        <p:spPr>
          <a:xfrm>
            <a:off x="6836898" y="1974850"/>
            <a:ext cx="5176910" cy="4381500"/>
          </a:xfrm>
        </p:spPr>
        <p:txBody>
          <a:bodyPr>
            <a:noAutofit/>
          </a:bodyPr>
          <a:lstStyle/>
          <a:p>
            <a:pPr marL="0" indent="0">
              <a:buNone/>
            </a:pPr>
            <a:r>
              <a:rPr lang="en-US" sz="1800" b="1" u="sng" dirty="0"/>
              <a:t>Rise of “Convergence” in healthcare.  Means?</a:t>
            </a:r>
          </a:p>
          <a:p>
            <a:pPr marL="0" indent="0">
              <a:buNone/>
            </a:pPr>
            <a:endParaRPr lang="en-US" sz="1800" b="1" u="sng" dirty="0"/>
          </a:p>
          <a:p>
            <a:r>
              <a:rPr lang="en-US" sz="1800" dirty="0"/>
              <a:t>Cigna Corp agrees to buy Express Scripts, the nation’s largest pharmacy benefit manager. </a:t>
            </a:r>
          </a:p>
          <a:p>
            <a:r>
              <a:rPr lang="en-US" sz="1800" dirty="0"/>
              <a:t>Apple does own clinics for employees.</a:t>
            </a:r>
          </a:p>
          <a:p>
            <a:r>
              <a:rPr lang="en-US" sz="1800" dirty="0"/>
              <a:t>Humana to open 100+ Medicare centers by 2023 thru its partners in primary care unit within Humana. Located in underserved areas/</a:t>
            </a:r>
            <a:r>
              <a:rPr lang="en-US" sz="1800" dirty="0" err="1"/>
              <a:t>srs</a:t>
            </a:r>
            <a:r>
              <a:rPr lang="en-US" sz="1800" dirty="0"/>
              <a:t>. </a:t>
            </a:r>
          </a:p>
          <a:p>
            <a:r>
              <a:rPr lang="en-US" sz="1800" b="1" i="1" u="sng" dirty="0">
                <a:solidFill>
                  <a:schemeClr val="tx2">
                    <a:lumMod val="50000"/>
                  </a:schemeClr>
                </a:solidFill>
              </a:rPr>
              <a:t>Convergence:</a:t>
            </a:r>
            <a:r>
              <a:rPr lang="en-US" sz="1800" b="1" i="1" dirty="0">
                <a:solidFill>
                  <a:schemeClr val="tx2">
                    <a:lumMod val="50000"/>
                  </a:schemeClr>
                </a:solidFill>
              </a:rPr>
              <a:t>  Where a company merges its capabilities with another organization in an adjacent industry. Only works if the industry’s solutions are not comprehensive, compelling or able to satisfy customer needs.</a:t>
            </a:r>
          </a:p>
          <a:p>
            <a:r>
              <a:rPr lang="en-US" sz="1800" dirty="0"/>
              <a:t>Expand group purchasing efforts.</a:t>
            </a:r>
          </a:p>
          <a:p>
            <a:pPr marL="0" indent="0">
              <a:buNone/>
            </a:pPr>
            <a:endParaRPr lang="en-US" sz="1800" dirty="0"/>
          </a:p>
        </p:txBody>
      </p:sp>
    </p:spTree>
    <p:extLst>
      <p:ext uri="{BB962C8B-B14F-4D97-AF65-F5344CB8AC3E}">
        <p14:creationId xmlns:p14="http://schemas.microsoft.com/office/powerpoint/2010/main" val="2826657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84AC864-7D33-400F-BBA0-456B676E37F5}"/>
              </a:ext>
            </a:extLst>
          </p:cNvPr>
          <p:cNvSpPr>
            <a:spLocks noGrp="1"/>
          </p:cNvSpPr>
          <p:nvPr>
            <p:ph type="sldNum" sz="quarter" idx="12"/>
          </p:nvPr>
        </p:nvSpPr>
        <p:spPr/>
        <p:txBody>
          <a:bodyPr/>
          <a:lstStyle/>
          <a:p>
            <a:fld id="{6D22F896-40B5-4ADD-8801-0D06FADFA095}" type="slidenum">
              <a:rPr lang="en-US" smtClean="0"/>
              <a:t>33</a:t>
            </a:fld>
            <a:endParaRPr lang="en-US" dirty="0"/>
          </a:p>
        </p:txBody>
      </p:sp>
      <p:sp>
        <p:nvSpPr>
          <p:cNvPr id="2" name="Title 1">
            <a:extLst>
              <a:ext uri="{FF2B5EF4-FFF2-40B4-BE49-F238E27FC236}">
                <a16:creationId xmlns:a16="http://schemas.microsoft.com/office/drawing/2014/main" id="{37BD128B-ED14-4117-B896-A58A6236E946}"/>
              </a:ext>
            </a:extLst>
          </p:cNvPr>
          <p:cNvSpPr>
            <a:spLocks noGrp="1"/>
          </p:cNvSpPr>
          <p:nvPr>
            <p:ph type="title" idx="4294967295"/>
          </p:nvPr>
        </p:nvSpPr>
        <p:spPr>
          <a:xfrm>
            <a:off x="-12342" y="187756"/>
            <a:ext cx="12004646" cy="1213855"/>
          </a:xfrm>
          <a:solidFill>
            <a:srgbClr val="002060"/>
          </a:solidFill>
        </p:spPr>
        <p:txBody>
          <a:bodyPr anchor="t">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dirty="0">
                <a:solidFill>
                  <a:schemeClr val="bg1"/>
                </a:solidFill>
                <a:latin typeface="+mn-lt"/>
              </a:rPr>
              <a:t>New competition- New patient outreach</a:t>
            </a:r>
            <a:br>
              <a:rPr lang="en-US" sz="1800" dirty="0">
                <a:solidFill>
                  <a:schemeClr val="bg1"/>
                </a:solidFill>
                <a:latin typeface="+mn-lt"/>
              </a:rPr>
            </a:br>
            <a:r>
              <a:rPr lang="en-US" sz="1800" dirty="0">
                <a:solidFill>
                  <a:srgbClr val="00B050"/>
                </a:solidFill>
                <a:latin typeface="+mn-lt"/>
              </a:rPr>
              <a:t>Impacting the ‘front door’ of the revenue cycle for outpt services.</a:t>
            </a:r>
            <a:br>
              <a:rPr lang="en-US" sz="1800" dirty="0">
                <a:solidFill>
                  <a:srgbClr val="00B050"/>
                </a:solidFill>
                <a:latin typeface="+mn-lt"/>
              </a:rPr>
            </a:br>
            <a:r>
              <a:rPr kumimoji="0" lang="en-US" sz="1800" b="0" i="0" u="none" strike="noStrike" kern="1200" cap="none" spc="0" normalizeH="0" baseline="0" noProof="0" dirty="0">
                <a:ln>
                  <a:noFill/>
                </a:ln>
                <a:solidFill>
                  <a:srgbClr val="00B050"/>
                </a:solidFill>
                <a:effectLst/>
                <a:uLnTx/>
                <a:uFillTx/>
                <a:latin typeface="+mn-lt"/>
                <a:ea typeface="+mn-ea"/>
                <a:cs typeface="+mn-cs"/>
              </a:rPr>
              <a:t>Think RIPPLE revenue with lab, x-ray, other ancillary services.  Competition at the </a:t>
            </a:r>
            <a:r>
              <a:rPr kumimoji="0" lang="en-US" sz="1800" b="0" i="0" u="sng" strike="noStrike" kern="1200" cap="none" spc="0" normalizeH="0" baseline="0" noProof="0" dirty="0">
                <a:ln>
                  <a:noFill/>
                </a:ln>
                <a:solidFill>
                  <a:srgbClr val="00B050"/>
                </a:solidFill>
                <a:effectLst/>
                <a:uLnTx/>
                <a:uFillTx/>
                <a:latin typeface="+mn-lt"/>
                <a:ea typeface="+mn-ea"/>
                <a:cs typeface="+mn-cs"/>
              </a:rPr>
              <a:t>front </a:t>
            </a:r>
            <a:r>
              <a:rPr lang="en-US" sz="1800" u="sng" dirty="0">
                <a:solidFill>
                  <a:srgbClr val="00B050"/>
                </a:solidFill>
                <a:latin typeface="+mn-lt"/>
                <a:ea typeface="+mn-ea"/>
                <a:cs typeface="+mn-cs"/>
              </a:rPr>
              <a:t>door </a:t>
            </a:r>
            <a:r>
              <a:rPr kumimoji="0" lang="en-US" sz="1800" b="0" i="0" u="sng" strike="noStrike" kern="1200" cap="none" spc="0" normalizeH="0" baseline="0" noProof="0" dirty="0">
                <a:ln>
                  <a:noFill/>
                </a:ln>
                <a:solidFill>
                  <a:srgbClr val="00B050"/>
                </a:solidFill>
                <a:effectLst/>
                <a:uLnTx/>
                <a:uFillTx/>
                <a:latin typeface="+mn-lt"/>
                <a:ea typeface="+mn-ea"/>
                <a:cs typeface="+mn-cs"/>
              </a:rPr>
              <a:t>of the revenue cycle. WOW!</a:t>
            </a:r>
            <a:br>
              <a:rPr kumimoji="0" lang="en-US" sz="1800" b="0" i="0" u="sng" strike="noStrike" kern="1200" cap="none" spc="0" normalizeH="0" baseline="0" noProof="0" dirty="0">
                <a:ln>
                  <a:noFill/>
                </a:ln>
                <a:solidFill>
                  <a:srgbClr val="00B050"/>
                </a:solidFill>
                <a:effectLst/>
                <a:uLnTx/>
                <a:uFillTx/>
                <a:latin typeface="+mn-lt"/>
                <a:ea typeface="+mn-ea"/>
                <a:cs typeface="+mn-cs"/>
              </a:rPr>
            </a:br>
            <a:endParaRPr lang="en-US" sz="1800" u="sng" dirty="0">
              <a:solidFill>
                <a:srgbClr val="00B050"/>
              </a:solidFill>
              <a:latin typeface="+mn-lt"/>
            </a:endParaRPr>
          </a:p>
        </p:txBody>
      </p:sp>
      <p:sp>
        <p:nvSpPr>
          <p:cNvPr id="3" name="Content Placeholder 2">
            <a:extLst>
              <a:ext uri="{FF2B5EF4-FFF2-40B4-BE49-F238E27FC236}">
                <a16:creationId xmlns:a16="http://schemas.microsoft.com/office/drawing/2014/main" id="{A4230D3F-3148-48E1-BC6D-2411E2190942}"/>
              </a:ext>
            </a:extLst>
          </p:cNvPr>
          <p:cNvSpPr>
            <a:spLocks noGrp="1"/>
          </p:cNvSpPr>
          <p:nvPr>
            <p:ph sz="half" idx="4294967295"/>
          </p:nvPr>
        </p:nvSpPr>
        <p:spPr>
          <a:xfrm>
            <a:off x="138660" y="2213273"/>
            <a:ext cx="5565853" cy="4340291"/>
          </a:xfrm>
          <a:ln>
            <a:solidFill>
              <a:srgbClr val="00B050"/>
            </a:solidFill>
          </a:ln>
        </p:spPr>
        <p:txBody>
          <a:bodyPr>
            <a:noAutofit/>
          </a:bodyPr>
          <a:lstStyle/>
          <a:p>
            <a:pPr marL="0" indent="0">
              <a:lnSpc>
                <a:spcPct val="100000"/>
              </a:lnSpc>
              <a:spcBef>
                <a:spcPts val="0"/>
              </a:spcBef>
              <a:buNone/>
            </a:pPr>
            <a:r>
              <a:rPr lang="en-US" sz="1800" b="1" dirty="0"/>
              <a:t>Staffing</a:t>
            </a:r>
          </a:p>
          <a:p>
            <a:pPr>
              <a:lnSpc>
                <a:spcPct val="100000"/>
              </a:lnSpc>
              <a:spcBef>
                <a:spcPts val="0"/>
              </a:spcBef>
            </a:pPr>
            <a:r>
              <a:rPr lang="en-US" sz="1800" dirty="0"/>
              <a:t>CVS Health Corp/Minute Clinic staffed by </a:t>
            </a:r>
            <a:r>
              <a:rPr lang="en-US" sz="1800" b="1" dirty="0"/>
              <a:t>mid levels</a:t>
            </a:r>
          </a:p>
          <a:p>
            <a:pPr>
              <a:lnSpc>
                <a:spcPct val="100000"/>
              </a:lnSpc>
              <a:spcBef>
                <a:spcPts val="0"/>
              </a:spcBef>
            </a:pPr>
            <a:r>
              <a:rPr lang="en-US" sz="1800" dirty="0"/>
              <a:t>Walmart health </a:t>
            </a:r>
            <a:r>
              <a:rPr lang="en-US" sz="1800" b="1" dirty="0"/>
              <a:t>primary care MDs</a:t>
            </a:r>
            <a:r>
              <a:rPr lang="en-US" sz="1800" dirty="0"/>
              <a:t> including x-rays, dental, counseling.</a:t>
            </a:r>
          </a:p>
          <a:p>
            <a:pPr marL="457200" lvl="1" indent="0">
              <a:lnSpc>
                <a:spcPct val="100000"/>
              </a:lnSpc>
              <a:spcBef>
                <a:spcPts val="0"/>
              </a:spcBef>
              <a:buNone/>
            </a:pPr>
            <a:endParaRPr lang="en-US" sz="1400" dirty="0"/>
          </a:p>
          <a:p>
            <a:pPr marL="0" indent="0">
              <a:lnSpc>
                <a:spcPct val="100000"/>
              </a:lnSpc>
              <a:spcBef>
                <a:spcPts val="0"/>
              </a:spcBef>
              <a:buNone/>
            </a:pPr>
            <a:r>
              <a:rPr lang="en-US" sz="1800" b="1" dirty="0"/>
              <a:t>Care</a:t>
            </a:r>
          </a:p>
          <a:p>
            <a:pPr>
              <a:lnSpc>
                <a:spcPct val="100000"/>
              </a:lnSpc>
              <a:spcBef>
                <a:spcPts val="0"/>
              </a:spcBef>
            </a:pPr>
            <a:r>
              <a:rPr lang="en-US" sz="1800" dirty="0"/>
              <a:t>CVS designed to provide ‘</a:t>
            </a:r>
            <a:r>
              <a:rPr lang="en-US" sz="1800" b="1" dirty="0"/>
              <a:t>episodic</a:t>
            </a:r>
            <a:r>
              <a:rPr lang="en-US" sz="1800" dirty="0"/>
              <a:t> </a:t>
            </a:r>
            <a:r>
              <a:rPr lang="en-US" sz="1800" b="1" dirty="0"/>
              <a:t>care</a:t>
            </a:r>
            <a:r>
              <a:rPr lang="en-US" sz="1800" dirty="0"/>
              <a:t>”.</a:t>
            </a:r>
          </a:p>
          <a:p>
            <a:pPr>
              <a:lnSpc>
                <a:spcPct val="100000"/>
              </a:lnSpc>
              <a:spcBef>
                <a:spcPts val="0"/>
              </a:spcBef>
            </a:pPr>
            <a:r>
              <a:rPr lang="en-US" sz="1800" dirty="0"/>
              <a:t>Walmart wants MD </a:t>
            </a:r>
            <a:r>
              <a:rPr lang="en-US" sz="1800" b="1" dirty="0"/>
              <a:t>to replace primary care providers</a:t>
            </a:r>
            <a:r>
              <a:rPr lang="en-US" sz="1800" dirty="0"/>
              <a:t>.  </a:t>
            </a:r>
          </a:p>
          <a:p>
            <a:pPr marL="457200" lvl="1" indent="0">
              <a:lnSpc>
                <a:spcPct val="100000"/>
              </a:lnSpc>
              <a:spcBef>
                <a:spcPts val="0"/>
              </a:spcBef>
              <a:buNone/>
            </a:pPr>
            <a:endParaRPr lang="en-US" sz="1400" dirty="0"/>
          </a:p>
          <a:p>
            <a:pPr marL="0" indent="0">
              <a:lnSpc>
                <a:spcPct val="100000"/>
              </a:lnSpc>
              <a:spcBef>
                <a:spcPts val="0"/>
              </a:spcBef>
              <a:buNone/>
            </a:pPr>
            <a:r>
              <a:rPr lang="en-US" sz="1800" b="1" dirty="0"/>
              <a:t>Walmart Additional Info</a:t>
            </a:r>
          </a:p>
          <a:p>
            <a:pPr>
              <a:lnSpc>
                <a:spcPct val="100000"/>
              </a:lnSpc>
              <a:spcBef>
                <a:spcPts val="0"/>
              </a:spcBef>
            </a:pPr>
            <a:r>
              <a:rPr lang="en-US" sz="1800" dirty="0"/>
              <a:t>In underserved areas –for high deductible pts and no insurance</a:t>
            </a:r>
          </a:p>
          <a:p>
            <a:pPr>
              <a:lnSpc>
                <a:spcPct val="100000"/>
              </a:lnSpc>
              <a:spcBef>
                <a:spcPts val="0"/>
              </a:spcBef>
            </a:pPr>
            <a:r>
              <a:rPr kumimoji="0" lang="en-US" sz="1800" b="0" i="0" u="none" strike="noStrike" kern="1200" cap="none" spc="0" normalizeH="0" baseline="0" noProof="0" dirty="0">
                <a:ln>
                  <a:noFill/>
                </a:ln>
                <a:solidFill>
                  <a:schemeClr val="tx2">
                    <a:lumMod val="50000"/>
                  </a:schemeClr>
                </a:solidFill>
                <a:effectLst/>
                <a:uLnTx/>
                <a:uFillTx/>
                <a:latin typeface="Trebuchet MS" panose="020B0603020202020204"/>
                <a:ea typeface="+mn-ea"/>
                <a:cs typeface="+mn-cs"/>
              </a:rPr>
              <a:t>Walmart creating narrow networks for employees  3-20</a:t>
            </a:r>
          </a:p>
          <a:p>
            <a:pPr>
              <a:lnSpc>
                <a:spcPct val="100000"/>
              </a:lnSpc>
              <a:spcBef>
                <a:spcPts val="0"/>
              </a:spcBef>
              <a:defRPr/>
            </a:pPr>
            <a:r>
              <a:rPr kumimoji="0" lang="en-US" sz="1800" b="0" i="0" u="none" strike="noStrike" kern="1200" cap="none" spc="0" normalizeH="0" baseline="0" noProof="0" dirty="0">
                <a:ln>
                  <a:noFill/>
                </a:ln>
                <a:solidFill>
                  <a:schemeClr val="tx2">
                    <a:lumMod val="50000"/>
                  </a:schemeClr>
                </a:solidFill>
                <a:effectLst/>
                <a:uLnTx/>
                <a:uFillTx/>
                <a:latin typeface="Trebuchet MS" panose="020B0603020202020204"/>
                <a:ea typeface="+mn-ea"/>
                <a:cs typeface="+mn-cs"/>
              </a:rPr>
              <a:t>“Centers for Excellence’ for joints/identified hospitals only.</a:t>
            </a:r>
          </a:p>
        </p:txBody>
      </p:sp>
      <p:sp>
        <p:nvSpPr>
          <p:cNvPr id="4" name="Content Placeholder 3">
            <a:extLst>
              <a:ext uri="{FF2B5EF4-FFF2-40B4-BE49-F238E27FC236}">
                <a16:creationId xmlns:a16="http://schemas.microsoft.com/office/drawing/2014/main" id="{E33A2BB9-04B7-42C0-97C4-6708131D514D}"/>
              </a:ext>
            </a:extLst>
          </p:cNvPr>
          <p:cNvSpPr>
            <a:spLocks noGrp="1"/>
          </p:cNvSpPr>
          <p:nvPr>
            <p:ph sz="half" idx="4294967295"/>
          </p:nvPr>
        </p:nvSpPr>
        <p:spPr>
          <a:xfrm>
            <a:off x="6734505" y="2214563"/>
            <a:ext cx="5257799" cy="1896043"/>
          </a:xfrm>
          <a:ln>
            <a:solidFill>
              <a:srgbClr val="00B050"/>
            </a:solidFill>
          </a:ln>
        </p:spPr>
        <p:txBody>
          <a:bodyPr>
            <a:noAutofit/>
          </a:bodyPr>
          <a:lstStyle/>
          <a:p>
            <a:r>
              <a:rPr lang="en-US" sz="1800" dirty="0"/>
              <a:t>UnitedHealthcare’s new plan in CA that is built around Optum physicians.</a:t>
            </a:r>
          </a:p>
          <a:p>
            <a:r>
              <a:rPr lang="en-US" sz="1800" dirty="0"/>
              <a:t>Aetna’s decision to drop copayments for member who use CVS Minute Clinic.</a:t>
            </a:r>
          </a:p>
          <a:p>
            <a:r>
              <a:rPr lang="en-US" sz="1800" dirty="0"/>
              <a:t>BCBS of TX offer free primary care at clinics it opened with a partner in Houston and Dallas.</a:t>
            </a:r>
          </a:p>
        </p:txBody>
      </p:sp>
      <p:sp>
        <p:nvSpPr>
          <p:cNvPr id="8" name="Rectangle 7">
            <a:extLst>
              <a:ext uri="{FF2B5EF4-FFF2-40B4-BE49-F238E27FC236}">
                <a16:creationId xmlns:a16="http://schemas.microsoft.com/office/drawing/2014/main" id="{75BC435D-0D63-F743-91AC-CFCBFF89B338}"/>
              </a:ext>
            </a:extLst>
          </p:cNvPr>
          <p:cNvSpPr/>
          <p:nvPr/>
        </p:nvSpPr>
        <p:spPr>
          <a:xfrm>
            <a:off x="138660" y="1568232"/>
            <a:ext cx="5565853" cy="646331"/>
          </a:xfrm>
          <a:prstGeom prst="rect">
            <a:avLst/>
          </a:prstGeom>
          <a:solidFill>
            <a:srgbClr val="00B050"/>
          </a:solidFill>
          <a:ln>
            <a:solidFill>
              <a:srgbClr val="00B050"/>
            </a:solidFill>
          </a:ln>
        </p:spPr>
        <p:txBody>
          <a:bodyPr wrap="square">
            <a:spAutoFit/>
          </a:bodyPr>
          <a:lstStyle/>
          <a:p>
            <a:r>
              <a:rPr lang="en-US" b="1" dirty="0">
                <a:solidFill>
                  <a:schemeClr val="bg1"/>
                </a:solidFill>
              </a:rPr>
              <a:t>“Walmart Health vs. CVS Minute Clinic” </a:t>
            </a:r>
          </a:p>
          <a:p>
            <a:r>
              <a:rPr lang="en-US" dirty="0">
                <a:solidFill>
                  <a:schemeClr val="bg1"/>
                </a:solidFill>
              </a:rPr>
              <a:t>4 key differences between CVS and Walmart (3-20)</a:t>
            </a:r>
          </a:p>
        </p:txBody>
      </p:sp>
      <p:sp>
        <p:nvSpPr>
          <p:cNvPr id="9" name="Rectangle 8">
            <a:extLst>
              <a:ext uri="{FF2B5EF4-FFF2-40B4-BE49-F238E27FC236}">
                <a16:creationId xmlns:a16="http://schemas.microsoft.com/office/drawing/2014/main" id="{813CD44E-5801-F745-9C28-611CC39F9BEA}"/>
              </a:ext>
            </a:extLst>
          </p:cNvPr>
          <p:cNvSpPr/>
          <p:nvPr/>
        </p:nvSpPr>
        <p:spPr>
          <a:xfrm>
            <a:off x="6734504" y="1568231"/>
            <a:ext cx="5257800" cy="646331"/>
          </a:xfrm>
          <a:prstGeom prst="rect">
            <a:avLst/>
          </a:prstGeom>
          <a:solidFill>
            <a:srgbClr val="00B050"/>
          </a:solidFill>
          <a:ln>
            <a:solidFill>
              <a:srgbClr val="00B050"/>
            </a:solidFill>
          </a:ln>
        </p:spPr>
        <p:txBody>
          <a:bodyPr wrap="square">
            <a:spAutoFit/>
          </a:bodyPr>
          <a:lstStyle/>
          <a:p>
            <a:r>
              <a:rPr lang="en-US" sz="1600" dirty="0">
                <a:solidFill>
                  <a:schemeClr val="bg1"/>
                </a:solidFill>
              </a:rPr>
              <a:t>“</a:t>
            </a:r>
            <a:r>
              <a:rPr lang="en-US" b="1" dirty="0">
                <a:solidFill>
                  <a:schemeClr val="bg1"/>
                </a:solidFill>
              </a:rPr>
              <a:t>Insurer Clinic Competition ‘very worrisome for hospitals” </a:t>
            </a:r>
            <a:r>
              <a:rPr lang="en-US" dirty="0">
                <a:solidFill>
                  <a:schemeClr val="bg1"/>
                </a:solidFill>
              </a:rPr>
              <a:t> (3-20)</a:t>
            </a:r>
          </a:p>
        </p:txBody>
      </p:sp>
      <p:sp>
        <p:nvSpPr>
          <p:cNvPr id="10" name="Rectangle 9">
            <a:extLst>
              <a:ext uri="{FF2B5EF4-FFF2-40B4-BE49-F238E27FC236}">
                <a16:creationId xmlns:a16="http://schemas.microsoft.com/office/drawing/2014/main" id="{4DFB6DCC-61E9-A345-BE6C-3703DC548D3E}"/>
              </a:ext>
            </a:extLst>
          </p:cNvPr>
          <p:cNvSpPr/>
          <p:nvPr/>
        </p:nvSpPr>
        <p:spPr>
          <a:xfrm>
            <a:off x="6726064" y="4690375"/>
            <a:ext cx="4857350" cy="1198788"/>
          </a:xfrm>
          <a:prstGeom prst="rect">
            <a:avLst/>
          </a:prstGeom>
          <a:solidFill>
            <a:srgbClr val="002060"/>
          </a:solidFill>
        </p:spPr>
        <p:txBody>
          <a:bodyPr wrap="square">
            <a:spAutoFit/>
          </a:bodyPr>
          <a:lstStyle/>
          <a:p>
            <a:r>
              <a:rPr lang="en-US" dirty="0">
                <a:solidFill>
                  <a:schemeClr val="bg1"/>
                </a:solidFill>
              </a:rPr>
              <a:t>Clinics run by UnitedHealth Group, Blue Cross and Blue Shield and CVS Health/Aetna have hospitals worried that </a:t>
            </a:r>
            <a:r>
              <a:rPr lang="en-US" b="1" dirty="0">
                <a:solidFill>
                  <a:srgbClr val="C00000"/>
                </a:solidFill>
              </a:rPr>
              <a:t>patients may be steered away </a:t>
            </a:r>
            <a:r>
              <a:rPr lang="en-US" dirty="0">
                <a:solidFill>
                  <a:schemeClr val="bg1"/>
                </a:solidFill>
              </a:rPr>
              <a:t>from their doors.( Wall Street Journal)</a:t>
            </a:r>
          </a:p>
        </p:txBody>
      </p:sp>
      <p:pic>
        <p:nvPicPr>
          <p:cNvPr id="15" name="Graphic 14" descr="Warning with solid fill">
            <a:extLst>
              <a:ext uri="{FF2B5EF4-FFF2-40B4-BE49-F238E27FC236}">
                <a16:creationId xmlns:a16="http://schemas.microsoft.com/office/drawing/2014/main" id="{13BB175D-E61E-E042-B083-932F72BF1A9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04651" y="5268509"/>
            <a:ext cx="848689" cy="848689"/>
          </a:xfrm>
          <a:prstGeom prst="rect">
            <a:avLst/>
          </a:prstGeom>
        </p:spPr>
      </p:pic>
    </p:spTree>
    <p:extLst>
      <p:ext uri="{BB962C8B-B14F-4D97-AF65-F5344CB8AC3E}">
        <p14:creationId xmlns:p14="http://schemas.microsoft.com/office/powerpoint/2010/main" val="2287201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81EDC2-0B74-4043-9EFC-65F1F8628C7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B508F205-8128-44C4-8A5E-5DC60AAFD6EB}"/>
              </a:ext>
            </a:extLst>
          </p:cNvPr>
          <p:cNvSpPr>
            <a:spLocks noGrp="1"/>
          </p:cNvSpPr>
          <p:nvPr>
            <p:ph type="title" idx="4294967295"/>
          </p:nvPr>
        </p:nvSpPr>
        <p:spPr>
          <a:xfrm>
            <a:off x="0" y="136525"/>
            <a:ext cx="12033504" cy="962025"/>
          </a:xfrm>
          <a:solidFill>
            <a:srgbClr val="002060"/>
          </a:solidFill>
        </p:spPr>
        <p:txBody>
          <a:bodyPr/>
          <a:lstStyle/>
          <a:p>
            <a:r>
              <a:rPr lang="en-US" dirty="0">
                <a:solidFill>
                  <a:schemeClr val="bg1"/>
                </a:solidFill>
              </a:rPr>
              <a:t>More Convergence - Walgreens &amp; Microsoft</a:t>
            </a:r>
          </a:p>
        </p:txBody>
      </p:sp>
      <p:sp>
        <p:nvSpPr>
          <p:cNvPr id="3" name="Content Placeholder 2">
            <a:extLst>
              <a:ext uri="{FF2B5EF4-FFF2-40B4-BE49-F238E27FC236}">
                <a16:creationId xmlns:a16="http://schemas.microsoft.com/office/drawing/2014/main" id="{C4CB02EB-80CE-445A-89AA-0511E2816042}"/>
              </a:ext>
            </a:extLst>
          </p:cNvPr>
          <p:cNvSpPr>
            <a:spLocks noGrp="1"/>
          </p:cNvSpPr>
          <p:nvPr>
            <p:ph idx="4294967295"/>
          </p:nvPr>
        </p:nvSpPr>
        <p:spPr>
          <a:xfrm>
            <a:off x="576072" y="1259205"/>
            <a:ext cx="10777728" cy="4762500"/>
          </a:xfrm>
        </p:spPr>
        <p:txBody>
          <a:bodyPr>
            <a:noAutofit/>
          </a:bodyPr>
          <a:lstStyle/>
          <a:p>
            <a:pPr marL="0" lvl="0" indent="0">
              <a:buNone/>
            </a:pPr>
            <a:r>
              <a:rPr lang="en-US" sz="2400" b="1" u="sng" dirty="0">
                <a:solidFill>
                  <a:schemeClr val="tx2">
                    <a:lumMod val="50000"/>
                  </a:schemeClr>
                </a:solidFill>
              </a:rPr>
              <a:t>Walgreens:  Consumer Facing Care</a:t>
            </a:r>
          </a:p>
          <a:p>
            <a:pPr lvl="0"/>
            <a:r>
              <a:rPr lang="en-US" sz="1800" dirty="0">
                <a:solidFill>
                  <a:schemeClr val="tx2">
                    <a:lumMod val="50000"/>
                  </a:schemeClr>
                </a:solidFill>
              </a:rPr>
              <a:t>“Walgreens to provide primary care via </a:t>
            </a:r>
            <a:r>
              <a:rPr lang="en-US" sz="1800" b="1" dirty="0" err="1">
                <a:solidFill>
                  <a:srgbClr val="FF0000"/>
                </a:solidFill>
              </a:rPr>
              <a:t>VillageMD</a:t>
            </a:r>
            <a:r>
              <a:rPr lang="en-US" sz="1800" b="1" dirty="0">
                <a:solidFill>
                  <a:srgbClr val="FF0000"/>
                </a:solidFill>
              </a:rPr>
              <a:t> clinics </a:t>
            </a:r>
            <a:r>
              <a:rPr lang="en-US" sz="1800" dirty="0">
                <a:solidFill>
                  <a:schemeClr val="tx2">
                    <a:lumMod val="50000"/>
                  </a:schemeClr>
                </a:solidFill>
              </a:rPr>
              <a:t>in 500-700 of its drugstores. 7-20</a:t>
            </a:r>
          </a:p>
          <a:p>
            <a:pPr lvl="0"/>
            <a:r>
              <a:rPr lang="en-US" sz="1800" dirty="0">
                <a:solidFill>
                  <a:schemeClr val="tx2">
                    <a:lumMod val="50000"/>
                  </a:schemeClr>
                </a:solidFill>
              </a:rPr>
              <a:t>In-store visual clinics, lab services, retail clinics.  Telehealth services.  Using ‘smart technology”. </a:t>
            </a:r>
          </a:p>
          <a:p>
            <a:pPr lvl="0"/>
            <a:r>
              <a:rPr lang="en-US" sz="1800" dirty="0">
                <a:solidFill>
                  <a:schemeClr val="tx2">
                    <a:lumMod val="50000"/>
                  </a:schemeClr>
                </a:solidFill>
              </a:rPr>
              <a:t>Partnering with payers/Humana and local providers/Seattle area</a:t>
            </a:r>
            <a:r>
              <a:rPr lang="en-US" sz="1600" dirty="0">
                <a:solidFill>
                  <a:schemeClr val="tx2">
                    <a:lumMod val="50000"/>
                  </a:schemeClr>
                </a:solidFill>
              </a:rPr>
              <a:t>.  </a:t>
            </a:r>
          </a:p>
          <a:p>
            <a:pPr marL="0" lvl="0" indent="0">
              <a:buNone/>
            </a:pPr>
            <a:endParaRPr lang="en-US" sz="1600" dirty="0">
              <a:solidFill>
                <a:schemeClr val="tx2">
                  <a:lumMod val="50000"/>
                </a:schemeClr>
              </a:solidFill>
            </a:endParaRPr>
          </a:p>
          <a:p>
            <a:pPr marL="0" lvl="0" indent="0">
              <a:buNone/>
            </a:pPr>
            <a:r>
              <a:rPr lang="en-US" sz="2400" b="1" u="sng" dirty="0">
                <a:solidFill>
                  <a:schemeClr val="tx2">
                    <a:lumMod val="50000"/>
                  </a:schemeClr>
                </a:solidFill>
              </a:rPr>
              <a:t>“Walgreens partners with Microsoft to develop new Healthcare delivery models” </a:t>
            </a:r>
          </a:p>
          <a:p>
            <a:pPr marL="0" lvl="0" indent="0">
              <a:buNone/>
            </a:pPr>
            <a:r>
              <a:rPr lang="en-US" sz="2400" dirty="0">
                <a:solidFill>
                  <a:schemeClr val="tx2">
                    <a:lumMod val="50000"/>
                  </a:schemeClr>
                </a:solidFill>
              </a:rPr>
              <a:t>1-15-19</a:t>
            </a:r>
          </a:p>
          <a:p>
            <a:r>
              <a:rPr lang="en-US" sz="1800" b="1" dirty="0">
                <a:solidFill>
                  <a:srgbClr val="FF0000"/>
                </a:solidFill>
              </a:rPr>
              <a:t>Walgreens Boots Alliance </a:t>
            </a:r>
            <a:r>
              <a:rPr lang="en-US" sz="1800" dirty="0"/>
              <a:t>and Microsoft signed a seven-year deal ‘ to develop new healthcare delivery models, technology, and retail innovations to advance and improve the future of healthcare.” </a:t>
            </a:r>
          </a:p>
          <a:p>
            <a:r>
              <a:rPr lang="en-US" sz="1800" dirty="0"/>
              <a:t>Walgreens will test ‘digital health centers’ in some of its stores, which are aimed at merchandising and sale of select healthcare-related hardware devices.  They will also collaborate on software research.</a:t>
            </a:r>
          </a:p>
          <a:p>
            <a:r>
              <a:rPr lang="en-US" sz="1800" dirty="0"/>
              <a:t>“WBA will work with Microsoft to harness the information that exists between payers and healthcare providers to leverage, in the interest of patients and with consent, our extraordinary network of accessible and convenient locations to deliver new innovations, greater value and better health outcomes in healthcare systems across the world.”</a:t>
            </a:r>
          </a:p>
        </p:txBody>
      </p:sp>
      <p:pic>
        <p:nvPicPr>
          <p:cNvPr id="7" name="Graphic 6" descr="Handshake with solid fill">
            <a:extLst>
              <a:ext uri="{FF2B5EF4-FFF2-40B4-BE49-F238E27FC236}">
                <a16:creationId xmlns:a16="http://schemas.microsoft.com/office/drawing/2014/main" id="{50964178-6217-B344-9ADD-E1AE7675102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95406" y="-82932"/>
            <a:ext cx="1400937" cy="1400937"/>
          </a:xfrm>
          <a:prstGeom prst="rect">
            <a:avLst/>
          </a:prstGeom>
        </p:spPr>
      </p:pic>
    </p:spTree>
    <p:extLst>
      <p:ext uri="{BB962C8B-B14F-4D97-AF65-F5344CB8AC3E}">
        <p14:creationId xmlns:p14="http://schemas.microsoft.com/office/powerpoint/2010/main" val="61781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4DE1-AE9D-44F1-B205-A216B5F47508}"/>
              </a:ext>
            </a:extLst>
          </p:cNvPr>
          <p:cNvSpPr>
            <a:spLocks noGrp="1"/>
          </p:cNvSpPr>
          <p:nvPr>
            <p:ph type="title"/>
          </p:nvPr>
        </p:nvSpPr>
        <p:spPr>
          <a:xfrm>
            <a:off x="913775" y="381001"/>
            <a:ext cx="10364451" cy="1833694"/>
          </a:xfrm>
        </p:spPr>
        <p:txBody>
          <a:bodyPr/>
          <a:lstStyle/>
          <a:p>
            <a:r>
              <a:rPr lang="en-US" dirty="0"/>
              <a:t>More New Players in the Delivery System</a:t>
            </a:r>
          </a:p>
        </p:txBody>
      </p:sp>
      <p:sp>
        <p:nvSpPr>
          <p:cNvPr id="3" name="Content Placeholder 2">
            <a:extLst>
              <a:ext uri="{FF2B5EF4-FFF2-40B4-BE49-F238E27FC236}">
                <a16:creationId xmlns:a16="http://schemas.microsoft.com/office/drawing/2014/main" id="{31AA1CAB-7C94-4A3F-A8C4-D4DBECE5A01A}"/>
              </a:ext>
            </a:extLst>
          </p:cNvPr>
          <p:cNvSpPr>
            <a:spLocks noGrp="1"/>
          </p:cNvSpPr>
          <p:nvPr>
            <p:ph idx="1"/>
          </p:nvPr>
        </p:nvSpPr>
        <p:spPr>
          <a:xfrm>
            <a:off x="680321" y="2057400"/>
            <a:ext cx="10159129" cy="4905375"/>
          </a:xfrm>
        </p:spPr>
        <p:txBody>
          <a:bodyPr>
            <a:normAutofit fontScale="85000" lnSpcReduction="10000"/>
          </a:bodyPr>
          <a:lstStyle/>
          <a:p>
            <a:r>
              <a:rPr lang="en-US" u="sng" dirty="0"/>
              <a:t>Sam’s Club – Four/4 Bundles Pilot.  Starting Oct, 2019   </a:t>
            </a:r>
            <a:r>
              <a:rPr lang="en-US" dirty="0"/>
              <a:t>Offered in MI, PA, NC with a cost from $50 -$250 per year.  Working with several healthcare companies to offer discounts on MAINTENANCE CARE its customers might delay or skip due to cost.</a:t>
            </a:r>
          </a:p>
          <a:p>
            <a:r>
              <a:rPr lang="en-US" u="sng" dirty="0"/>
              <a:t>Each bundle offers:  </a:t>
            </a:r>
            <a:r>
              <a:rPr lang="en-US" sz="1800" u="sng" dirty="0"/>
              <a:t>A</a:t>
            </a:r>
            <a:r>
              <a:rPr lang="en-US" sz="1800" dirty="0"/>
              <a:t>) dental services with a network of providers thru Humana as well as unlimited telehealth for $1 per visit thru Seattle-based company called 98Point6.  B)  The  bundles offer discounted vision exams, optical products and free prescriptions on certain medications, depending on what the member chooses. C) The number of free generics range from 5-20 of the most popular medications.</a:t>
            </a:r>
          </a:p>
          <a:p>
            <a:r>
              <a:rPr lang="en-US" sz="1800" u="sng" dirty="0">
                <a:solidFill>
                  <a:schemeClr val="tx2">
                    <a:lumMod val="50000"/>
                  </a:schemeClr>
                </a:solidFill>
              </a:rPr>
              <a:t>EX)  The family bundle, at $240 per year- includes:  </a:t>
            </a:r>
            <a:r>
              <a:rPr lang="en-US" sz="1800" dirty="0">
                <a:solidFill>
                  <a:schemeClr val="tx2">
                    <a:lumMod val="50000"/>
                  </a:schemeClr>
                </a:solidFill>
              </a:rPr>
              <a:t>access to a preventive lab screening that measures health indicators like diabetes, up to 30% discount on chiropractic, massage therapy, and acupuncture services and a 10% discount on hearing aids.  Each bundle also offers prepaid health debit cards to be used within the health service network. 10-19</a:t>
            </a:r>
          </a:p>
          <a:p>
            <a:r>
              <a:rPr lang="en-US" sz="1800" u="sng" dirty="0">
                <a:solidFill>
                  <a:schemeClr val="tx2">
                    <a:lumMod val="50000"/>
                  </a:schemeClr>
                </a:solidFill>
              </a:rPr>
              <a:t>Sam’s Club launches $1 telehealth visits for members via 98point6.  Board-certified MDs 24/7.</a:t>
            </a:r>
          </a:p>
          <a:p>
            <a:pPr marL="0" indent="0">
              <a:buNone/>
            </a:pPr>
            <a:r>
              <a:rPr lang="en-US" sz="1800" dirty="0">
                <a:solidFill>
                  <a:schemeClr val="tx2">
                    <a:lumMod val="50000"/>
                  </a:schemeClr>
                </a:solidFill>
              </a:rPr>
              <a:t>MDs can dx and treat 400 conditions including cold and flu-like symptoms as well as allergies, Chronic conditions like diabetes, depression and anxiety. Sam’s has 600 stores   7-20</a:t>
            </a:r>
          </a:p>
          <a:p>
            <a:pPr marL="0" indent="0">
              <a:buNone/>
            </a:pPr>
            <a:r>
              <a:rPr lang="en-US" sz="1800" u="sng" dirty="0">
                <a:solidFill>
                  <a:schemeClr val="tx2">
                    <a:lumMod val="50000"/>
                  </a:schemeClr>
                </a:solidFill>
              </a:rPr>
              <a:t>  </a:t>
            </a:r>
          </a:p>
        </p:txBody>
      </p:sp>
      <p:sp>
        <p:nvSpPr>
          <p:cNvPr id="5" name="Footer Placeholder 4">
            <a:extLst>
              <a:ext uri="{FF2B5EF4-FFF2-40B4-BE49-F238E27FC236}">
                <a16:creationId xmlns:a16="http://schemas.microsoft.com/office/drawing/2014/main" id="{6BA3C064-0775-41E2-BAAE-A18C0797C2D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Slide Number Placeholder 3">
            <a:extLst>
              <a:ext uri="{FF2B5EF4-FFF2-40B4-BE49-F238E27FC236}">
                <a16:creationId xmlns:a16="http://schemas.microsoft.com/office/drawing/2014/main" id="{C02DA0BA-73B4-4ADE-9113-BDE95EB854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674519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B402-0453-407B-8722-CAF40B076438}"/>
              </a:ext>
            </a:extLst>
          </p:cNvPr>
          <p:cNvSpPr>
            <a:spLocks noGrp="1"/>
          </p:cNvSpPr>
          <p:nvPr>
            <p:ph type="title"/>
          </p:nvPr>
        </p:nvSpPr>
        <p:spPr/>
        <p:txBody>
          <a:bodyPr/>
          <a:lstStyle/>
          <a:p>
            <a:r>
              <a:rPr lang="en-US" dirty="0"/>
              <a:t>Amazon Expands Push Into Health Care with Online Pharmacy – 11/20</a:t>
            </a:r>
          </a:p>
        </p:txBody>
      </p:sp>
      <p:sp>
        <p:nvSpPr>
          <p:cNvPr id="3" name="Content Placeholder 2">
            <a:extLst>
              <a:ext uri="{FF2B5EF4-FFF2-40B4-BE49-F238E27FC236}">
                <a16:creationId xmlns:a16="http://schemas.microsoft.com/office/drawing/2014/main" id="{D008C856-F540-4DFE-AC20-6CF591547FBB}"/>
              </a:ext>
            </a:extLst>
          </p:cNvPr>
          <p:cNvSpPr>
            <a:spLocks noGrp="1"/>
          </p:cNvSpPr>
          <p:nvPr>
            <p:ph idx="1"/>
          </p:nvPr>
        </p:nvSpPr>
        <p:spPr>
          <a:xfrm>
            <a:off x="913775" y="2367093"/>
            <a:ext cx="10364452" cy="3700332"/>
          </a:xfrm>
        </p:spPr>
        <p:txBody>
          <a:bodyPr>
            <a:normAutofit fontScale="92500"/>
          </a:bodyPr>
          <a:lstStyle/>
          <a:p>
            <a:r>
              <a:rPr lang="en-US" dirty="0"/>
              <a:t>Amazon bought </a:t>
            </a:r>
            <a:r>
              <a:rPr lang="en-US" dirty="0" err="1"/>
              <a:t>Pillpack</a:t>
            </a:r>
            <a:r>
              <a:rPr lang="en-US" dirty="0"/>
              <a:t> /2018- online pharmacy who organizes prescriptions into packets.  Set up for more direct competition with Walgreens Boots Alliance &amp;  CVS Health Corp.  Other drug companies stocks fell with announcement.</a:t>
            </a:r>
          </a:p>
          <a:p>
            <a:r>
              <a:rPr lang="en-US" b="1" dirty="0">
                <a:solidFill>
                  <a:srgbClr val="FF0000"/>
                </a:solidFill>
              </a:rPr>
              <a:t>Amazon pharmacy</a:t>
            </a:r>
            <a:r>
              <a:rPr lang="en-US" dirty="0"/>
              <a:t>, selling prescription drugs with discounts for US Prime members.</a:t>
            </a:r>
          </a:p>
          <a:p>
            <a:r>
              <a:rPr lang="en-US" dirty="0"/>
              <a:t>Shoppers can pay using their health insurance.  If they don’t use their insurance, eligible for discounts on generic &amp; brand-name drugs on Amazon.com or at about 50,000 participating pharmacies.</a:t>
            </a:r>
          </a:p>
          <a:p>
            <a:r>
              <a:rPr lang="en-US" dirty="0"/>
              <a:t>Patients like talking to their pharmacists about their prescriptions. Amazon will likely try to recreate digitally.  </a:t>
            </a:r>
          </a:p>
          <a:p>
            <a:r>
              <a:rPr lang="en-US" sz="2000" u="sng" dirty="0"/>
              <a:t>Amazon, JP Morgan, Berkshire form new company to tackle healthcare costs.”   1-18  (</a:t>
            </a:r>
            <a:r>
              <a:rPr lang="en-US" sz="2000" b="1" u="sng" dirty="0">
                <a:solidFill>
                  <a:srgbClr val="C00000"/>
                </a:solidFill>
              </a:rPr>
              <a:t>Haven) 2-21/Dissolved.  Each wil</a:t>
            </a:r>
            <a:r>
              <a:rPr lang="en-US" b="1" u="sng" dirty="0">
                <a:solidFill>
                  <a:srgbClr val="C00000"/>
                </a:solidFill>
              </a:rPr>
              <a:t>l do their own ‘thing.’   JP starting:  Morgan Health  6-21</a:t>
            </a:r>
            <a:endParaRPr lang="en-US" dirty="0">
              <a:solidFill>
                <a:srgbClr val="C00000"/>
              </a:solidFill>
            </a:endParaRPr>
          </a:p>
          <a:p>
            <a:pPr marL="0" indent="0">
              <a:buNone/>
            </a:pPr>
            <a:endParaRPr lang="en-US" dirty="0"/>
          </a:p>
          <a:p>
            <a:endParaRPr lang="en-US" dirty="0"/>
          </a:p>
        </p:txBody>
      </p:sp>
      <p:sp>
        <p:nvSpPr>
          <p:cNvPr id="5" name="Footer Placeholder 4">
            <a:extLst>
              <a:ext uri="{FF2B5EF4-FFF2-40B4-BE49-F238E27FC236}">
                <a16:creationId xmlns:a16="http://schemas.microsoft.com/office/drawing/2014/main" id="{C4BE2C20-6276-49DF-8732-9AF12625A66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rPr>
              <a:t>2021</a:t>
            </a:r>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Slide Number Placeholder 3">
            <a:extLst>
              <a:ext uri="{FF2B5EF4-FFF2-40B4-BE49-F238E27FC236}">
                <a16:creationId xmlns:a16="http://schemas.microsoft.com/office/drawing/2014/main" id="{EE5CBDB4-A275-4E65-9647-803125808E2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6" name="Picture 5">
            <a:extLst>
              <a:ext uri="{FF2B5EF4-FFF2-40B4-BE49-F238E27FC236}">
                <a16:creationId xmlns:a16="http://schemas.microsoft.com/office/drawing/2014/main" id="{AB198E1C-D07C-494B-B0DF-527E144AB317}"/>
              </a:ext>
            </a:extLst>
          </p:cNvPr>
          <p:cNvPicPr>
            <a:picLocks noChangeAspect="1"/>
          </p:cNvPicPr>
          <p:nvPr/>
        </p:nvPicPr>
        <p:blipFill>
          <a:blip r:embed="rId2"/>
          <a:stretch>
            <a:fillRect/>
          </a:stretch>
        </p:blipFill>
        <p:spPr>
          <a:xfrm rot="1384318">
            <a:off x="10363201" y="4629548"/>
            <a:ext cx="1127760" cy="1542571"/>
          </a:xfrm>
          <a:prstGeom prst="rect">
            <a:avLst/>
          </a:prstGeom>
        </p:spPr>
      </p:pic>
    </p:spTree>
    <p:extLst>
      <p:ext uri="{BB962C8B-B14F-4D97-AF65-F5344CB8AC3E}">
        <p14:creationId xmlns:p14="http://schemas.microsoft.com/office/powerpoint/2010/main" val="3321701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B6DF1E-E524-4597-AAA0-1C62D28BD997}"/>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46033B40-2D60-49F4-914E-55CA3649DB6E}"/>
              </a:ext>
            </a:extLst>
          </p:cNvPr>
          <p:cNvSpPr>
            <a:spLocks noGrp="1"/>
          </p:cNvSpPr>
          <p:nvPr>
            <p:ph type="title" idx="4294967295"/>
          </p:nvPr>
        </p:nvSpPr>
        <p:spPr>
          <a:xfrm>
            <a:off x="-9144" y="164605"/>
            <a:ext cx="11914632" cy="1685925"/>
          </a:xfrm>
          <a:solidFill>
            <a:srgbClr val="002060"/>
          </a:solidFill>
        </p:spPr>
        <p:txBody>
          <a:bodyPr>
            <a:normAutofit/>
          </a:bodyPr>
          <a:lstStyle/>
          <a:p>
            <a:r>
              <a:rPr lang="en-US" dirty="0">
                <a:solidFill>
                  <a:schemeClr val="bg1"/>
                </a:solidFill>
              </a:rPr>
              <a:t>Payers- United – Largest payer  </a:t>
            </a:r>
            <a:br>
              <a:rPr lang="en-US" dirty="0">
                <a:solidFill>
                  <a:schemeClr val="bg1"/>
                </a:solidFill>
              </a:rPr>
            </a:br>
            <a:r>
              <a:rPr lang="en-US" sz="3200" dirty="0">
                <a:solidFill>
                  <a:srgbClr val="00B050"/>
                </a:solidFill>
              </a:rPr>
              <a:t>Contract and Policies/Webpage. Mid –year changes?</a:t>
            </a:r>
            <a:br>
              <a:rPr lang="en-US" sz="3100" dirty="0">
                <a:solidFill>
                  <a:schemeClr val="bg1"/>
                </a:solidFill>
              </a:rPr>
            </a:br>
            <a:r>
              <a:rPr lang="en-US" sz="2200" dirty="0">
                <a:solidFill>
                  <a:srgbClr val="00B050"/>
                </a:solidFill>
              </a:rPr>
              <a:t>**United revenues will hit $243B-$245B in 2019. 4-21/1</a:t>
            </a:r>
            <a:r>
              <a:rPr lang="en-US" sz="2200" baseline="30000" dirty="0">
                <a:solidFill>
                  <a:srgbClr val="00B050"/>
                </a:solidFill>
              </a:rPr>
              <a:t>st</a:t>
            </a:r>
            <a:r>
              <a:rPr lang="en-US" sz="2200" dirty="0">
                <a:solidFill>
                  <a:srgbClr val="00B050"/>
                </a:solidFill>
              </a:rPr>
              <a:t> Q  Reports profit increase of 44%  $5B**</a:t>
            </a:r>
          </a:p>
        </p:txBody>
      </p:sp>
      <p:sp>
        <p:nvSpPr>
          <p:cNvPr id="3" name="Content Placeholder 2">
            <a:extLst>
              <a:ext uri="{FF2B5EF4-FFF2-40B4-BE49-F238E27FC236}">
                <a16:creationId xmlns:a16="http://schemas.microsoft.com/office/drawing/2014/main" id="{DC64E565-7068-47FF-ACE2-2A29F378FE2D}"/>
              </a:ext>
            </a:extLst>
          </p:cNvPr>
          <p:cNvSpPr>
            <a:spLocks noGrp="1"/>
          </p:cNvSpPr>
          <p:nvPr>
            <p:ph sz="half" idx="4294967295"/>
          </p:nvPr>
        </p:nvSpPr>
        <p:spPr>
          <a:xfrm>
            <a:off x="161248" y="2059050"/>
            <a:ext cx="5934752" cy="4378326"/>
          </a:xfrm>
        </p:spPr>
        <p:txBody>
          <a:bodyPr>
            <a:normAutofit fontScale="92500" lnSpcReduction="20000"/>
          </a:bodyPr>
          <a:lstStyle/>
          <a:p>
            <a:pPr marL="0" indent="0">
              <a:spcBef>
                <a:spcPts val="600"/>
              </a:spcBef>
              <a:spcAft>
                <a:spcPts val="600"/>
              </a:spcAft>
              <a:buNone/>
            </a:pPr>
            <a:r>
              <a:rPr lang="en-US" sz="2400" b="1" u="sng" dirty="0"/>
              <a:t>United Healthcare </a:t>
            </a:r>
          </a:p>
          <a:p>
            <a:pPr>
              <a:lnSpc>
                <a:spcPct val="100000"/>
              </a:lnSpc>
              <a:spcBef>
                <a:spcPts val="600"/>
              </a:spcBef>
              <a:spcAft>
                <a:spcPts val="600"/>
              </a:spcAft>
            </a:pPr>
            <a:r>
              <a:rPr lang="en-US" sz="2000" dirty="0"/>
              <a:t>Continues to </a:t>
            </a:r>
            <a:r>
              <a:rPr lang="en-US" sz="2000" u="sng" dirty="0"/>
              <a:t>buy companies that work</a:t>
            </a:r>
            <a:r>
              <a:rPr lang="en-US" sz="2000" dirty="0"/>
              <a:t> directly with hospitals.  Advisory Group, Optum, physician groups, physician advisor groups/Sound.  Change healthcare 2-21</a:t>
            </a:r>
          </a:p>
          <a:p>
            <a:pPr>
              <a:lnSpc>
                <a:spcPct val="100000"/>
              </a:lnSpc>
              <a:spcBef>
                <a:spcPts val="600"/>
              </a:spcBef>
              <a:spcAft>
                <a:spcPts val="600"/>
              </a:spcAft>
            </a:pPr>
            <a:r>
              <a:rPr lang="en-US" sz="2000" dirty="0"/>
              <a:t>NEW:  </a:t>
            </a:r>
            <a:r>
              <a:rPr lang="en-US" sz="2000" u="sng" dirty="0"/>
              <a:t>Site of Service </a:t>
            </a:r>
            <a:r>
              <a:rPr lang="en-US" sz="2000" dirty="0"/>
              <a:t>determinations for outpt procedures.  </a:t>
            </a:r>
            <a:r>
              <a:rPr lang="en-US" sz="2000" i="1" dirty="0"/>
              <a:t>URG-11.03  eff 5-18. </a:t>
            </a:r>
          </a:p>
          <a:p>
            <a:pPr>
              <a:lnSpc>
                <a:spcPct val="100000"/>
              </a:lnSpc>
              <a:spcBef>
                <a:spcPts val="600"/>
              </a:spcBef>
              <a:spcAft>
                <a:spcPts val="600"/>
              </a:spcAft>
            </a:pPr>
            <a:r>
              <a:rPr lang="en-US" sz="2000" i="1" dirty="0"/>
              <a:t>“UnitedHealthcare’s Policy will limit outpatient surgery to hospitals…will only pay in an </a:t>
            </a:r>
            <a:r>
              <a:rPr lang="en-US" sz="2000" i="1" dirty="0" err="1"/>
              <a:t>outpt</a:t>
            </a:r>
            <a:r>
              <a:rPr lang="en-US" sz="2000" i="1" dirty="0"/>
              <a:t> hospital setting if the insurer determines the site of service is MEDICALLY NECESSARY. ..’hopes to guide patients to ambulatory surgery centers. “ 10-19</a:t>
            </a:r>
          </a:p>
          <a:p>
            <a:pPr>
              <a:lnSpc>
                <a:spcPct val="100000"/>
              </a:lnSpc>
              <a:spcBef>
                <a:spcPts val="600"/>
              </a:spcBef>
              <a:spcAft>
                <a:spcPts val="600"/>
              </a:spcAft>
            </a:pPr>
            <a:r>
              <a:rPr lang="en-US" sz="2000" i="1" dirty="0"/>
              <a:t>Post ED Audits for “emergent coverage.”  CMS states in violation of Surprise Billing rules.  Other payers too with like issues… get our A Game on!</a:t>
            </a:r>
            <a:endParaRPr lang="en-US" sz="2000" dirty="0"/>
          </a:p>
        </p:txBody>
      </p:sp>
      <p:sp>
        <p:nvSpPr>
          <p:cNvPr id="4" name="Content Placeholder 3">
            <a:extLst>
              <a:ext uri="{FF2B5EF4-FFF2-40B4-BE49-F238E27FC236}">
                <a16:creationId xmlns:a16="http://schemas.microsoft.com/office/drawing/2014/main" id="{123A3FFB-67BE-4AB3-9A8B-C36FCED23300}"/>
              </a:ext>
            </a:extLst>
          </p:cNvPr>
          <p:cNvSpPr>
            <a:spLocks noGrp="1"/>
          </p:cNvSpPr>
          <p:nvPr>
            <p:ph sz="half" idx="4294967295"/>
          </p:nvPr>
        </p:nvSpPr>
        <p:spPr>
          <a:xfrm>
            <a:off x="6218238" y="1946529"/>
            <a:ext cx="5696394" cy="4378325"/>
          </a:xfrm>
        </p:spPr>
        <p:txBody>
          <a:bodyPr>
            <a:normAutofit lnSpcReduction="10000"/>
          </a:bodyPr>
          <a:lstStyle/>
          <a:p>
            <a:pPr marL="0" indent="0">
              <a:lnSpc>
                <a:spcPct val="100000"/>
              </a:lnSpc>
              <a:spcBef>
                <a:spcPts val="600"/>
              </a:spcBef>
              <a:spcAft>
                <a:spcPts val="600"/>
              </a:spcAft>
              <a:buNone/>
            </a:pPr>
            <a:r>
              <a:rPr lang="en-US" sz="2400" b="1" u="sng" dirty="0"/>
              <a:t>United Healthcare owns Optum</a:t>
            </a:r>
          </a:p>
          <a:p>
            <a:pPr>
              <a:lnSpc>
                <a:spcPct val="100000"/>
              </a:lnSpc>
              <a:spcBef>
                <a:spcPts val="600"/>
              </a:spcBef>
              <a:spcAft>
                <a:spcPts val="600"/>
              </a:spcAft>
            </a:pPr>
            <a:r>
              <a:rPr lang="en-US" sz="2000" dirty="0"/>
              <a:t>Effective 3-18, </a:t>
            </a:r>
            <a:r>
              <a:rPr lang="en-US" sz="2000" b="1" u="sng" dirty="0"/>
              <a:t>ER Facility E&amp;M </a:t>
            </a:r>
            <a:r>
              <a:rPr lang="en-US" sz="2000" u="sng" dirty="0"/>
              <a:t>Coding Revision</a:t>
            </a:r>
            <a:r>
              <a:rPr lang="en-US" sz="2000" dirty="0"/>
              <a:t> for commercial and Medicare Advantage plans.</a:t>
            </a:r>
          </a:p>
          <a:p>
            <a:pPr>
              <a:lnSpc>
                <a:spcPct val="100000"/>
              </a:lnSpc>
              <a:spcBef>
                <a:spcPts val="600"/>
              </a:spcBef>
              <a:spcAft>
                <a:spcPts val="600"/>
              </a:spcAft>
            </a:pPr>
            <a:r>
              <a:rPr lang="en-US" sz="2000" dirty="0"/>
              <a:t>Polices focus on ED level 4/99284 and level 5/99285 – whether the provider is contracted or not. </a:t>
            </a:r>
          </a:p>
          <a:p>
            <a:pPr>
              <a:lnSpc>
                <a:spcPct val="100000"/>
              </a:lnSpc>
              <a:spcBef>
                <a:spcPts val="600"/>
              </a:spcBef>
              <a:spcAft>
                <a:spcPts val="600"/>
              </a:spcAft>
            </a:pPr>
            <a:r>
              <a:rPr lang="en-US" sz="2000" dirty="0"/>
              <a:t>Using Optum ED Claim (EDC) Analyzer tool which uses presenting problems, dx services provided, and associated </a:t>
            </a:r>
            <a:r>
              <a:rPr lang="en-US" sz="2000" dirty="0" err="1"/>
              <a:t>pt’s</a:t>
            </a:r>
            <a:r>
              <a:rPr lang="en-US" sz="2000" dirty="0"/>
              <a:t> co-morbidities.</a:t>
            </a:r>
          </a:p>
          <a:p>
            <a:pPr marL="0" indent="0" algn="ctr">
              <a:lnSpc>
                <a:spcPct val="100000"/>
              </a:lnSpc>
              <a:spcBef>
                <a:spcPts val="600"/>
              </a:spcBef>
              <a:spcAft>
                <a:spcPts val="600"/>
              </a:spcAft>
              <a:buNone/>
            </a:pPr>
            <a:r>
              <a:rPr lang="en-US" sz="2400" b="1" dirty="0"/>
              <a:t>**Humana added this audit as well 8-20**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FF0000"/>
                </a:solidFill>
                <a:effectLst/>
                <a:uLnTx/>
                <a:uFillTx/>
                <a:latin typeface="Calibri" panose="020F0502020204030204"/>
                <a:ea typeface="+mn-ea"/>
                <a:cs typeface="+mn-cs"/>
              </a:rPr>
              <a:t>Surprise Bill Leg:  Outlaws retroactive/post discharge ED denial policies.  7-21 /CMS</a:t>
            </a:r>
          </a:p>
          <a:p>
            <a:pPr marL="0" indent="0" algn="ctr">
              <a:lnSpc>
                <a:spcPct val="100000"/>
              </a:lnSpc>
              <a:spcBef>
                <a:spcPts val="600"/>
              </a:spcBef>
              <a:spcAft>
                <a:spcPts val="600"/>
              </a:spcAft>
              <a:buNone/>
            </a:pPr>
            <a:endParaRPr lang="en-US" sz="2400" b="1" dirty="0"/>
          </a:p>
          <a:p>
            <a:pPr marL="0" indent="0" algn="ctr">
              <a:lnSpc>
                <a:spcPct val="100000"/>
              </a:lnSpc>
              <a:spcBef>
                <a:spcPts val="600"/>
              </a:spcBef>
              <a:spcAft>
                <a:spcPts val="600"/>
              </a:spcAft>
              <a:buNone/>
            </a:pPr>
            <a:endParaRPr lang="en-US" sz="2400" b="1" dirty="0"/>
          </a:p>
        </p:txBody>
      </p:sp>
      <p:cxnSp>
        <p:nvCxnSpPr>
          <p:cNvPr id="10" name="Straight Connector 9">
            <a:extLst>
              <a:ext uri="{FF2B5EF4-FFF2-40B4-BE49-F238E27FC236}">
                <a16:creationId xmlns:a16="http://schemas.microsoft.com/office/drawing/2014/main" id="{BAC97D81-E52E-E042-9FCD-7444CE169716}"/>
              </a:ext>
            </a:extLst>
          </p:cNvPr>
          <p:cNvCxnSpPr/>
          <p:nvPr/>
        </p:nvCxnSpPr>
        <p:spPr>
          <a:xfrm>
            <a:off x="6086856" y="1904562"/>
            <a:ext cx="0" cy="45328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98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nowcapped mountain and lake at sunset">
            <a:extLst>
              <a:ext uri="{FF2B5EF4-FFF2-40B4-BE49-F238E27FC236}">
                <a16:creationId xmlns:a16="http://schemas.microsoft.com/office/drawing/2014/main" id="{B65841A8-3E15-584D-B3D4-0EEBD29310B8}"/>
              </a:ext>
            </a:extLst>
          </p:cNvPr>
          <p:cNvPicPr>
            <a:picLocks noChangeAspect="1"/>
          </p:cNvPicPr>
          <p:nvPr/>
        </p:nvPicPr>
        <p:blipFill rotWithShape="1">
          <a:blip r:embed="rId2" cstate="screen">
            <a:alphaModFix amt="85000"/>
            <a:extLst>
              <a:ext uri="{28A0092B-C50C-407E-A947-70E740481C1C}">
                <a14:useLocalDpi xmlns:a14="http://schemas.microsoft.com/office/drawing/2010/main"/>
              </a:ext>
            </a:extLst>
          </a:blip>
          <a:srcRect r="-175"/>
          <a:stretch/>
        </p:blipFill>
        <p:spPr>
          <a:xfrm>
            <a:off x="-76200" y="-18288"/>
            <a:ext cx="12344400" cy="6922008"/>
          </a:xfrm>
          <a:prstGeom prst="rect">
            <a:avLst/>
          </a:prstGeom>
        </p:spPr>
      </p:pic>
      <p:sp>
        <p:nvSpPr>
          <p:cNvPr id="2" name="Title 1">
            <a:extLst>
              <a:ext uri="{FF2B5EF4-FFF2-40B4-BE49-F238E27FC236}">
                <a16:creationId xmlns:a16="http://schemas.microsoft.com/office/drawing/2014/main" id="{6C21688C-D366-4FCB-A5DD-3948B1A47F60}"/>
              </a:ext>
            </a:extLst>
          </p:cNvPr>
          <p:cNvSpPr>
            <a:spLocks noGrp="1"/>
          </p:cNvSpPr>
          <p:nvPr>
            <p:ph type="title" idx="4294967295"/>
          </p:nvPr>
        </p:nvSpPr>
        <p:spPr>
          <a:xfrm>
            <a:off x="0" y="257175"/>
            <a:ext cx="11951208" cy="1068705"/>
          </a:xfrm>
          <a:solidFill>
            <a:srgbClr val="002060"/>
          </a:solidFill>
        </p:spPr>
        <p:txBody>
          <a:bodyPr/>
          <a:lstStyle/>
          <a:p>
            <a:r>
              <a:rPr lang="en-US" dirty="0">
                <a:solidFill>
                  <a:schemeClr val="bg1"/>
                </a:solidFill>
              </a:rPr>
              <a:t>Payers – Changing Climate</a:t>
            </a:r>
          </a:p>
        </p:txBody>
      </p:sp>
      <p:sp>
        <p:nvSpPr>
          <p:cNvPr id="3" name="Content Placeholder 2">
            <a:extLst>
              <a:ext uri="{FF2B5EF4-FFF2-40B4-BE49-F238E27FC236}">
                <a16:creationId xmlns:a16="http://schemas.microsoft.com/office/drawing/2014/main" id="{1D1D8C65-8577-4922-999C-B528ED453A2E}"/>
              </a:ext>
            </a:extLst>
          </p:cNvPr>
          <p:cNvSpPr>
            <a:spLocks noGrp="1"/>
          </p:cNvSpPr>
          <p:nvPr>
            <p:ph sz="half" idx="4294967295"/>
          </p:nvPr>
        </p:nvSpPr>
        <p:spPr>
          <a:xfrm>
            <a:off x="492028" y="2749421"/>
            <a:ext cx="4609021" cy="2183386"/>
          </a:xfrm>
          <a:custGeom>
            <a:avLst/>
            <a:gdLst>
              <a:gd name="connsiteX0" fmla="*/ 0 w 4609021"/>
              <a:gd name="connsiteY0" fmla="*/ 0 h 2183386"/>
              <a:gd name="connsiteX1" fmla="*/ 750612 w 4609021"/>
              <a:gd name="connsiteY1" fmla="*/ 0 h 2183386"/>
              <a:gd name="connsiteX2" fmla="*/ 1455134 w 4609021"/>
              <a:gd name="connsiteY2" fmla="*/ 0 h 2183386"/>
              <a:gd name="connsiteX3" fmla="*/ 2113565 w 4609021"/>
              <a:gd name="connsiteY3" fmla="*/ 0 h 2183386"/>
              <a:gd name="connsiteX4" fmla="*/ 2771997 w 4609021"/>
              <a:gd name="connsiteY4" fmla="*/ 0 h 2183386"/>
              <a:gd name="connsiteX5" fmla="*/ 3522609 w 4609021"/>
              <a:gd name="connsiteY5" fmla="*/ 0 h 2183386"/>
              <a:gd name="connsiteX6" fmla="*/ 4609021 w 4609021"/>
              <a:gd name="connsiteY6" fmla="*/ 0 h 2183386"/>
              <a:gd name="connsiteX7" fmla="*/ 4609021 w 4609021"/>
              <a:gd name="connsiteY7" fmla="*/ 480345 h 2183386"/>
              <a:gd name="connsiteX8" fmla="*/ 4609021 w 4609021"/>
              <a:gd name="connsiteY8" fmla="*/ 1048025 h 2183386"/>
              <a:gd name="connsiteX9" fmla="*/ 4609021 w 4609021"/>
              <a:gd name="connsiteY9" fmla="*/ 1528370 h 2183386"/>
              <a:gd name="connsiteX10" fmla="*/ 4609021 w 4609021"/>
              <a:gd name="connsiteY10" fmla="*/ 2183386 h 2183386"/>
              <a:gd name="connsiteX11" fmla="*/ 4042770 w 4609021"/>
              <a:gd name="connsiteY11" fmla="*/ 2183386 h 2183386"/>
              <a:gd name="connsiteX12" fmla="*/ 3292158 w 4609021"/>
              <a:gd name="connsiteY12" fmla="*/ 2183386 h 2183386"/>
              <a:gd name="connsiteX13" fmla="*/ 2679816 w 4609021"/>
              <a:gd name="connsiteY13" fmla="*/ 2183386 h 2183386"/>
              <a:gd name="connsiteX14" fmla="*/ 1929205 w 4609021"/>
              <a:gd name="connsiteY14" fmla="*/ 2183386 h 2183386"/>
              <a:gd name="connsiteX15" fmla="*/ 1362953 w 4609021"/>
              <a:gd name="connsiteY15" fmla="*/ 2183386 h 2183386"/>
              <a:gd name="connsiteX16" fmla="*/ 842792 w 4609021"/>
              <a:gd name="connsiteY16" fmla="*/ 2183386 h 2183386"/>
              <a:gd name="connsiteX17" fmla="*/ 0 w 4609021"/>
              <a:gd name="connsiteY17" fmla="*/ 2183386 h 2183386"/>
              <a:gd name="connsiteX18" fmla="*/ 0 w 4609021"/>
              <a:gd name="connsiteY18" fmla="*/ 1615706 h 2183386"/>
              <a:gd name="connsiteX19" fmla="*/ 0 w 4609021"/>
              <a:gd name="connsiteY19" fmla="*/ 1135361 h 2183386"/>
              <a:gd name="connsiteX20" fmla="*/ 0 w 4609021"/>
              <a:gd name="connsiteY20" fmla="*/ 545847 h 2183386"/>
              <a:gd name="connsiteX21" fmla="*/ 0 w 4609021"/>
              <a:gd name="connsiteY21" fmla="*/ 0 h 218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09021" h="2183386" fill="none" extrusionOk="0">
                <a:moveTo>
                  <a:pt x="0" y="0"/>
                </a:moveTo>
                <a:cubicBezTo>
                  <a:pt x="185198" y="-6967"/>
                  <a:pt x="565055" y="20274"/>
                  <a:pt x="750612" y="0"/>
                </a:cubicBezTo>
                <a:cubicBezTo>
                  <a:pt x="936169" y="-20274"/>
                  <a:pt x="1174653" y="-1888"/>
                  <a:pt x="1455134" y="0"/>
                </a:cubicBezTo>
                <a:cubicBezTo>
                  <a:pt x="1735615" y="1888"/>
                  <a:pt x="1975187" y="-32482"/>
                  <a:pt x="2113565" y="0"/>
                </a:cubicBezTo>
                <a:cubicBezTo>
                  <a:pt x="2251943" y="32482"/>
                  <a:pt x="2505654" y="17002"/>
                  <a:pt x="2771997" y="0"/>
                </a:cubicBezTo>
                <a:cubicBezTo>
                  <a:pt x="3038340" y="-17002"/>
                  <a:pt x="3169280" y="-5142"/>
                  <a:pt x="3522609" y="0"/>
                </a:cubicBezTo>
                <a:cubicBezTo>
                  <a:pt x="3875938" y="5142"/>
                  <a:pt x="4372969" y="34869"/>
                  <a:pt x="4609021" y="0"/>
                </a:cubicBezTo>
                <a:cubicBezTo>
                  <a:pt x="4586482" y="121992"/>
                  <a:pt x="4601350" y="277632"/>
                  <a:pt x="4609021" y="480345"/>
                </a:cubicBezTo>
                <a:cubicBezTo>
                  <a:pt x="4616692" y="683058"/>
                  <a:pt x="4588383" y="837368"/>
                  <a:pt x="4609021" y="1048025"/>
                </a:cubicBezTo>
                <a:cubicBezTo>
                  <a:pt x="4629659" y="1258682"/>
                  <a:pt x="4592858" y="1372373"/>
                  <a:pt x="4609021" y="1528370"/>
                </a:cubicBezTo>
                <a:cubicBezTo>
                  <a:pt x="4625184" y="1684367"/>
                  <a:pt x="4585916" y="1931313"/>
                  <a:pt x="4609021" y="2183386"/>
                </a:cubicBezTo>
                <a:cubicBezTo>
                  <a:pt x="4385160" y="2195097"/>
                  <a:pt x="4280801" y="2195118"/>
                  <a:pt x="4042770" y="2183386"/>
                </a:cubicBezTo>
                <a:cubicBezTo>
                  <a:pt x="3804739" y="2171654"/>
                  <a:pt x="3655516" y="2148768"/>
                  <a:pt x="3292158" y="2183386"/>
                </a:cubicBezTo>
                <a:cubicBezTo>
                  <a:pt x="2928800" y="2218004"/>
                  <a:pt x="2867557" y="2181564"/>
                  <a:pt x="2679816" y="2183386"/>
                </a:cubicBezTo>
                <a:cubicBezTo>
                  <a:pt x="2492075" y="2185208"/>
                  <a:pt x="2279592" y="2150314"/>
                  <a:pt x="1929205" y="2183386"/>
                </a:cubicBezTo>
                <a:cubicBezTo>
                  <a:pt x="1578818" y="2216458"/>
                  <a:pt x="1603160" y="2176774"/>
                  <a:pt x="1362953" y="2183386"/>
                </a:cubicBezTo>
                <a:cubicBezTo>
                  <a:pt x="1122746" y="2189998"/>
                  <a:pt x="1007265" y="2199096"/>
                  <a:pt x="842792" y="2183386"/>
                </a:cubicBezTo>
                <a:cubicBezTo>
                  <a:pt x="678319" y="2167676"/>
                  <a:pt x="248310" y="2142902"/>
                  <a:pt x="0" y="2183386"/>
                </a:cubicBezTo>
                <a:cubicBezTo>
                  <a:pt x="4468" y="1998772"/>
                  <a:pt x="4061" y="1774435"/>
                  <a:pt x="0" y="1615706"/>
                </a:cubicBezTo>
                <a:cubicBezTo>
                  <a:pt x="-4061" y="1456977"/>
                  <a:pt x="-8259" y="1282031"/>
                  <a:pt x="0" y="1135361"/>
                </a:cubicBezTo>
                <a:cubicBezTo>
                  <a:pt x="8259" y="988692"/>
                  <a:pt x="24571" y="707815"/>
                  <a:pt x="0" y="545847"/>
                </a:cubicBezTo>
                <a:cubicBezTo>
                  <a:pt x="-24571" y="383879"/>
                  <a:pt x="19196" y="222443"/>
                  <a:pt x="0" y="0"/>
                </a:cubicBezTo>
                <a:close/>
              </a:path>
              <a:path w="4609021" h="2183386" stroke="0" extrusionOk="0">
                <a:moveTo>
                  <a:pt x="0" y="0"/>
                </a:moveTo>
                <a:cubicBezTo>
                  <a:pt x="158300" y="-26179"/>
                  <a:pt x="409813" y="-24633"/>
                  <a:pt x="612341" y="0"/>
                </a:cubicBezTo>
                <a:cubicBezTo>
                  <a:pt x="814869" y="24633"/>
                  <a:pt x="1008772" y="3566"/>
                  <a:pt x="1132502" y="0"/>
                </a:cubicBezTo>
                <a:cubicBezTo>
                  <a:pt x="1256232" y="-3566"/>
                  <a:pt x="1643482" y="-20124"/>
                  <a:pt x="1883114" y="0"/>
                </a:cubicBezTo>
                <a:cubicBezTo>
                  <a:pt x="2122746" y="20124"/>
                  <a:pt x="2228652" y="4445"/>
                  <a:pt x="2495456" y="0"/>
                </a:cubicBezTo>
                <a:cubicBezTo>
                  <a:pt x="2762260" y="-4445"/>
                  <a:pt x="2972502" y="-25472"/>
                  <a:pt x="3107797" y="0"/>
                </a:cubicBezTo>
                <a:cubicBezTo>
                  <a:pt x="3243092" y="25472"/>
                  <a:pt x="3659202" y="-19262"/>
                  <a:pt x="3858409" y="0"/>
                </a:cubicBezTo>
                <a:cubicBezTo>
                  <a:pt x="4057616" y="19262"/>
                  <a:pt x="4348354" y="-9540"/>
                  <a:pt x="4609021" y="0"/>
                </a:cubicBezTo>
                <a:cubicBezTo>
                  <a:pt x="4617551" y="212037"/>
                  <a:pt x="4593443" y="468218"/>
                  <a:pt x="4609021" y="589514"/>
                </a:cubicBezTo>
                <a:cubicBezTo>
                  <a:pt x="4624599" y="710810"/>
                  <a:pt x="4592308" y="941002"/>
                  <a:pt x="4609021" y="1091693"/>
                </a:cubicBezTo>
                <a:cubicBezTo>
                  <a:pt x="4625734" y="1242384"/>
                  <a:pt x="4610605" y="1442464"/>
                  <a:pt x="4609021" y="1593872"/>
                </a:cubicBezTo>
                <a:cubicBezTo>
                  <a:pt x="4607437" y="1745280"/>
                  <a:pt x="4583975" y="2042116"/>
                  <a:pt x="4609021" y="2183386"/>
                </a:cubicBezTo>
                <a:cubicBezTo>
                  <a:pt x="4276838" y="2167567"/>
                  <a:pt x="4213335" y="2194256"/>
                  <a:pt x="3904499" y="2183386"/>
                </a:cubicBezTo>
                <a:cubicBezTo>
                  <a:pt x="3595663" y="2172516"/>
                  <a:pt x="3364386" y="2166551"/>
                  <a:pt x="3153887" y="2183386"/>
                </a:cubicBezTo>
                <a:cubicBezTo>
                  <a:pt x="2943388" y="2200221"/>
                  <a:pt x="2562804" y="2209504"/>
                  <a:pt x="2403275" y="2183386"/>
                </a:cubicBezTo>
                <a:cubicBezTo>
                  <a:pt x="2243746" y="2157268"/>
                  <a:pt x="2053914" y="2161334"/>
                  <a:pt x="1837024" y="2183386"/>
                </a:cubicBezTo>
                <a:cubicBezTo>
                  <a:pt x="1620134" y="2205438"/>
                  <a:pt x="1385955" y="2175928"/>
                  <a:pt x="1178593" y="2183386"/>
                </a:cubicBezTo>
                <a:cubicBezTo>
                  <a:pt x="971231" y="2190844"/>
                  <a:pt x="240054" y="2222215"/>
                  <a:pt x="0" y="2183386"/>
                </a:cubicBezTo>
                <a:cubicBezTo>
                  <a:pt x="-3722" y="2018150"/>
                  <a:pt x="424" y="1836873"/>
                  <a:pt x="0" y="1637540"/>
                </a:cubicBezTo>
                <a:cubicBezTo>
                  <a:pt x="-424" y="1438207"/>
                  <a:pt x="-21016" y="1278620"/>
                  <a:pt x="0" y="1135361"/>
                </a:cubicBezTo>
                <a:cubicBezTo>
                  <a:pt x="21016" y="992102"/>
                  <a:pt x="24243" y="857224"/>
                  <a:pt x="0" y="633182"/>
                </a:cubicBezTo>
                <a:cubicBezTo>
                  <a:pt x="-24243" y="409140"/>
                  <a:pt x="3509" y="127269"/>
                  <a:pt x="0" y="0"/>
                </a:cubicBezTo>
                <a:close/>
              </a:path>
            </a:pathLst>
          </a:custGeom>
          <a:solidFill>
            <a:schemeClr val="bg1"/>
          </a:solidFill>
          <a:ln>
            <a:solidFill>
              <a:srgbClr val="00B050"/>
            </a:solidFill>
            <a:extLst>
              <a:ext uri="{C807C97D-BFC1-408E-A445-0C87EB9F89A2}">
                <ask:lineSketchStyleProps xmlns:ask="http://schemas.microsoft.com/office/drawing/2018/sketchyshapes" sd="1219033472">
                  <ask:type>
                    <ask:lineSketchFreehand/>
                  </ask:type>
                </ask:lineSketchStyleProps>
              </a:ext>
            </a:extLst>
          </a:ln>
        </p:spPr>
        <p:txBody>
          <a:bodyPr>
            <a:normAutofit/>
          </a:bodyPr>
          <a:lstStyle/>
          <a:p>
            <a:pPr marL="0" indent="0" algn="ctr">
              <a:buNone/>
            </a:pPr>
            <a:r>
              <a:rPr lang="en-US" sz="1800" dirty="0"/>
              <a:t>“We want to get closer to the community as all healthcare is local. “</a:t>
            </a:r>
          </a:p>
          <a:p>
            <a:pPr marL="0" indent="0" algn="ctr">
              <a:buNone/>
            </a:pPr>
            <a:r>
              <a:rPr lang="en-US" sz="1800" dirty="0"/>
              <a:t> CVS would provide a broad range of health services to Aetna’s 22 M member at its nationwide network of pharmacies and walk-in clinics.</a:t>
            </a:r>
          </a:p>
          <a:p>
            <a:pPr marL="0" indent="0" algn="ctr">
              <a:buNone/>
            </a:pPr>
            <a:r>
              <a:rPr lang="en-US" sz="1800" dirty="0"/>
              <a:t>Think out of network for other pharmacies. </a:t>
            </a:r>
          </a:p>
        </p:txBody>
      </p:sp>
      <p:sp>
        <p:nvSpPr>
          <p:cNvPr id="10" name="Rectangle 9">
            <a:extLst>
              <a:ext uri="{FF2B5EF4-FFF2-40B4-BE49-F238E27FC236}">
                <a16:creationId xmlns:a16="http://schemas.microsoft.com/office/drawing/2014/main" id="{5D49A3D7-9DC6-844E-BC7A-5559B89067CA}"/>
              </a:ext>
            </a:extLst>
          </p:cNvPr>
          <p:cNvSpPr/>
          <p:nvPr/>
        </p:nvSpPr>
        <p:spPr>
          <a:xfrm>
            <a:off x="5657087" y="1571851"/>
            <a:ext cx="6294121" cy="4123119"/>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1AE6780A-7014-4699-A382-D56DABC59A47}"/>
              </a:ext>
            </a:extLst>
          </p:cNvPr>
          <p:cNvSpPr>
            <a:spLocks noGrp="1"/>
          </p:cNvSpPr>
          <p:nvPr>
            <p:ph sz="half" idx="4294967295"/>
          </p:nvPr>
        </p:nvSpPr>
        <p:spPr>
          <a:xfrm>
            <a:off x="5777482" y="1612998"/>
            <a:ext cx="6053329" cy="4040824"/>
          </a:xfrm>
          <a:noFill/>
        </p:spPr>
        <p:txBody>
          <a:bodyPr>
            <a:noAutofit/>
          </a:bodyPr>
          <a:lstStyle/>
          <a:p>
            <a:pPr marL="0" indent="0">
              <a:lnSpc>
                <a:spcPct val="100000"/>
              </a:lnSpc>
              <a:spcBef>
                <a:spcPts val="0"/>
              </a:spcBef>
              <a:buNone/>
            </a:pPr>
            <a:r>
              <a:rPr lang="en-US" sz="1800" b="1" dirty="0"/>
              <a:t>Amerigroup/An Anthem company</a:t>
            </a:r>
          </a:p>
          <a:p>
            <a:pPr>
              <a:lnSpc>
                <a:spcPct val="100000"/>
              </a:lnSpc>
              <a:spcBef>
                <a:spcPts val="0"/>
              </a:spcBef>
            </a:pPr>
            <a:r>
              <a:rPr lang="en-US" sz="1800" u="sng" dirty="0"/>
              <a:t>Effective 7-20/non-participating; 9-1-20/participating.  Applicable to ED services provided.</a:t>
            </a:r>
          </a:p>
          <a:p>
            <a:pPr>
              <a:lnSpc>
                <a:spcPct val="100000"/>
              </a:lnSpc>
              <a:spcBef>
                <a:spcPts val="0"/>
              </a:spcBef>
            </a:pPr>
            <a:r>
              <a:rPr lang="en-US" sz="1800" u="sng" dirty="0"/>
              <a:t>Emergency Condition:  </a:t>
            </a:r>
            <a:r>
              <a:rPr lang="en-US" sz="1800" dirty="0"/>
              <a:t>Condition that a lay-person with an average knowledge of health and medicine could reasonably expect the absence of medical attention to result in serious health jeopardy.</a:t>
            </a:r>
          </a:p>
          <a:p>
            <a:pPr>
              <a:lnSpc>
                <a:spcPct val="100000"/>
              </a:lnSpc>
              <a:spcBef>
                <a:spcPts val="0"/>
              </a:spcBef>
            </a:pPr>
            <a:r>
              <a:rPr lang="en-US" sz="1800" u="sng" dirty="0"/>
              <a:t>Prudent layperson</a:t>
            </a:r>
            <a:r>
              <a:rPr lang="en-US" sz="1800" dirty="0"/>
              <a:t>: To reasonably determine whether an emergency condition exists.  Does not have healthcare training with a HC education.</a:t>
            </a:r>
          </a:p>
          <a:p>
            <a:pPr>
              <a:lnSpc>
                <a:spcPct val="100000"/>
              </a:lnSpc>
              <a:spcBef>
                <a:spcPts val="0"/>
              </a:spcBef>
            </a:pPr>
            <a:r>
              <a:rPr lang="en-US" sz="1800" dirty="0"/>
              <a:t>Only process ED facility claim as emergent.</a:t>
            </a:r>
          </a:p>
          <a:p>
            <a:pPr>
              <a:lnSpc>
                <a:spcPct val="100000"/>
              </a:lnSpc>
              <a:spcBef>
                <a:spcPts val="0"/>
              </a:spcBef>
            </a:pPr>
            <a:r>
              <a:rPr lang="en-US" sz="1800" dirty="0"/>
              <a:t>Criteria:  ICD-10 Emergent Dx have been identified in ‘specific’ claim fields- </a:t>
            </a:r>
            <a:r>
              <a:rPr lang="en-US" sz="1800" b="1" dirty="0">
                <a:solidFill>
                  <a:srgbClr val="FF0000"/>
                </a:solidFill>
              </a:rPr>
              <a:t>Primary DX =field 67.   https:</a:t>
            </a:r>
            <a:r>
              <a:rPr lang="en-US" sz="1800" dirty="0">
                <a:solidFill>
                  <a:srgbClr val="FF0000"/>
                </a:solidFill>
              </a:rPr>
              <a:t>//providers.Amerigroup.com/TX</a:t>
            </a:r>
            <a:endParaRPr lang="en-US" sz="1800" u="sng" dirty="0"/>
          </a:p>
        </p:txBody>
      </p:sp>
      <p:sp>
        <p:nvSpPr>
          <p:cNvPr id="7" name="Rectangle 6">
            <a:extLst>
              <a:ext uri="{FF2B5EF4-FFF2-40B4-BE49-F238E27FC236}">
                <a16:creationId xmlns:a16="http://schemas.microsoft.com/office/drawing/2014/main" id="{AB237FFA-4B04-4C48-8EFD-EB1C250B75B5}"/>
              </a:ext>
            </a:extLst>
          </p:cNvPr>
          <p:cNvSpPr/>
          <p:nvPr/>
        </p:nvSpPr>
        <p:spPr>
          <a:xfrm>
            <a:off x="447833" y="2103090"/>
            <a:ext cx="4697413" cy="646331"/>
          </a:xfrm>
          <a:custGeom>
            <a:avLst/>
            <a:gdLst>
              <a:gd name="connsiteX0" fmla="*/ 0 w 4697413"/>
              <a:gd name="connsiteY0" fmla="*/ 0 h 646331"/>
              <a:gd name="connsiteX1" fmla="*/ 577111 w 4697413"/>
              <a:gd name="connsiteY1" fmla="*/ 0 h 646331"/>
              <a:gd name="connsiteX2" fmla="*/ 1107247 w 4697413"/>
              <a:gd name="connsiteY2" fmla="*/ 0 h 646331"/>
              <a:gd name="connsiteX3" fmla="*/ 1637384 w 4697413"/>
              <a:gd name="connsiteY3" fmla="*/ 0 h 646331"/>
              <a:gd name="connsiteX4" fmla="*/ 2402391 w 4697413"/>
              <a:gd name="connsiteY4" fmla="*/ 0 h 646331"/>
              <a:gd name="connsiteX5" fmla="*/ 3167398 w 4697413"/>
              <a:gd name="connsiteY5" fmla="*/ 0 h 646331"/>
              <a:gd name="connsiteX6" fmla="*/ 3744509 w 4697413"/>
              <a:gd name="connsiteY6" fmla="*/ 0 h 646331"/>
              <a:gd name="connsiteX7" fmla="*/ 4697413 w 4697413"/>
              <a:gd name="connsiteY7" fmla="*/ 0 h 646331"/>
              <a:gd name="connsiteX8" fmla="*/ 4697413 w 4697413"/>
              <a:gd name="connsiteY8" fmla="*/ 646331 h 646331"/>
              <a:gd name="connsiteX9" fmla="*/ 3979380 w 4697413"/>
              <a:gd name="connsiteY9" fmla="*/ 646331 h 646331"/>
              <a:gd name="connsiteX10" fmla="*/ 3449243 w 4697413"/>
              <a:gd name="connsiteY10" fmla="*/ 646331 h 646331"/>
              <a:gd name="connsiteX11" fmla="*/ 2872133 w 4697413"/>
              <a:gd name="connsiteY11" fmla="*/ 646331 h 646331"/>
              <a:gd name="connsiteX12" fmla="*/ 2107125 w 4697413"/>
              <a:gd name="connsiteY12" fmla="*/ 646331 h 646331"/>
              <a:gd name="connsiteX13" fmla="*/ 1389092 w 4697413"/>
              <a:gd name="connsiteY13" fmla="*/ 646331 h 646331"/>
              <a:gd name="connsiteX14" fmla="*/ 765007 w 4697413"/>
              <a:gd name="connsiteY14" fmla="*/ 646331 h 646331"/>
              <a:gd name="connsiteX15" fmla="*/ 0 w 4697413"/>
              <a:gd name="connsiteY15" fmla="*/ 646331 h 646331"/>
              <a:gd name="connsiteX16" fmla="*/ 0 w 4697413"/>
              <a:gd name="connsiteY1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97413" h="646331" fill="none" extrusionOk="0">
                <a:moveTo>
                  <a:pt x="0" y="0"/>
                </a:moveTo>
                <a:cubicBezTo>
                  <a:pt x="230011" y="24183"/>
                  <a:pt x="454365" y="1759"/>
                  <a:pt x="577111" y="0"/>
                </a:cubicBezTo>
                <a:cubicBezTo>
                  <a:pt x="699857" y="-1759"/>
                  <a:pt x="976264" y="-5684"/>
                  <a:pt x="1107247" y="0"/>
                </a:cubicBezTo>
                <a:cubicBezTo>
                  <a:pt x="1238230" y="5684"/>
                  <a:pt x="1390885" y="-20474"/>
                  <a:pt x="1637384" y="0"/>
                </a:cubicBezTo>
                <a:cubicBezTo>
                  <a:pt x="1883883" y="20474"/>
                  <a:pt x="2151906" y="30822"/>
                  <a:pt x="2402391" y="0"/>
                </a:cubicBezTo>
                <a:cubicBezTo>
                  <a:pt x="2652876" y="-30822"/>
                  <a:pt x="2960494" y="20453"/>
                  <a:pt x="3167398" y="0"/>
                </a:cubicBezTo>
                <a:cubicBezTo>
                  <a:pt x="3374302" y="-20453"/>
                  <a:pt x="3588994" y="28819"/>
                  <a:pt x="3744509" y="0"/>
                </a:cubicBezTo>
                <a:cubicBezTo>
                  <a:pt x="3900024" y="-28819"/>
                  <a:pt x="4266905" y="46184"/>
                  <a:pt x="4697413" y="0"/>
                </a:cubicBezTo>
                <a:cubicBezTo>
                  <a:pt x="4691073" y="216782"/>
                  <a:pt x="4720548" y="378110"/>
                  <a:pt x="4697413" y="646331"/>
                </a:cubicBezTo>
                <a:cubicBezTo>
                  <a:pt x="4504938" y="611242"/>
                  <a:pt x="4217474" y="623113"/>
                  <a:pt x="3979380" y="646331"/>
                </a:cubicBezTo>
                <a:cubicBezTo>
                  <a:pt x="3741286" y="669549"/>
                  <a:pt x="3678818" y="630778"/>
                  <a:pt x="3449243" y="646331"/>
                </a:cubicBezTo>
                <a:cubicBezTo>
                  <a:pt x="3219668" y="661884"/>
                  <a:pt x="3112933" y="672726"/>
                  <a:pt x="2872133" y="646331"/>
                </a:cubicBezTo>
                <a:cubicBezTo>
                  <a:pt x="2631333" y="619937"/>
                  <a:pt x="2393653" y="621985"/>
                  <a:pt x="2107125" y="646331"/>
                </a:cubicBezTo>
                <a:cubicBezTo>
                  <a:pt x="1820597" y="670677"/>
                  <a:pt x="1565821" y="679707"/>
                  <a:pt x="1389092" y="646331"/>
                </a:cubicBezTo>
                <a:cubicBezTo>
                  <a:pt x="1212363" y="612955"/>
                  <a:pt x="962168" y="633944"/>
                  <a:pt x="765007" y="646331"/>
                </a:cubicBezTo>
                <a:cubicBezTo>
                  <a:pt x="567846" y="658718"/>
                  <a:pt x="322960" y="652839"/>
                  <a:pt x="0" y="646331"/>
                </a:cubicBezTo>
                <a:cubicBezTo>
                  <a:pt x="-19666" y="433459"/>
                  <a:pt x="19677" y="150738"/>
                  <a:pt x="0" y="0"/>
                </a:cubicBezTo>
                <a:close/>
              </a:path>
              <a:path w="4697413" h="646331" stroke="0" extrusionOk="0">
                <a:moveTo>
                  <a:pt x="0" y="0"/>
                </a:moveTo>
                <a:cubicBezTo>
                  <a:pt x="238813" y="-29579"/>
                  <a:pt x="401798" y="-25912"/>
                  <a:pt x="671059" y="0"/>
                </a:cubicBezTo>
                <a:cubicBezTo>
                  <a:pt x="940320" y="25912"/>
                  <a:pt x="1136861" y="6903"/>
                  <a:pt x="1436066" y="0"/>
                </a:cubicBezTo>
                <a:cubicBezTo>
                  <a:pt x="1735271" y="-6903"/>
                  <a:pt x="1755790" y="16919"/>
                  <a:pt x="1966203" y="0"/>
                </a:cubicBezTo>
                <a:cubicBezTo>
                  <a:pt x="2176616" y="-16919"/>
                  <a:pt x="2441808" y="-20782"/>
                  <a:pt x="2590288" y="0"/>
                </a:cubicBezTo>
                <a:cubicBezTo>
                  <a:pt x="2738768" y="20782"/>
                  <a:pt x="3084076" y="30778"/>
                  <a:pt x="3308321" y="0"/>
                </a:cubicBezTo>
                <a:cubicBezTo>
                  <a:pt x="3532566" y="-30778"/>
                  <a:pt x="3841939" y="-1973"/>
                  <a:pt x="4073328" y="0"/>
                </a:cubicBezTo>
                <a:cubicBezTo>
                  <a:pt x="4304717" y="1973"/>
                  <a:pt x="4495178" y="-31108"/>
                  <a:pt x="4697413" y="0"/>
                </a:cubicBezTo>
                <a:cubicBezTo>
                  <a:pt x="4702331" y="184706"/>
                  <a:pt x="4676876" y="425064"/>
                  <a:pt x="4697413" y="646331"/>
                </a:cubicBezTo>
                <a:cubicBezTo>
                  <a:pt x="4452513" y="642256"/>
                  <a:pt x="4388890" y="651105"/>
                  <a:pt x="4167276" y="646331"/>
                </a:cubicBezTo>
                <a:cubicBezTo>
                  <a:pt x="3945662" y="641557"/>
                  <a:pt x="3573010" y="677403"/>
                  <a:pt x="3402269" y="646331"/>
                </a:cubicBezTo>
                <a:cubicBezTo>
                  <a:pt x="3231528" y="615259"/>
                  <a:pt x="3027759" y="642923"/>
                  <a:pt x="2872133" y="646331"/>
                </a:cubicBezTo>
                <a:cubicBezTo>
                  <a:pt x="2716507" y="649739"/>
                  <a:pt x="2273432" y="643568"/>
                  <a:pt x="2107125" y="646331"/>
                </a:cubicBezTo>
                <a:cubicBezTo>
                  <a:pt x="1940818" y="649094"/>
                  <a:pt x="1717351" y="667069"/>
                  <a:pt x="1530015" y="646331"/>
                </a:cubicBezTo>
                <a:cubicBezTo>
                  <a:pt x="1342679" y="625594"/>
                  <a:pt x="1077712" y="626706"/>
                  <a:pt x="905930" y="646331"/>
                </a:cubicBezTo>
                <a:cubicBezTo>
                  <a:pt x="734148" y="665956"/>
                  <a:pt x="240564" y="648748"/>
                  <a:pt x="0" y="646331"/>
                </a:cubicBezTo>
                <a:cubicBezTo>
                  <a:pt x="-4676" y="368467"/>
                  <a:pt x="-24978" y="134978"/>
                  <a:pt x="0" y="0"/>
                </a:cubicBezTo>
                <a:close/>
              </a:path>
            </a:pathLst>
          </a:custGeom>
          <a:solidFill>
            <a:srgbClr val="00B050"/>
          </a:solidFill>
          <a:ln>
            <a:solidFill>
              <a:srgbClr val="00B050"/>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a:spAutoFit/>
          </a:bodyPr>
          <a:lstStyle/>
          <a:p>
            <a:r>
              <a:rPr lang="en-US" dirty="0">
                <a:solidFill>
                  <a:schemeClr val="bg1"/>
                </a:solidFill>
              </a:rPr>
              <a:t>“</a:t>
            </a:r>
            <a:r>
              <a:rPr lang="en-US" b="1" dirty="0">
                <a:solidFill>
                  <a:schemeClr val="bg1"/>
                </a:solidFill>
              </a:rPr>
              <a:t>CVS agrees to buy Aetna in $69B deal </a:t>
            </a:r>
            <a:r>
              <a:rPr lang="en-US" dirty="0">
                <a:solidFill>
                  <a:schemeClr val="bg1"/>
                </a:solidFill>
              </a:rPr>
              <a:t>that could shake up healthcare industry.”  2018</a:t>
            </a:r>
          </a:p>
        </p:txBody>
      </p:sp>
      <p:sp>
        <p:nvSpPr>
          <p:cNvPr id="5" name="Slide Number Placeholder 4">
            <a:extLst>
              <a:ext uri="{FF2B5EF4-FFF2-40B4-BE49-F238E27FC236}">
                <a16:creationId xmlns:a16="http://schemas.microsoft.com/office/drawing/2014/main" id="{9C7D4ED8-134F-4282-A881-5C870E7A0094}"/>
              </a:ext>
            </a:extLst>
          </p:cNvPr>
          <p:cNvSpPr>
            <a:spLocks noGrp="1"/>
          </p:cNvSpPr>
          <p:nvPr>
            <p:ph type="sldNum" sz="quarter" idx="12"/>
          </p:nvPr>
        </p:nvSpPr>
        <p:spPr/>
        <p:txBody>
          <a:bodyPr/>
          <a:lstStyle/>
          <a:p>
            <a:fld id="{DE28991D-4BBB-4EC8-BFAE-22E8EB6417DD}" type="slidenum">
              <a:rPr lang="en-US" smtClean="0"/>
              <a:t>38</a:t>
            </a:fld>
            <a:endParaRPr lang="en-US"/>
          </a:p>
        </p:txBody>
      </p:sp>
    </p:spTree>
    <p:extLst>
      <p:ext uri="{BB962C8B-B14F-4D97-AF65-F5344CB8AC3E}">
        <p14:creationId xmlns:p14="http://schemas.microsoft.com/office/powerpoint/2010/main" val="2816937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67BBE50-63A2-4501-864C-E274C0C30148}"/>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118EC44-8F0C-49D8-9902-436311B53257}"/>
              </a:ext>
            </a:extLst>
          </p:cNvPr>
          <p:cNvSpPr>
            <a:spLocks noGrp="1"/>
          </p:cNvSpPr>
          <p:nvPr>
            <p:ph type="title" idx="4294967295"/>
          </p:nvPr>
        </p:nvSpPr>
        <p:spPr>
          <a:xfrm>
            <a:off x="-9144" y="136525"/>
            <a:ext cx="11978640" cy="1371600"/>
          </a:xfrm>
          <a:solidFill>
            <a:srgbClr val="002060"/>
          </a:solidFill>
        </p:spPr>
        <p:txBody>
          <a:bodyPr>
            <a:normAutofit/>
          </a:bodyPr>
          <a:lstStyle/>
          <a:p>
            <a:r>
              <a:rPr lang="en-US" sz="3600" dirty="0">
                <a:solidFill>
                  <a:schemeClr val="bg1"/>
                </a:solidFill>
              </a:rPr>
              <a:t>Payer + Provider: ‘Long road from Contention to Cooperation.”  </a:t>
            </a:r>
            <a:r>
              <a:rPr lang="en-US" sz="3200" dirty="0">
                <a:solidFill>
                  <a:srgbClr val="00B050"/>
                </a:solidFill>
              </a:rPr>
              <a:t>Money=Power</a:t>
            </a:r>
            <a:endParaRPr lang="en-US" sz="4000" dirty="0">
              <a:solidFill>
                <a:srgbClr val="00B050"/>
              </a:solidFill>
            </a:endParaRPr>
          </a:p>
        </p:txBody>
      </p:sp>
      <p:sp>
        <p:nvSpPr>
          <p:cNvPr id="3" name="Content Placeholder 2">
            <a:extLst>
              <a:ext uri="{FF2B5EF4-FFF2-40B4-BE49-F238E27FC236}">
                <a16:creationId xmlns:a16="http://schemas.microsoft.com/office/drawing/2014/main" id="{2278955A-0665-4EBC-A0EB-77581A91A8F8}"/>
              </a:ext>
            </a:extLst>
          </p:cNvPr>
          <p:cNvSpPr>
            <a:spLocks noGrp="1"/>
          </p:cNvSpPr>
          <p:nvPr>
            <p:ph sz="half" idx="4294967295"/>
          </p:nvPr>
        </p:nvSpPr>
        <p:spPr>
          <a:xfrm>
            <a:off x="233616" y="1586578"/>
            <a:ext cx="5833872" cy="4705350"/>
          </a:xfrm>
        </p:spPr>
        <p:txBody>
          <a:bodyPr>
            <a:normAutofit/>
          </a:bodyPr>
          <a:lstStyle/>
          <a:p>
            <a:pPr marL="0" indent="0">
              <a:lnSpc>
                <a:spcPct val="100000"/>
              </a:lnSpc>
              <a:spcBef>
                <a:spcPts val="600"/>
              </a:spcBef>
              <a:spcAft>
                <a:spcPts val="600"/>
              </a:spcAft>
              <a:buNone/>
            </a:pPr>
            <a:r>
              <a:rPr lang="en-US" sz="1800" dirty="0"/>
              <a:t>‘</a:t>
            </a:r>
            <a:r>
              <a:rPr lang="en-US" sz="1800" b="1" u="sng" dirty="0"/>
              <a:t>Anthem/BC  (Indianapolis-based) determines ER visits are not covered for 300+ diagnosis. *Non-emergent*  2018&gt;</a:t>
            </a:r>
          </a:p>
          <a:p>
            <a:pPr>
              <a:lnSpc>
                <a:spcPct val="100000"/>
              </a:lnSpc>
              <a:spcBef>
                <a:spcPts val="600"/>
              </a:spcBef>
              <a:spcAft>
                <a:spcPts val="600"/>
              </a:spcAft>
            </a:pPr>
            <a:r>
              <a:rPr lang="en-US" sz="1800" dirty="0"/>
              <a:t>Impacts Kentucky, GA, Ohio, Indiana and Missouri.   40M+ BC members.  (And more </a:t>
            </a:r>
            <a:r>
              <a:rPr lang="en-US" sz="1800"/>
              <a:t>nationwide rollout)</a:t>
            </a:r>
            <a:endParaRPr lang="en-US" sz="1800" dirty="0"/>
          </a:p>
          <a:p>
            <a:pPr>
              <a:lnSpc>
                <a:spcPct val="100000"/>
              </a:lnSpc>
              <a:spcBef>
                <a:spcPts val="600"/>
              </a:spcBef>
              <a:spcAft>
                <a:spcPts val="600"/>
              </a:spcAft>
            </a:pPr>
            <a:r>
              <a:rPr lang="en-US" sz="1800" dirty="0"/>
              <a:t>Exceptions:  under 14, on IV/new, no other care weekends, physician referrals to the ER, a lack of urgent care available.  </a:t>
            </a:r>
          </a:p>
          <a:p>
            <a:pPr>
              <a:lnSpc>
                <a:spcPct val="100000"/>
              </a:lnSpc>
              <a:spcBef>
                <a:spcPts val="600"/>
              </a:spcBef>
              <a:spcAft>
                <a:spcPts val="600"/>
              </a:spcAft>
            </a:pPr>
            <a:endParaRPr lang="en-US" sz="1800" dirty="0"/>
          </a:p>
          <a:p>
            <a:pPr marL="0" indent="0">
              <a:lnSpc>
                <a:spcPct val="100000"/>
              </a:lnSpc>
              <a:spcBef>
                <a:spcPts val="600"/>
              </a:spcBef>
              <a:spcAft>
                <a:spcPts val="600"/>
              </a:spcAft>
              <a:buNone/>
            </a:pPr>
            <a:r>
              <a:rPr lang="en-US" sz="1800" b="1" u="sng" dirty="0"/>
              <a:t>American College of ER Physicians:</a:t>
            </a:r>
          </a:p>
          <a:p>
            <a:pPr marL="0" indent="0">
              <a:lnSpc>
                <a:spcPct val="100000"/>
              </a:lnSpc>
              <a:spcBef>
                <a:spcPts val="600"/>
              </a:spcBef>
              <a:spcAft>
                <a:spcPts val="600"/>
              </a:spcAft>
              <a:buNone/>
            </a:pPr>
            <a:r>
              <a:rPr lang="en-US" sz="1800" i="1" dirty="0">
                <a:solidFill>
                  <a:srgbClr val="C00000"/>
                </a:solidFill>
              </a:rPr>
              <a:t>“The changes do not address the underlying problem… pts have to decide if their symptoms are medical emergencies or not </a:t>
            </a:r>
            <a:r>
              <a:rPr lang="en-US" sz="1800" b="1" i="1" dirty="0">
                <a:solidFill>
                  <a:srgbClr val="C00000"/>
                </a:solidFill>
              </a:rPr>
              <a:t>BEFORE</a:t>
            </a:r>
            <a:r>
              <a:rPr lang="en-US" sz="1800" i="1" dirty="0">
                <a:solidFill>
                  <a:srgbClr val="C00000"/>
                </a:solidFill>
              </a:rPr>
              <a:t> they seek treatment.”</a:t>
            </a:r>
            <a:endParaRPr lang="en-US" sz="1800" dirty="0">
              <a:solidFill>
                <a:srgbClr val="C00000"/>
              </a:solidFill>
            </a:endParaRPr>
          </a:p>
        </p:txBody>
      </p:sp>
      <p:pic>
        <p:nvPicPr>
          <p:cNvPr id="8" name="Picture 7" descr="Woman lip biting">
            <a:extLst>
              <a:ext uri="{FF2B5EF4-FFF2-40B4-BE49-F238E27FC236}">
                <a16:creationId xmlns:a16="http://schemas.microsoft.com/office/drawing/2014/main" id="{137C8878-5335-4B49-9755-C097391A0E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7696" y="4732394"/>
            <a:ext cx="3194304" cy="2125606"/>
          </a:xfrm>
          <a:prstGeom prst="rect">
            <a:avLst/>
          </a:prstGeom>
          <a:ln w="19050">
            <a:solidFill>
              <a:srgbClr val="C00000"/>
            </a:solidFill>
          </a:ln>
        </p:spPr>
      </p:pic>
      <p:sp>
        <p:nvSpPr>
          <p:cNvPr id="4" name="Content Placeholder 3">
            <a:extLst>
              <a:ext uri="{FF2B5EF4-FFF2-40B4-BE49-F238E27FC236}">
                <a16:creationId xmlns:a16="http://schemas.microsoft.com/office/drawing/2014/main" id="{6F8CE488-55CD-418B-B5C0-7C1F201E7B1A}"/>
              </a:ext>
            </a:extLst>
          </p:cNvPr>
          <p:cNvSpPr>
            <a:spLocks noGrp="1"/>
          </p:cNvSpPr>
          <p:nvPr>
            <p:ph sz="half" idx="4294967295"/>
          </p:nvPr>
        </p:nvSpPr>
        <p:spPr>
          <a:xfrm>
            <a:off x="6096000" y="1586578"/>
            <a:ext cx="5862384" cy="3287174"/>
          </a:xfrm>
        </p:spPr>
        <p:txBody>
          <a:bodyPr>
            <a:noAutofit/>
          </a:bodyPr>
          <a:lstStyle/>
          <a:p>
            <a:pPr>
              <a:spcBef>
                <a:spcPts val="600"/>
              </a:spcBef>
              <a:spcAft>
                <a:spcPts val="600"/>
              </a:spcAft>
            </a:pPr>
            <a:r>
              <a:rPr lang="en-US" sz="1800" dirty="0"/>
              <a:t>If the diagnosis does not warrant ‘emergent’ under the payer-specific guidelines, there is on payment to the hospital and providers.</a:t>
            </a:r>
          </a:p>
          <a:p>
            <a:pPr>
              <a:spcBef>
                <a:spcPts val="600"/>
              </a:spcBef>
              <a:spcAft>
                <a:spcPts val="600"/>
              </a:spcAft>
            </a:pPr>
            <a:r>
              <a:rPr lang="en-US" sz="1800" b="1" dirty="0"/>
              <a:t>EX: </a:t>
            </a:r>
            <a:r>
              <a:rPr lang="en-US" sz="1800" b="1" i="1" dirty="0"/>
              <a:t>Pt in Frankfort, KY –after experiencing increasing pain on her right side of her stomach, thought appendix had ruptured.  ER tested, diagnosed with ovarian cysts.</a:t>
            </a:r>
          </a:p>
          <a:p>
            <a:pPr>
              <a:spcBef>
                <a:spcPts val="600"/>
              </a:spcBef>
              <a:spcAft>
                <a:spcPts val="600"/>
              </a:spcAft>
            </a:pPr>
            <a:r>
              <a:rPr lang="en-US" sz="1800" b="1" i="1" dirty="0"/>
              <a:t>Patient owed full $12,000</a:t>
            </a:r>
          </a:p>
          <a:p>
            <a:pPr>
              <a:spcBef>
                <a:spcPts val="600"/>
              </a:spcBef>
              <a:spcAft>
                <a:spcPts val="600"/>
              </a:spcAft>
            </a:pPr>
            <a:r>
              <a:rPr lang="en-US" sz="1800" dirty="0">
                <a:solidFill>
                  <a:srgbClr val="C00000"/>
                </a:solidFill>
              </a:rPr>
              <a:t>Denials are based on </a:t>
            </a:r>
            <a:r>
              <a:rPr lang="en-US" sz="1800" b="1" dirty="0">
                <a:solidFill>
                  <a:srgbClr val="C00000"/>
                </a:solidFill>
              </a:rPr>
              <a:t>FINAL</a:t>
            </a:r>
            <a:r>
              <a:rPr lang="en-US" sz="1800" dirty="0">
                <a:solidFill>
                  <a:srgbClr val="C00000"/>
                </a:solidFill>
              </a:rPr>
              <a:t> diagnosis; with little ‘weight’ for presenting diagnosis.</a:t>
            </a:r>
          </a:p>
          <a:p>
            <a:pPr>
              <a:spcBef>
                <a:spcPts val="600"/>
              </a:spcBef>
              <a:spcAft>
                <a:spcPts val="600"/>
              </a:spcAft>
            </a:pPr>
            <a:r>
              <a:rPr kumimoji="0" lang="en-US" sz="1800" b="0" i="0" u="none" strike="noStrike" kern="1200" cap="all" spc="0" normalizeH="0" baseline="0" noProof="0" dirty="0">
                <a:ln>
                  <a:noFill/>
                </a:ln>
                <a:solidFill>
                  <a:prstClr val="black"/>
                </a:solidFill>
                <a:effectLst/>
                <a:uLnTx/>
                <a:uFillTx/>
                <a:ea typeface="+mn-ea"/>
                <a:cs typeface="+mn-cs"/>
              </a:rPr>
              <a:t>Anthem believes 10% reviewed/4% denied</a:t>
            </a:r>
            <a:endParaRPr lang="en-US" sz="1800" dirty="0">
              <a:solidFill>
                <a:srgbClr val="FF0000"/>
              </a:solidFill>
            </a:endParaRPr>
          </a:p>
        </p:txBody>
      </p:sp>
      <p:pic>
        <p:nvPicPr>
          <p:cNvPr id="10" name="Graphic 9" descr="Speech with solid fill">
            <a:extLst>
              <a:ext uri="{FF2B5EF4-FFF2-40B4-BE49-F238E27FC236}">
                <a16:creationId xmlns:a16="http://schemas.microsoft.com/office/drawing/2014/main" id="{91ABBF9A-7273-3446-A325-075D92ECFBE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77142" y="4467218"/>
            <a:ext cx="3964812" cy="2653936"/>
          </a:xfrm>
          <a:prstGeom prst="rect">
            <a:avLst/>
          </a:prstGeom>
        </p:spPr>
      </p:pic>
      <p:sp>
        <p:nvSpPr>
          <p:cNvPr id="11" name="Rectangle 10">
            <a:extLst>
              <a:ext uri="{FF2B5EF4-FFF2-40B4-BE49-F238E27FC236}">
                <a16:creationId xmlns:a16="http://schemas.microsoft.com/office/drawing/2014/main" id="{603746D5-EA73-1E47-A216-CEEF17019BF1}"/>
              </a:ext>
            </a:extLst>
          </p:cNvPr>
          <p:cNvSpPr/>
          <p:nvPr/>
        </p:nvSpPr>
        <p:spPr>
          <a:xfrm>
            <a:off x="6745002" y="4944815"/>
            <a:ext cx="2743200" cy="1200329"/>
          </a:xfrm>
          <a:prstGeom prst="rect">
            <a:avLst/>
          </a:prstGeom>
        </p:spPr>
        <p:txBody>
          <a:bodyPr wrap="square">
            <a:spAutoFit/>
          </a:bodyPr>
          <a:lstStyle/>
          <a:p>
            <a:pPr>
              <a:spcBef>
                <a:spcPts val="600"/>
              </a:spcBef>
              <a:spcAft>
                <a:spcPts val="600"/>
              </a:spcAft>
            </a:pPr>
            <a:r>
              <a:rPr lang="en-US" i="1" dirty="0">
                <a:solidFill>
                  <a:schemeClr val="bg1"/>
                </a:solidFill>
              </a:rPr>
              <a:t>“This will create </a:t>
            </a:r>
            <a:r>
              <a:rPr lang="en-US" b="1" i="1" u="sng" dirty="0">
                <a:solidFill>
                  <a:schemeClr val="bg1"/>
                </a:solidFill>
              </a:rPr>
              <a:t>deaths</a:t>
            </a:r>
            <a:r>
              <a:rPr lang="en-US" i="1" dirty="0">
                <a:solidFill>
                  <a:schemeClr val="bg1"/>
                </a:solidFill>
              </a:rPr>
              <a:t>. This will make the </a:t>
            </a:r>
            <a:r>
              <a:rPr lang="en-US" i="1" dirty="0" err="1">
                <a:solidFill>
                  <a:schemeClr val="bg1"/>
                </a:solidFill>
              </a:rPr>
              <a:t>pt</a:t>
            </a:r>
            <a:r>
              <a:rPr lang="en-US" i="1" dirty="0">
                <a:solidFill>
                  <a:schemeClr val="bg1"/>
                </a:solidFill>
              </a:rPr>
              <a:t> think twice before going to the ER.”- </a:t>
            </a:r>
            <a:r>
              <a:rPr lang="en-US" b="1" i="1" dirty="0">
                <a:solidFill>
                  <a:schemeClr val="bg1"/>
                </a:solidFill>
              </a:rPr>
              <a:t>BCBS TX Physicians</a:t>
            </a:r>
          </a:p>
        </p:txBody>
      </p:sp>
    </p:spTree>
    <p:extLst>
      <p:ext uri="{BB962C8B-B14F-4D97-AF65-F5344CB8AC3E}">
        <p14:creationId xmlns:p14="http://schemas.microsoft.com/office/powerpoint/2010/main" val="2269674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5B1E0E-019E-49B0-BD60-6E2BB78EEEE9}"/>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1117091" y="1736482"/>
            <a:ext cx="981027" cy="887900"/>
          </a:xfrm>
          <a:prstGeom prst="roundRect">
            <a:avLst>
              <a:gd name="adj" fmla="val 3876"/>
            </a:avLst>
          </a:prstGeom>
          <a:ln>
            <a:noFill/>
          </a:ln>
          <a:effectLst/>
        </p:spPr>
      </p:pic>
      <p:pic>
        <p:nvPicPr>
          <p:cNvPr id="15" name="Picture 14">
            <a:extLst>
              <a:ext uri="{FF2B5EF4-FFF2-40B4-BE49-F238E27FC236}">
                <a16:creationId xmlns:a16="http://schemas.microsoft.com/office/drawing/2014/main" id="{93C22681-0BEB-47F8-A627-94D2B6E3726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3758797" y="1736482"/>
            <a:ext cx="981027" cy="887900"/>
          </a:xfrm>
          <a:prstGeom prst="roundRect">
            <a:avLst>
              <a:gd name="adj" fmla="val 3876"/>
            </a:avLst>
          </a:prstGeom>
          <a:ln>
            <a:noFill/>
          </a:ln>
          <a:effectLst/>
        </p:spPr>
      </p:pic>
      <p:pic>
        <p:nvPicPr>
          <p:cNvPr id="16" name="Picture 15">
            <a:extLst>
              <a:ext uri="{FF2B5EF4-FFF2-40B4-BE49-F238E27FC236}">
                <a16:creationId xmlns:a16="http://schemas.microsoft.com/office/drawing/2014/main" id="{568D942E-2857-420E-903D-C80ADE2F5505}"/>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6400503" y="1736482"/>
            <a:ext cx="981027" cy="887900"/>
          </a:xfrm>
          <a:prstGeom prst="roundRect">
            <a:avLst>
              <a:gd name="adj" fmla="val 3876"/>
            </a:avLst>
          </a:prstGeom>
          <a:ln>
            <a:noFill/>
          </a:ln>
          <a:effectLst/>
        </p:spPr>
      </p:pic>
      <p:pic>
        <p:nvPicPr>
          <p:cNvPr id="8" name="Picture 7">
            <a:extLst>
              <a:ext uri="{FF2B5EF4-FFF2-40B4-BE49-F238E27FC236}">
                <a16:creationId xmlns:a16="http://schemas.microsoft.com/office/drawing/2014/main" id="{94263B64-6C24-4C5C-8B8E-25E85E9CCCD7}"/>
              </a:ext>
            </a:extLst>
          </p:cNvPr>
          <p:cNvPicPr>
            <a:picLocks noChangeAspect="1"/>
          </p:cNvPicPr>
          <p:nvPr/>
        </p:nvPicPr>
        <p:blipFill rotWithShape="1">
          <a:blip r:embed="rId4"/>
          <a:srcRect l="20074" t="-1290" r="17443" b="-589"/>
          <a:stretch/>
        </p:blipFill>
        <p:spPr>
          <a:xfrm>
            <a:off x="10032561" y="1372289"/>
            <a:ext cx="2045368" cy="2814692"/>
          </a:xfrm>
          <a:prstGeom prst="roundRect">
            <a:avLst>
              <a:gd name="adj" fmla="val 3876"/>
            </a:avLst>
          </a:prstGeom>
          <a:ln>
            <a:noFill/>
          </a:ln>
          <a:effectLst/>
        </p:spPr>
      </p:pic>
      <p:sp>
        <p:nvSpPr>
          <p:cNvPr id="2" name="Title 1">
            <a:extLst>
              <a:ext uri="{FF2B5EF4-FFF2-40B4-BE49-F238E27FC236}">
                <a16:creationId xmlns:a16="http://schemas.microsoft.com/office/drawing/2014/main" id="{6FFAE9FF-19BF-43CD-AA25-CD1E84D75218}"/>
              </a:ext>
            </a:extLst>
          </p:cNvPr>
          <p:cNvSpPr>
            <a:spLocks noGrp="1"/>
          </p:cNvSpPr>
          <p:nvPr>
            <p:ph type="title"/>
          </p:nvPr>
        </p:nvSpPr>
        <p:spPr>
          <a:xfrm>
            <a:off x="1006646" y="5379470"/>
            <a:ext cx="10572000" cy="779529"/>
          </a:xfrm>
          <a:effectLst/>
        </p:spPr>
        <p:txBody>
          <a:bodyPr vert="horz" lIns="91440" tIns="45720" rIns="91440" bIns="45720" rtlCol="0" anchor="b">
            <a:normAutofit fontScale="90000"/>
          </a:bodyPr>
          <a:lstStyle/>
          <a:p>
            <a:pPr algn="r">
              <a:spcBef>
                <a:spcPct val="20000"/>
              </a:spcBef>
              <a:spcAft>
                <a:spcPts val="600"/>
              </a:spcAft>
              <a:buClr>
                <a:schemeClr val="accent1">
                  <a:lumMod val="75000"/>
                </a:schemeClr>
              </a:buClr>
              <a:buSzPct val="145000"/>
            </a:pPr>
            <a:r>
              <a:rPr lang="en-US" sz="3800" dirty="0">
                <a:ln w="0"/>
                <a:solidFill>
                  <a:schemeClr val="accent1">
                    <a:lumMod val="75000"/>
                  </a:schemeClr>
                </a:solidFill>
                <a:effectLst>
                  <a:outerShdw blurRad="38100" dist="25400" dir="5400000" algn="ctr" rotWithShape="0">
                    <a:srgbClr val="6E747A">
                      <a:alpha val="43000"/>
                    </a:srgbClr>
                  </a:outerShdw>
                </a:effectLst>
                <a:latin typeface="Arial Rounded MT Bold" panose="020F0704030504030204" pitchFamily="34" charset="0"/>
              </a:rPr>
              <a:t>Idaho’s Rural Community Hospitals</a:t>
            </a:r>
            <a:br>
              <a:rPr lang="en-US" sz="3800" dirty="0">
                <a:ln w="0"/>
                <a:solidFill>
                  <a:schemeClr val="accent1">
                    <a:lumMod val="75000"/>
                  </a:schemeClr>
                </a:solidFill>
                <a:effectLst>
                  <a:outerShdw blurRad="38100" dist="25400" dir="5400000" algn="ctr" rotWithShape="0">
                    <a:srgbClr val="6E747A">
                      <a:alpha val="43000"/>
                    </a:srgbClr>
                  </a:outerShdw>
                </a:effectLst>
                <a:latin typeface="Arial Rounded MT Bold" panose="020F0704030504030204" pitchFamily="34" charset="0"/>
              </a:rPr>
            </a:br>
            <a:r>
              <a:rPr lang="en-US" sz="2700" dirty="0">
                <a:ln w="0"/>
                <a:solidFill>
                  <a:schemeClr val="accent1">
                    <a:lumMod val="75000"/>
                  </a:schemeClr>
                </a:solidFill>
                <a:effectLst>
                  <a:outerShdw blurRad="38100" dist="25400" dir="5400000" algn="ctr" rotWithShape="0">
                    <a:srgbClr val="6E747A">
                      <a:alpha val="43000"/>
                    </a:srgbClr>
                  </a:outerShdw>
                </a:effectLst>
                <a:latin typeface="Arial Rounded MT Bold" panose="020F0704030504030204" pitchFamily="34" charset="0"/>
              </a:rPr>
              <a:t>8 of 27 hospitals are financially viable, per IHA, 2018</a:t>
            </a:r>
          </a:p>
        </p:txBody>
      </p:sp>
      <p:sp>
        <p:nvSpPr>
          <p:cNvPr id="4" name="Footer Placeholder 3">
            <a:extLst>
              <a:ext uri="{FF2B5EF4-FFF2-40B4-BE49-F238E27FC236}">
                <a16:creationId xmlns:a16="http://schemas.microsoft.com/office/drawing/2014/main" id="{7A9C2902-6203-4365-8678-AC5010FF6C1D}"/>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rPr>
              <a:t>2021</a:t>
            </a:r>
          </a:p>
        </p:txBody>
      </p:sp>
      <p:sp>
        <p:nvSpPr>
          <p:cNvPr id="5" name="Slide Number Placeholder 4">
            <a:extLst>
              <a:ext uri="{FF2B5EF4-FFF2-40B4-BE49-F238E27FC236}">
                <a16:creationId xmlns:a16="http://schemas.microsoft.com/office/drawing/2014/main" id="{24056629-49F6-4562-BC54-644B95BC67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B1F839-8EAB-44F7-8E42-2413F4F0F70B}"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23" name="Picture 22">
            <a:extLst>
              <a:ext uri="{FF2B5EF4-FFF2-40B4-BE49-F238E27FC236}">
                <a16:creationId xmlns:a16="http://schemas.microsoft.com/office/drawing/2014/main" id="{112CA302-B7E7-4E23-B636-8D5B178D00A5}"/>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1151791" y="2799299"/>
            <a:ext cx="981027" cy="887900"/>
          </a:xfrm>
          <a:prstGeom prst="roundRect">
            <a:avLst>
              <a:gd name="adj" fmla="val 3876"/>
            </a:avLst>
          </a:prstGeom>
          <a:ln>
            <a:noFill/>
          </a:ln>
          <a:effectLst/>
        </p:spPr>
      </p:pic>
      <p:pic>
        <p:nvPicPr>
          <p:cNvPr id="25" name="Picture 24">
            <a:extLst>
              <a:ext uri="{FF2B5EF4-FFF2-40B4-BE49-F238E27FC236}">
                <a16:creationId xmlns:a16="http://schemas.microsoft.com/office/drawing/2014/main" id="{11D95721-B1EC-4F36-A43B-D868420B7E70}"/>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3779617" y="2799299"/>
            <a:ext cx="981027" cy="887900"/>
          </a:xfrm>
          <a:prstGeom prst="roundRect">
            <a:avLst>
              <a:gd name="adj" fmla="val 3876"/>
            </a:avLst>
          </a:prstGeom>
          <a:ln>
            <a:noFill/>
          </a:ln>
          <a:effectLst/>
        </p:spPr>
      </p:pic>
      <p:pic>
        <p:nvPicPr>
          <p:cNvPr id="27" name="Picture 26">
            <a:extLst>
              <a:ext uri="{FF2B5EF4-FFF2-40B4-BE49-F238E27FC236}">
                <a16:creationId xmlns:a16="http://schemas.microsoft.com/office/drawing/2014/main" id="{D593F9AC-488F-4E68-8B4B-5F8ACFF09BDC}"/>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6407443" y="2799299"/>
            <a:ext cx="981027" cy="887900"/>
          </a:xfrm>
          <a:prstGeom prst="roundRect">
            <a:avLst>
              <a:gd name="adj" fmla="val 3876"/>
            </a:avLst>
          </a:prstGeom>
          <a:ln>
            <a:noFill/>
          </a:ln>
          <a:effectLst/>
        </p:spPr>
      </p:pic>
      <p:pic>
        <p:nvPicPr>
          <p:cNvPr id="32" name="Picture 31">
            <a:extLst>
              <a:ext uri="{FF2B5EF4-FFF2-40B4-BE49-F238E27FC236}">
                <a16:creationId xmlns:a16="http://schemas.microsoft.com/office/drawing/2014/main" id="{42334D31-A5D7-4452-AFE4-4090981C232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1142514" y="3849449"/>
            <a:ext cx="981027" cy="887900"/>
          </a:xfrm>
          <a:prstGeom prst="roundRect">
            <a:avLst>
              <a:gd name="adj" fmla="val 3876"/>
            </a:avLst>
          </a:prstGeom>
          <a:ln>
            <a:noFill/>
          </a:ln>
          <a:effectLst/>
        </p:spPr>
      </p:pic>
      <p:pic>
        <p:nvPicPr>
          <p:cNvPr id="33" name="Picture 32">
            <a:extLst>
              <a:ext uri="{FF2B5EF4-FFF2-40B4-BE49-F238E27FC236}">
                <a16:creationId xmlns:a16="http://schemas.microsoft.com/office/drawing/2014/main" id="{E9DD0019-4E63-4394-87A2-8A2DECCDD08E}"/>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3774050" y="3849449"/>
            <a:ext cx="981027" cy="887900"/>
          </a:xfrm>
          <a:prstGeom prst="roundRect">
            <a:avLst>
              <a:gd name="adj" fmla="val 3876"/>
            </a:avLst>
          </a:prstGeom>
          <a:ln>
            <a:noFill/>
          </a:ln>
          <a:effectLst/>
        </p:spPr>
      </p:pic>
      <p:pic>
        <p:nvPicPr>
          <p:cNvPr id="34" name="Picture 33">
            <a:extLst>
              <a:ext uri="{FF2B5EF4-FFF2-40B4-BE49-F238E27FC236}">
                <a16:creationId xmlns:a16="http://schemas.microsoft.com/office/drawing/2014/main" id="{1A74629A-D5DA-4230-9749-17E8A5C07452}"/>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6405586" y="3849449"/>
            <a:ext cx="981027" cy="887900"/>
          </a:xfrm>
          <a:prstGeom prst="roundRect">
            <a:avLst>
              <a:gd name="adj" fmla="val 3876"/>
            </a:avLst>
          </a:prstGeom>
          <a:ln>
            <a:noFill/>
          </a:ln>
          <a:effectLst/>
        </p:spPr>
      </p:pic>
      <p:pic>
        <p:nvPicPr>
          <p:cNvPr id="35" name="Picture 34">
            <a:extLst>
              <a:ext uri="{FF2B5EF4-FFF2-40B4-BE49-F238E27FC236}">
                <a16:creationId xmlns:a16="http://schemas.microsoft.com/office/drawing/2014/main" id="{90042C5D-EDF9-4466-8F4F-4F6C5EDCC155}"/>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1117091" y="699001"/>
            <a:ext cx="981027" cy="887900"/>
          </a:xfrm>
          <a:prstGeom prst="roundRect">
            <a:avLst>
              <a:gd name="adj" fmla="val 3876"/>
            </a:avLst>
          </a:prstGeom>
          <a:ln>
            <a:noFill/>
          </a:ln>
          <a:effectLst/>
        </p:spPr>
      </p:pic>
      <p:pic>
        <p:nvPicPr>
          <p:cNvPr id="36" name="Picture 35">
            <a:extLst>
              <a:ext uri="{FF2B5EF4-FFF2-40B4-BE49-F238E27FC236}">
                <a16:creationId xmlns:a16="http://schemas.microsoft.com/office/drawing/2014/main" id="{1106C392-BB25-42C6-B7DD-486826019B6A}"/>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3758797" y="699001"/>
            <a:ext cx="981027" cy="887900"/>
          </a:xfrm>
          <a:prstGeom prst="roundRect">
            <a:avLst>
              <a:gd name="adj" fmla="val 3876"/>
            </a:avLst>
          </a:prstGeom>
          <a:ln>
            <a:noFill/>
          </a:ln>
          <a:effectLst/>
        </p:spPr>
      </p:pic>
      <p:pic>
        <p:nvPicPr>
          <p:cNvPr id="37" name="Picture 36">
            <a:extLst>
              <a:ext uri="{FF2B5EF4-FFF2-40B4-BE49-F238E27FC236}">
                <a16:creationId xmlns:a16="http://schemas.microsoft.com/office/drawing/2014/main" id="{78EC8930-A07F-42BA-AF30-8B2FC72BD248}"/>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6400503" y="699001"/>
            <a:ext cx="981027" cy="887900"/>
          </a:xfrm>
          <a:prstGeom prst="roundRect">
            <a:avLst>
              <a:gd name="adj" fmla="val 3876"/>
            </a:avLst>
          </a:prstGeom>
          <a:ln>
            <a:noFill/>
          </a:ln>
          <a:effectLst/>
        </p:spPr>
      </p:pic>
      <p:pic>
        <p:nvPicPr>
          <p:cNvPr id="38" name="Picture 37">
            <a:extLst>
              <a:ext uri="{FF2B5EF4-FFF2-40B4-BE49-F238E27FC236}">
                <a16:creationId xmlns:a16="http://schemas.microsoft.com/office/drawing/2014/main" id="{C841768E-80B0-43C5-9A4A-11E3AACF1BBE}"/>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2437944" y="1736482"/>
            <a:ext cx="981027" cy="887900"/>
          </a:xfrm>
          <a:prstGeom prst="roundRect">
            <a:avLst>
              <a:gd name="adj" fmla="val 3876"/>
            </a:avLst>
          </a:prstGeom>
          <a:ln>
            <a:noFill/>
          </a:ln>
          <a:effectLst/>
        </p:spPr>
      </p:pic>
      <p:pic>
        <p:nvPicPr>
          <p:cNvPr id="39" name="Picture 38">
            <a:extLst>
              <a:ext uri="{FF2B5EF4-FFF2-40B4-BE49-F238E27FC236}">
                <a16:creationId xmlns:a16="http://schemas.microsoft.com/office/drawing/2014/main" id="{A7F58C26-1D11-4BD8-8158-0521FC437B89}"/>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5079650" y="1736482"/>
            <a:ext cx="981027" cy="887900"/>
          </a:xfrm>
          <a:prstGeom prst="roundRect">
            <a:avLst>
              <a:gd name="adj" fmla="val 3876"/>
            </a:avLst>
          </a:prstGeom>
          <a:ln>
            <a:noFill/>
          </a:ln>
          <a:effectLst/>
        </p:spPr>
      </p:pic>
      <p:pic>
        <p:nvPicPr>
          <p:cNvPr id="40" name="Picture 39">
            <a:extLst>
              <a:ext uri="{FF2B5EF4-FFF2-40B4-BE49-F238E27FC236}">
                <a16:creationId xmlns:a16="http://schemas.microsoft.com/office/drawing/2014/main" id="{CA743020-0B2B-4901-9C18-9A7D7DA0833F}"/>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7721355" y="1736482"/>
            <a:ext cx="981027" cy="887900"/>
          </a:xfrm>
          <a:prstGeom prst="roundRect">
            <a:avLst>
              <a:gd name="adj" fmla="val 3876"/>
            </a:avLst>
          </a:prstGeom>
          <a:ln>
            <a:noFill/>
          </a:ln>
          <a:effectLst/>
        </p:spPr>
      </p:pic>
      <p:pic>
        <p:nvPicPr>
          <p:cNvPr id="41" name="Picture 40">
            <a:extLst>
              <a:ext uri="{FF2B5EF4-FFF2-40B4-BE49-F238E27FC236}">
                <a16:creationId xmlns:a16="http://schemas.microsoft.com/office/drawing/2014/main" id="{9964F1AD-AFAF-4E2A-A437-6F0E8FAE4A91}"/>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2437944" y="699001"/>
            <a:ext cx="981027" cy="887900"/>
          </a:xfrm>
          <a:prstGeom prst="roundRect">
            <a:avLst>
              <a:gd name="adj" fmla="val 3876"/>
            </a:avLst>
          </a:prstGeom>
          <a:ln>
            <a:noFill/>
          </a:ln>
          <a:effectLst/>
        </p:spPr>
      </p:pic>
      <p:pic>
        <p:nvPicPr>
          <p:cNvPr id="42" name="Picture 41">
            <a:extLst>
              <a:ext uri="{FF2B5EF4-FFF2-40B4-BE49-F238E27FC236}">
                <a16:creationId xmlns:a16="http://schemas.microsoft.com/office/drawing/2014/main" id="{B35D353F-BD1B-4113-BC32-F7C8736D6059}"/>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5079650" y="699001"/>
            <a:ext cx="981027" cy="887900"/>
          </a:xfrm>
          <a:prstGeom prst="roundRect">
            <a:avLst>
              <a:gd name="adj" fmla="val 3876"/>
            </a:avLst>
          </a:prstGeom>
          <a:ln>
            <a:noFill/>
          </a:ln>
          <a:effectLst/>
        </p:spPr>
      </p:pic>
      <p:pic>
        <p:nvPicPr>
          <p:cNvPr id="43" name="Picture 42">
            <a:extLst>
              <a:ext uri="{FF2B5EF4-FFF2-40B4-BE49-F238E27FC236}">
                <a16:creationId xmlns:a16="http://schemas.microsoft.com/office/drawing/2014/main" id="{C18204CA-E21C-435F-A220-226000C5FA6C}"/>
              </a:ext>
            </a:extLst>
          </p:cNvPr>
          <p:cNvPicPr>
            <a:picLocks noChangeAspect="1"/>
          </p:cNvPicPr>
          <p:nvPr/>
        </p:nvPicPr>
        <p:blipFill rotWithShape="1">
          <a:blip r:embed="rId3">
            <a:duotone>
              <a:schemeClr val="accent1">
                <a:shade val="45000"/>
                <a:satMod val="135000"/>
              </a:schemeClr>
              <a:prstClr val="white"/>
            </a:duotone>
          </a:blip>
          <a:srcRect l="14832" t="19476" r="15578" b="17540"/>
          <a:stretch/>
        </p:blipFill>
        <p:spPr>
          <a:xfrm>
            <a:off x="7721355" y="699001"/>
            <a:ext cx="981027" cy="887900"/>
          </a:xfrm>
          <a:prstGeom prst="roundRect">
            <a:avLst>
              <a:gd name="adj" fmla="val 3876"/>
            </a:avLst>
          </a:prstGeom>
          <a:ln>
            <a:noFill/>
          </a:ln>
          <a:effectLst/>
        </p:spPr>
      </p:pic>
      <p:pic>
        <p:nvPicPr>
          <p:cNvPr id="44" name="Picture 43">
            <a:extLst>
              <a:ext uri="{FF2B5EF4-FFF2-40B4-BE49-F238E27FC236}">
                <a16:creationId xmlns:a16="http://schemas.microsoft.com/office/drawing/2014/main" id="{287B0EF8-738A-4B52-B716-57AEDAA47839}"/>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2465704" y="2799299"/>
            <a:ext cx="981027" cy="887900"/>
          </a:xfrm>
          <a:prstGeom prst="roundRect">
            <a:avLst>
              <a:gd name="adj" fmla="val 3876"/>
            </a:avLst>
          </a:prstGeom>
          <a:ln>
            <a:noFill/>
          </a:ln>
          <a:effectLst/>
        </p:spPr>
      </p:pic>
      <p:pic>
        <p:nvPicPr>
          <p:cNvPr id="45" name="Picture 44">
            <a:extLst>
              <a:ext uri="{FF2B5EF4-FFF2-40B4-BE49-F238E27FC236}">
                <a16:creationId xmlns:a16="http://schemas.microsoft.com/office/drawing/2014/main" id="{62AB868D-8028-4237-B37C-C59D553EBF0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5093530" y="2799299"/>
            <a:ext cx="981027" cy="887900"/>
          </a:xfrm>
          <a:prstGeom prst="roundRect">
            <a:avLst>
              <a:gd name="adj" fmla="val 3876"/>
            </a:avLst>
          </a:prstGeom>
          <a:ln>
            <a:noFill/>
          </a:ln>
          <a:effectLst/>
        </p:spPr>
      </p:pic>
      <p:pic>
        <p:nvPicPr>
          <p:cNvPr id="46" name="Picture 45">
            <a:extLst>
              <a:ext uri="{FF2B5EF4-FFF2-40B4-BE49-F238E27FC236}">
                <a16:creationId xmlns:a16="http://schemas.microsoft.com/office/drawing/2014/main" id="{17306020-6173-4781-86D2-A21F32427A77}"/>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7721355" y="2799299"/>
            <a:ext cx="981027" cy="887900"/>
          </a:xfrm>
          <a:prstGeom prst="roundRect">
            <a:avLst>
              <a:gd name="adj" fmla="val 3876"/>
            </a:avLst>
          </a:prstGeom>
          <a:ln>
            <a:noFill/>
          </a:ln>
          <a:effectLst/>
        </p:spPr>
      </p:pic>
      <p:pic>
        <p:nvPicPr>
          <p:cNvPr id="47" name="Picture 46">
            <a:extLst>
              <a:ext uri="{FF2B5EF4-FFF2-40B4-BE49-F238E27FC236}">
                <a16:creationId xmlns:a16="http://schemas.microsoft.com/office/drawing/2014/main" id="{4B35EC82-2AB5-43F4-832B-A2A4726BA683}"/>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2458282" y="3849449"/>
            <a:ext cx="981027" cy="887900"/>
          </a:xfrm>
          <a:prstGeom prst="roundRect">
            <a:avLst>
              <a:gd name="adj" fmla="val 3876"/>
            </a:avLst>
          </a:prstGeom>
          <a:ln>
            <a:noFill/>
          </a:ln>
          <a:effectLst/>
        </p:spPr>
      </p:pic>
      <p:pic>
        <p:nvPicPr>
          <p:cNvPr id="48" name="Picture 47">
            <a:extLst>
              <a:ext uri="{FF2B5EF4-FFF2-40B4-BE49-F238E27FC236}">
                <a16:creationId xmlns:a16="http://schemas.microsoft.com/office/drawing/2014/main" id="{E3231E47-AE2B-4AAE-8DF5-6D2415997446}"/>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5089818" y="3849449"/>
            <a:ext cx="981027" cy="887900"/>
          </a:xfrm>
          <a:prstGeom prst="roundRect">
            <a:avLst>
              <a:gd name="adj" fmla="val 3876"/>
            </a:avLst>
          </a:prstGeom>
          <a:ln>
            <a:noFill/>
          </a:ln>
          <a:effectLst/>
        </p:spPr>
      </p:pic>
      <p:pic>
        <p:nvPicPr>
          <p:cNvPr id="49" name="Picture 48">
            <a:extLst>
              <a:ext uri="{FF2B5EF4-FFF2-40B4-BE49-F238E27FC236}">
                <a16:creationId xmlns:a16="http://schemas.microsoft.com/office/drawing/2014/main" id="{007D03E8-0AAE-4C3A-B52B-B9EE9C69B2B0}"/>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7721355" y="3849449"/>
            <a:ext cx="981027" cy="887900"/>
          </a:xfrm>
          <a:prstGeom prst="roundRect">
            <a:avLst>
              <a:gd name="adj" fmla="val 3876"/>
            </a:avLst>
          </a:prstGeom>
          <a:ln>
            <a:noFill/>
          </a:ln>
          <a:effectLst/>
        </p:spPr>
      </p:pic>
      <p:pic>
        <p:nvPicPr>
          <p:cNvPr id="50" name="Picture 49">
            <a:extLst>
              <a:ext uri="{FF2B5EF4-FFF2-40B4-BE49-F238E27FC236}">
                <a16:creationId xmlns:a16="http://schemas.microsoft.com/office/drawing/2014/main" id="{1D51ACD5-D530-4747-AAD0-19D9AA0AD60F}"/>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9035267" y="3447865"/>
            <a:ext cx="981027" cy="887900"/>
          </a:xfrm>
          <a:prstGeom prst="roundRect">
            <a:avLst>
              <a:gd name="adj" fmla="val 3876"/>
            </a:avLst>
          </a:prstGeom>
          <a:ln>
            <a:noFill/>
          </a:ln>
          <a:effectLst/>
        </p:spPr>
      </p:pic>
      <p:pic>
        <p:nvPicPr>
          <p:cNvPr id="51" name="Picture 50">
            <a:extLst>
              <a:ext uri="{FF2B5EF4-FFF2-40B4-BE49-F238E27FC236}">
                <a16:creationId xmlns:a16="http://schemas.microsoft.com/office/drawing/2014/main" id="{32ADF9ED-880D-4549-A113-20266083FB9E}"/>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9035267" y="1223049"/>
            <a:ext cx="981027" cy="887900"/>
          </a:xfrm>
          <a:prstGeom prst="roundRect">
            <a:avLst>
              <a:gd name="adj" fmla="val 3876"/>
            </a:avLst>
          </a:prstGeom>
          <a:ln>
            <a:noFill/>
          </a:ln>
          <a:effectLst/>
        </p:spPr>
      </p:pic>
      <p:pic>
        <p:nvPicPr>
          <p:cNvPr id="52" name="Picture 51">
            <a:extLst>
              <a:ext uri="{FF2B5EF4-FFF2-40B4-BE49-F238E27FC236}">
                <a16:creationId xmlns:a16="http://schemas.microsoft.com/office/drawing/2014/main" id="{CD0300C3-1668-4350-AA49-30A2D0722866}"/>
              </a:ext>
            </a:extLst>
          </p:cNvPr>
          <p:cNvPicPr>
            <a:picLocks noChangeAspect="1"/>
          </p:cNvPicPr>
          <p:nvPr/>
        </p:nvPicPr>
        <p:blipFill rotWithShape="1">
          <a:blip r:embed="rId3">
            <a:duotone>
              <a:schemeClr val="accent5">
                <a:shade val="45000"/>
                <a:satMod val="135000"/>
              </a:schemeClr>
              <a:prstClr val="white"/>
            </a:duotone>
          </a:blip>
          <a:srcRect l="14832" t="19476" r="15578" b="17540"/>
          <a:stretch/>
        </p:blipFill>
        <p:spPr>
          <a:xfrm>
            <a:off x="9035267" y="2335457"/>
            <a:ext cx="981027" cy="887900"/>
          </a:xfrm>
          <a:prstGeom prst="roundRect">
            <a:avLst>
              <a:gd name="adj" fmla="val 3876"/>
            </a:avLst>
          </a:prstGeom>
          <a:ln>
            <a:noFill/>
          </a:ln>
          <a:effectLst/>
        </p:spPr>
      </p:pic>
      <p:pic>
        <p:nvPicPr>
          <p:cNvPr id="3" name="Picture 2">
            <a:extLst>
              <a:ext uri="{FF2B5EF4-FFF2-40B4-BE49-F238E27FC236}">
                <a16:creationId xmlns:a16="http://schemas.microsoft.com/office/drawing/2014/main" id="{C0B499CB-B0BA-44EF-83C7-B277153A8D00}"/>
              </a:ext>
            </a:extLst>
          </p:cNvPr>
          <p:cNvPicPr>
            <a:picLocks noChangeAspect="1"/>
          </p:cNvPicPr>
          <p:nvPr/>
        </p:nvPicPr>
        <p:blipFill>
          <a:blip r:embed="rId5"/>
          <a:stretch>
            <a:fillRect/>
          </a:stretch>
        </p:blipFill>
        <p:spPr>
          <a:xfrm>
            <a:off x="9283148" y="-1627550"/>
            <a:ext cx="3799846" cy="4133446"/>
          </a:xfrm>
          <a:prstGeom prst="rect">
            <a:avLst/>
          </a:prstGeom>
        </p:spPr>
      </p:pic>
    </p:spTree>
    <p:extLst>
      <p:ext uri="{BB962C8B-B14F-4D97-AF65-F5344CB8AC3E}">
        <p14:creationId xmlns:p14="http://schemas.microsoft.com/office/powerpoint/2010/main" val="23498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B1FB4-BF57-4DC9-AAC6-C47C7DD6918B}"/>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pic>
        <p:nvPicPr>
          <p:cNvPr id="7" name="Picture 6" descr="First move of a chess game">
            <a:extLst>
              <a:ext uri="{FF2B5EF4-FFF2-40B4-BE49-F238E27FC236}">
                <a16:creationId xmlns:a16="http://schemas.microsoft.com/office/drawing/2014/main" id="{77570D70-F27F-2040-BC30-1F0524CBD0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1"/>
          <a:stretch/>
        </p:blipFill>
        <p:spPr>
          <a:xfrm>
            <a:off x="7973569" y="-36576"/>
            <a:ext cx="4236720" cy="6939623"/>
          </a:xfrm>
          <a:prstGeom prst="rect">
            <a:avLst/>
          </a:prstGeom>
        </p:spPr>
      </p:pic>
      <p:sp>
        <p:nvSpPr>
          <p:cNvPr id="2" name="Title 1">
            <a:extLst>
              <a:ext uri="{FF2B5EF4-FFF2-40B4-BE49-F238E27FC236}">
                <a16:creationId xmlns:a16="http://schemas.microsoft.com/office/drawing/2014/main" id="{12BC8423-ECB2-4290-B5E7-1A4712805587}"/>
              </a:ext>
            </a:extLst>
          </p:cNvPr>
          <p:cNvSpPr>
            <a:spLocks noGrp="1"/>
          </p:cNvSpPr>
          <p:nvPr>
            <p:ph type="title" idx="4294967295"/>
          </p:nvPr>
        </p:nvSpPr>
        <p:spPr>
          <a:xfrm>
            <a:off x="0" y="152654"/>
            <a:ext cx="11978640" cy="1237107"/>
          </a:xfrm>
          <a:solidFill>
            <a:srgbClr val="002060"/>
          </a:solidFill>
        </p:spPr>
        <p:txBody>
          <a:bodyPr>
            <a:normAutofit fontScale="90000"/>
          </a:bodyPr>
          <a:lstStyle/>
          <a:p>
            <a:r>
              <a:rPr lang="en-US" dirty="0">
                <a:solidFill>
                  <a:schemeClr val="bg1"/>
                </a:solidFill>
              </a:rPr>
              <a:t>More Payer-Provider Challenges - Cigna</a:t>
            </a:r>
            <a:br>
              <a:rPr lang="en-US" dirty="0">
                <a:solidFill>
                  <a:schemeClr val="bg1"/>
                </a:solidFill>
              </a:rPr>
            </a:br>
            <a:r>
              <a:rPr lang="en-US" sz="4000" dirty="0">
                <a:solidFill>
                  <a:srgbClr val="00B050"/>
                </a:solidFill>
              </a:rPr>
              <a:t>No longer paying drug administration </a:t>
            </a:r>
            <a:endParaRPr lang="en-US" dirty="0">
              <a:solidFill>
                <a:srgbClr val="00B050"/>
              </a:solidFill>
            </a:endParaRPr>
          </a:p>
        </p:txBody>
      </p:sp>
      <p:sp>
        <p:nvSpPr>
          <p:cNvPr id="3" name="Content Placeholder 2">
            <a:extLst>
              <a:ext uri="{FF2B5EF4-FFF2-40B4-BE49-F238E27FC236}">
                <a16:creationId xmlns:a16="http://schemas.microsoft.com/office/drawing/2014/main" id="{651F17E1-A9F2-4FB5-B3E5-89448C164051}"/>
              </a:ext>
            </a:extLst>
          </p:cNvPr>
          <p:cNvSpPr>
            <a:spLocks noGrp="1"/>
          </p:cNvSpPr>
          <p:nvPr>
            <p:ph idx="4294967295"/>
          </p:nvPr>
        </p:nvSpPr>
        <p:spPr>
          <a:xfrm>
            <a:off x="91440" y="1493519"/>
            <a:ext cx="7882129" cy="5227955"/>
          </a:xfrm>
        </p:spPr>
        <p:txBody>
          <a:bodyPr>
            <a:noAutofit/>
          </a:bodyPr>
          <a:lstStyle/>
          <a:p>
            <a:pPr marL="0" indent="0">
              <a:lnSpc>
                <a:spcPct val="100000"/>
              </a:lnSpc>
              <a:spcBef>
                <a:spcPts val="0"/>
              </a:spcBef>
              <a:buNone/>
            </a:pPr>
            <a:r>
              <a:rPr lang="en-US" sz="2000" b="1" dirty="0"/>
              <a:t>Effective 5-19:  Reimbursement policy for infusion and injection</a:t>
            </a:r>
            <a:r>
              <a:rPr lang="en-US" sz="2000" dirty="0"/>
              <a:t>  </a:t>
            </a:r>
          </a:p>
          <a:p>
            <a:pPr>
              <a:lnSpc>
                <a:spcPct val="100000"/>
              </a:lnSpc>
              <a:spcBef>
                <a:spcPts val="0"/>
              </a:spcBef>
            </a:pPr>
            <a:r>
              <a:rPr lang="en-US" sz="1800" dirty="0"/>
              <a:t>“</a:t>
            </a:r>
            <a:r>
              <a:rPr lang="en-US" sz="1800" i="1" dirty="0"/>
              <a:t>We routinely review our coverages, reimbursement and administrative policies…  In that review, we take into consideration one or more of the following:  evidence-based medicine, professional society recommendations, CMS guidance, industry standards and our other existing policies</a:t>
            </a:r>
            <a:r>
              <a:rPr lang="en-US" sz="1800" dirty="0"/>
              <a:t>.”</a:t>
            </a:r>
          </a:p>
          <a:p>
            <a:pPr>
              <a:lnSpc>
                <a:spcPct val="100000"/>
              </a:lnSpc>
              <a:spcBef>
                <a:spcPts val="0"/>
              </a:spcBef>
            </a:pPr>
            <a:r>
              <a:rPr lang="en-US" sz="1800" dirty="0"/>
              <a:t>‘</a:t>
            </a:r>
            <a:r>
              <a:rPr lang="en-US" sz="1800" i="1" dirty="0"/>
              <a:t>As a result of this review, we want to make you aware that we will </a:t>
            </a:r>
            <a:r>
              <a:rPr lang="en-US" sz="1800" i="1" u="sng" dirty="0"/>
              <a:t>NO LONGER SEPARATELY REIMBURSE</a:t>
            </a:r>
            <a:r>
              <a:rPr lang="en-US" sz="1800" i="1" dirty="0"/>
              <a:t> infusion and injection administration services billed by facilities because infusion and injections administration services are considered </a:t>
            </a:r>
            <a:r>
              <a:rPr lang="en-US" sz="1800" i="1" u="sng" dirty="0"/>
              <a:t>INCIDENTAL TO THE PRIMARY SERVICE</a:t>
            </a:r>
            <a:r>
              <a:rPr lang="en-US" sz="1800" i="1" dirty="0"/>
              <a:t> and are not separately reimbursable</a:t>
            </a:r>
            <a:r>
              <a:rPr lang="en-US" sz="1800" dirty="0"/>
              <a:t>.”</a:t>
            </a:r>
          </a:p>
          <a:p>
            <a:pPr>
              <a:lnSpc>
                <a:spcPct val="100000"/>
              </a:lnSpc>
              <a:spcBef>
                <a:spcPts val="0"/>
              </a:spcBef>
            </a:pPr>
            <a:r>
              <a:rPr lang="en-US" sz="1800" dirty="0"/>
              <a:t>“</a:t>
            </a:r>
            <a:r>
              <a:rPr lang="en-US" sz="1800" i="1" dirty="0"/>
              <a:t>The affected CPT codes:  96360-96379 and 96521 thru 96523.  This aligns with our current reimbursement policies for facility routine supplies.  (EXCLUDES: Chemo  96400-530 and sub-</a:t>
            </a:r>
            <a:r>
              <a:rPr lang="en-US" sz="1800" i="1" dirty="0" err="1"/>
              <a:t>inj</a:t>
            </a:r>
            <a:r>
              <a:rPr lang="en-US" sz="1800" i="1" dirty="0"/>
              <a:t> 96372)”</a:t>
            </a:r>
          </a:p>
          <a:p>
            <a:pPr>
              <a:lnSpc>
                <a:spcPct val="100000"/>
              </a:lnSpc>
              <a:spcBef>
                <a:spcPts val="0"/>
              </a:spcBef>
            </a:pPr>
            <a:r>
              <a:rPr lang="en-US" sz="1800" b="1" u="sng" dirty="0"/>
              <a:t>NOTE</a:t>
            </a:r>
            <a:r>
              <a:rPr lang="en-US" sz="1800" dirty="0"/>
              <a:t>: “</a:t>
            </a:r>
            <a:r>
              <a:rPr lang="en-US" sz="1800" i="1" dirty="0"/>
              <a:t>In Nov, 2018, we began applying this update to claims from the ER DEPARTMENTS.  This updates expands to all areas within a facility.” </a:t>
            </a:r>
          </a:p>
          <a:p>
            <a:pPr lvl="1">
              <a:lnSpc>
                <a:spcPct val="100000"/>
              </a:lnSpc>
              <a:spcBef>
                <a:spcPts val="0"/>
              </a:spcBef>
            </a:pPr>
            <a:r>
              <a:rPr lang="en-US" sz="1400" dirty="0"/>
              <a:t>(No observation or ER. What if have chemo and non-chemo drugs at the same treatment time?)</a:t>
            </a:r>
          </a:p>
          <a:p>
            <a:pPr>
              <a:lnSpc>
                <a:spcPct val="100000"/>
              </a:lnSpc>
              <a:spcBef>
                <a:spcPts val="0"/>
              </a:spcBef>
            </a:pPr>
            <a:r>
              <a:rPr lang="en-US" sz="1800" b="1" dirty="0"/>
              <a:t>WOW! </a:t>
            </a:r>
            <a:r>
              <a:rPr lang="en-US" sz="1800" dirty="0"/>
              <a:t>A) What is the primary service that is being paid?  B) If it is drugs, are you getting full billed charges as it must now cover all visit and all infusion costs   C) What about the ER visit or HBC visit?   </a:t>
            </a:r>
          </a:p>
        </p:txBody>
      </p:sp>
    </p:spTree>
    <p:extLst>
      <p:ext uri="{BB962C8B-B14F-4D97-AF65-F5344CB8AC3E}">
        <p14:creationId xmlns:p14="http://schemas.microsoft.com/office/powerpoint/2010/main" val="709839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B0CF22-2234-4D12-8302-E0331F71E92F}"/>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B7DE8600-3E6E-4BE5-A7A1-2091CA608BDC}"/>
              </a:ext>
            </a:extLst>
          </p:cNvPr>
          <p:cNvSpPr>
            <a:spLocks noGrp="1"/>
          </p:cNvSpPr>
          <p:nvPr>
            <p:ph type="title" idx="4294967295"/>
          </p:nvPr>
        </p:nvSpPr>
        <p:spPr>
          <a:xfrm>
            <a:off x="-9144" y="136525"/>
            <a:ext cx="12106656" cy="1325563"/>
          </a:xfrm>
          <a:solidFill>
            <a:srgbClr val="002060"/>
          </a:solidFill>
        </p:spPr>
        <p:txBody>
          <a:bodyPr/>
          <a:lstStyle/>
          <a:p>
            <a:r>
              <a:rPr lang="en-US" dirty="0">
                <a:solidFill>
                  <a:schemeClr val="bg1"/>
                </a:solidFill>
              </a:rPr>
              <a:t>Payer + Provider = New payment relationships</a:t>
            </a:r>
          </a:p>
        </p:txBody>
      </p:sp>
      <p:sp>
        <p:nvSpPr>
          <p:cNvPr id="3" name="Content Placeholder 2">
            <a:extLst>
              <a:ext uri="{FF2B5EF4-FFF2-40B4-BE49-F238E27FC236}">
                <a16:creationId xmlns:a16="http://schemas.microsoft.com/office/drawing/2014/main" id="{61C7547F-FAB8-4127-81A8-DB988C5B44DF}"/>
              </a:ext>
            </a:extLst>
          </p:cNvPr>
          <p:cNvSpPr>
            <a:spLocks noGrp="1"/>
          </p:cNvSpPr>
          <p:nvPr>
            <p:ph sz="half" idx="4294967295"/>
          </p:nvPr>
        </p:nvSpPr>
        <p:spPr>
          <a:xfrm>
            <a:off x="198406" y="1554099"/>
            <a:ext cx="6034754" cy="4899025"/>
          </a:xfrm>
        </p:spPr>
        <p:txBody>
          <a:bodyPr>
            <a:normAutofit fontScale="92500" lnSpcReduction="10000"/>
          </a:bodyPr>
          <a:lstStyle/>
          <a:p>
            <a:pPr marL="0" indent="0">
              <a:buNone/>
            </a:pPr>
            <a:r>
              <a:rPr lang="en-US" b="1" dirty="0"/>
              <a:t>AHA, AHIP and 4 other</a:t>
            </a:r>
            <a:r>
              <a:rPr lang="en-US" dirty="0"/>
              <a:t> </a:t>
            </a:r>
            <a:r>
              <a:rPr lang="en-US" b="1" dirty="0"/>
              <a:t>associations (AMA, BC/BS and MGMA) join</a:t>
            </a:r>
            <a:r>
              <a:rPr lang="en-US" b="1" u="sng" dirty="0"/>
              <a:t> to improve </a:t>
            </a:r>
            <a:r>
              <a:rPr lang="en-US" sz="2900" b="1" u="sng" dirty="0"/>
              <a:t>prior</a:t>
            </a:r>
            <a:r>
              <a:rPr lang="en-US" b="1" u="sng" dirty="0"/>
              <a:t> </a:t>
            </a:r>
            <a:r>
              <a:rPr lang="en-US" sz="3000" b="1" u="sng" dirty="0"/>
              <a:t>authorization</a:t>
            </a:r>
            <a:r>
              <a:rPr lang="en-US" sz="3000" b="1" dirty="0"/>
              <a:t> processes</a:t>
            </a:r>
            <a:r>
              <a:rPr lang="en-US" b="1" dirty="0"/>
              <a:t>. </a:t>
            </a:r>
            <a:r>
              <a:rPr lang="en-US" dirty="0"/>
              <a:t>1-18</a:t>
            </a:r>
          </a:p>
          <a:p>
            <a:r>
              <a:rPr lang="en-US" sz="2200" dirty="0"/>
              <a:t>Six healthcare groups agreed to take steps to make prior authorization processes more effective and efficient.</a:t>
            </a:r>
          </a:p>
          <a:p>
            <a:r>
              <a:rPr lang="en-US" sz="2200" dirty="0"/>
              <a:t>Decrease the # of providers required to comply with prior authorization based on their ‘performance, adherence to evidence-based medical practices or participation in a value-based agreement with the health insurance provider.”</a:t>
            </a:r>
          </a:p>
          <a:p>
            <a:r>
              <a:rPr lang="en-US" sz="2200" dirty="0">
                <a:solidFill>
                  <a:srgbClr val="FF0000"/>
                </a:solidFill>
              </a:rPr>
              <a:t>Prior authorizing only “high value services’. </a:t>
            </a:r>
            <a:r>
              <a:rPr lang="en-US" sz="2200" dirty="0"/>
              <a:t>Insurance plan is determining what value-based </a:t>
            </a:r>
            <a:r>
              <a:rPr lang="en-US" sz="2200" u="sng" dirty="0"/>
              <a:t>payment</a:t>
            </a:r>
            <a:r>
              <a:rPr lang="en-US" sz="2200" dirty="0"/>
              <a:t> looks like… is this really value based care based on the physician’s assessment &amp; believes best care plan?  Who decides?</a:t>
            </a:r>
          </a:p>
          <a:p>
            <a:endParaRPr lang="en-US" sz="2200" dirty="0">
              <a:solidFill>
                <a:srgbClr val="FF0000"/>
              </a:solidFill>
            </a:endParaRPr>
          </a:p>
          <a:p>
            <a:endParaRPr lang="en-US" sz="2200" dirty="0"/>
          </a:p>
          <a:p>
            <a:endParaRPr lang="en-US" sz="2000" dirty="0"/>
          </a:p>
        </p:txBody>
      </p:sp>
      <p:sp>
        <p:nvSpPr>
          <p:cNvPr id="4" name="Content Placeholder 3">
            <a:extLst>
              <a:ext uri="{FF2B5EF4-FFF2-40B4-BE49-F238E27FC236}">
                <a16:creationId xmlns:a16="http://schemas.microsoft.com/office/drawing/2014/main" id="{FD638551-E1C7-4463-BEE1-057CBD1DB383}"/>
              </a:ext>
            </a:extLst>
          </p:cNvPr>
          <p:cNvSpPr>
            <a:spLocks noGrp="1"/>
          </p:cNvSpPr>
          <p:nvPr>
            <p:ph sz="half" idx="4294967295"/>
          </p:nvPr>
        </p:nvSpPr>
        <p:spPr>
          <a:xfrm>
            <a:off x="6571488" y="1554099"/>
            <a:ext cx="5318474" cy="4570413"/>
          </a:xfrm>
        </p:spPr>
        <p:txBody>
          <a:bodyPr>
            <a:normAutofit fontScale="92500" lnSpcReduction="20000"/>
          </a:bodyPr>
          <a:lstStyle/>
          <a:p>
            <a:pPr marL="0" indent="0">
              <a:buNone/>
            </a:pPr>
            <a:r>
              <a:rPr lang="en-US" sz="3000" b="1" dirty="0"/>
              <a:t>Disney partners with 2 Florida health systems to offer HMO. 2-18</a:t>
            </a:r>
          </a:p>
          <a:p>
            <a:r>
              <a:rPr lang="en-US" sz="2200" b="1" dirty="0"/>
              <a:t>Directly contracted </a:t>
            </a:r>
            <a:r>
              <a:rPr lang="en-US" sz="2200" dirty="0"/>
              <a:t>with Orlando Health/6 acute hospitals and Florida hospital, Orlando/20 campuses to roll out two insurance plans for Disney employees. </a:t>
            </a:r>
          </a:p>
          <a:p>
            <a:r>
              <a:rPr lang="en-US" sz="2200" b="1" dirty="0"/>
              <a:t>Goal</a:t>
            </a:r>
            <a:r>
              <a:rPr lang="en-US" sz="2200" dirty="0"/>
              <a:t>: lower healthcare costs, higher outcomes</a:t>
            </a:r>
          </a:p>
          <a:p>
            <a:r>
              <a:rPr lang="en-US" sz="2200" dirty="0"/>
              <a:t>Using Cigna/Allegiance to administer the program.</a:t>
            </a:r>
          </a:p>
          <a:p>
            <a:r>
              <a:rPr lang="en-US" sz="2200" b="1" dirty="0"/>
              <a:t>NOTE</a:t>
            </a:r>
            <a:r>
              <a:rPr lang="en-US" sz="2200" dirty="0"/>
              <a:t>:  Remember employer-owned insurance is still looking for ways to reduce their costs..</a:t>
            </a:r>
          </a:p>
          <a:p>
            <a:r>
              <a:rPr lang="en-US" sz="2200" dirty="0"/>
              <a:t>11% of employers are looking at Direct to health system./  National Bus Group      </a:t>
            </a:r>
          </a:p>
          <a:p>
            <a:r>
              <a:rPr lang="en-US" sz="2200" b="1" dirty="0">
                <a:solidFill>
                  <a:srgbClr val="FF0000"/>
                </a:solidFill>
              </a:rPr>
              <a:t>2021- increase in employer direct to provider contracts</a:t>
            </a:r>
          </a:p>
          <a:p>
            <a:endParaRPr lang="en-US" dirty="0"/>
          </a:p>
        </p:txBody>
      </p:sp>
      <p:grpSp>
        <p:nvGrpSpPr>
          <p:cNvPr id="10" name="Group 9">
            <a:extLst>
              <a:ext uri="{FF2B5EF4-FFF2-40B4-BE49-F238E27FC236}">
                <a16:creationId xmlns:a16="http://schemas.microsoft.com/office/drawing/2014/main" id="{0D5A0315-362C-6E45-81A1-3362D64A344E}"/>
              </a:ext>
            </a:extLst>
          </p:cNvPr>
          <p:cNvGrpSpPr/>
          <p:nvPr/>
        </p:nvGrpSpPr>
        <p:grpSpPr>
          <a:xfrm>
            <a:off x="10113883" y="5769166"/>
            <a:ext cx="1927764" cy="1261538"/>
            <a:chOff x="7928753" y="5860940"/>
            <a:chExt cx="1927764" cy="1261538"/>
          </a:xfrm>
          <a:solidFill>
            <a:schemeClr val="tx1"/>
          </a:solidFill>
        </p:grpSpPr>
        <p:sp>
          <p:nvSpPr>
            <p:cNvPr id="7" name="Oval 6">
              <a:extLst>
                <a:ext uri="{FF2B5EF4-FFF2-40B4-BE49-F238E27FC236}">
                  <a16:creationId xmlns:a16="http://schemas.microsoft.com/office/drawing/2014/main" id="{5B42D0BD-6B40-1A46-84CD-21295E427438}"/>
                </a:ext>
              </a:extLst>
            </p:cNvPr>
            <p:cNvSpPr/>
            <p:nvPr/>
          </p:nvSpPr>
          <p:spPr>
            <a:xfrm>
              <a:off x="7928753" y="5885959"/>
              <a:ext cx="886968" cy="9333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F0ACDE-4DF3-6C46-897E-28401835B8BC}"/>
                </a:ext>
              </a:extLst>
            </p:cNvPr>
            <p:cNvSpPr/>
            <p:nvPr/>
          </p:nvSpPr>
          <p:spPr>
            <a:xfrm>
              <a:off x="8969549" y="5860940"/>
              <a:ext cx="886968" cy="9333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FE72F50-5173-F442-A44C-6EBE8A73AF30}"/>
                </a:ext>
              </a:extLst>
            </p:cNvPr>
            <p:cNvSpPr/>
            <p:nvPr/>
          </p:nvSpPr>
          <p:spPr>
            <a:xfrm>
              <a:off x="8462772" y="6189155"/>
              <a:ext cx="886968" cy="9333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Graphic 13" descr="Medical with solid fill">
            <a:extLst>
              <a:ext uri="{FF2B5EF4-FFF2-40B4-BE49-F238E27FC236}">
                <a16:creationId xmlns:a16="http://schemas.microsoft.com/office/drawing/2014/main" id="{90D3873E-ED98-364F-A394-2CC77CAF098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20565" y="6133131"/>
            <a:ext cx="914400" cy="914400"/>
          </a:xfrm>
          <a:prstGeom prst="rect">
            <a:avLst/>
          </a:prstGeom>
        </p:spPr>
      </p:pic>
    </p:spTree>
    <p:extLst>
      <p:ext uri="{BB962C8B-B14F-4D97-AF65-F5344CB8AC3E}">
        <p14:creationId xmlns:p14="http://schemas.microsoft.com/office/powerpoint/2010/main" val="2706877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03D954-2C26-44D8-B02B-42545255F923}"/>
              </a:ext>
            </a:extLst>
          </p:cNvPr>
          <p:cNvSpPr>
            <a:spLocks noGrp="1"/>
          </p:cNvSpPr>
          <p:nvPr>
            <p:ph type="sldNum" sz="quarter" idx="12"/>
          </p:nvPr>
        </p:nvSpPr>
        <p:spPr/>
        <p:txBody>
          <a:bodyPr/>
          <a:lstStyle/>
          <a:p>
            <a:fld id="{DE28991D-4BBB-4EC8-BFAE-22E8EB6417DD}" type="slidenum">
              <a:rPr lang="en-US" smtClean="0"/>
              <a:t>42</a:t>
            </a:fld>
            <a:endParaRPr lang="en-US"/>
          </a:p>
        </p:txBody>
      </p:sp>
      <p:sp>
        <p:nvSpPr>
          <p:cNvPr id="2" name="Title 1">
            <a:extLst>
              <a:ext uri="{FF2B5EF4-FFF2-40B4-BE49-F238E27FC236}">
                <a16:creationId xmlns:a16="http://schemas.microsoft.com/office/drawing/2014/main" id="{9DCB1E95-063F-4766-8608-9E95CCC381F0}"/>
              </a:ext>
            </a:extLst>
          </p:cNvPr>
          <p:cNvSpPr>
            <a:spLocks noGrp="1"/>
          </p:cNvSpPr>
          <p:nvPr>
            <p:ph type="title" idx="4294967295"/>
          </p:nvPr>
        </p:nvSpPr>
        <p:spPr>
          <a:xfrm>
            <a:off x="-9144" y="85725"/>
            <a:ext cx="12033504" cy="1061339"/>
          </a:xfrm>
          <a:solidFill>
            <a:srgbClr val="002060"/>
          </a:solidFill>
        </p:spPr>
        <p:txBody>
          <a:bodyPr>
            <a:normAutofit fontScale="90000"/>
          </a:bodyPr>
          <a:lstStyle/>
          <a:p>
            <a:r>
              <a:rPr lang="en-US" dirty="0">
                <a:solidFill>
                  <a:schemeClr val="bg1"/>
                </a:solidFill>
              </a:rPr>
              <a:t>Denials and </a:t>
            </a:r>
            <a:r>
              <a:rPr lang="en-US" dirty="0">
                <a:solidFill>
                  <a:srgbClr val="00B050"/>
                </a:solidFill>
              </a:rPr>
              <a:t>being the patient advocate. A Financial Navigator for the most vulnerable.  Pt loyalty means?</a:t>
            </a:r>
          </a:p>
        </p:txBody>
      </p:sp>
      <p:sp>
        <p:nvSpPr>
          <p:cNvPr id="3" name="Content Placeholder 2">
            <a:extLst>
              <a:ext uri="{FF2B5EF4-FFF2-40B4-BE49-F238E27FC236}">
                <a16:creationId xmlns:a16="http://schemas.microsoft.com/office/drawing/2014/main" id="{77862713-63CB-4B39-81D6-3B350FF9312A}"/>
              </a:ext>
            </a:extLst>
          </p:cNvPr>
          <p:cNvSpPr>
            <a:spLocks noGrp="1"/>
          </p:cNvSpPr>
          <p:nvPr>
            <p:ph sz="quarter" idx="4294967295"/>
          </p:nvPr>
        </p:nvSpPr>
        <p:spPr>
          <a:xfrm>
            <a:off x="155448" y="1208277"/>
            <a:ext cx="11881104" cy="5513197"/>
          </a:xfrm>
        </p:spPr>
        <p:txBody>
          <a:bodyPr>
            <a:noAutofit/>
          </a:bodyPr>
          <a:lstStyle/>
          <a:p>
            <a:pPr marL="0" indent="0" algn="ctr">
              <a:lnSpc>
                <a:spcPct val="100000"/>
              </a:lnSpc>
              <a:spcBef>
                <a:spcPts val="0"/>
              </a:spcBef>
              <a:spcAft>
                <a:spcPts val="600"/>
              </a:spcAft>
              <a:buNone/>
            </a:pPr>
            <a:r>
              <a:rPr lang="en-US" sz="1800" b="1" dirty="0"/>
              <a:t>And when the payer decides to deny a claim, </a:t>
            </a:r>
            <a:r>
              <a:rPr lang="en-US" sz="1800" b="1" dirty="0">
                <a:solidFill>
                  <a:srgbClr val="00B050"/>
                </a:solidFill>
              </a:rPr>
              <a:t>the patient is overwhelmed</a:t>
            </a:r>
            <a:r>
              <a:rPr lang="en-US" sz="1800" b="1" dirty="0"/>
              <a:t>.  </a:t>
            </a:r>
          </a:p>
          <a:p>
            <a:pPr marL="0" indent="0" algn="ctr">
              <a:lnSpc>
                <a:spcPct val="100000"/>
              </a:lnSpc>
              <a:spcBef>
                <a:spcPts val="0"/>
              </a:spcBef>
              <a:spcAft>
                <a:spcPts val="600"/>
              </a:spcAft>
              <a:buNone/>
            </a:pPr>
            <a:r>
              <a:rPr lang="en-US" sz="1800" b="1" dirty="0"/>
              <a:t>Who is the provider navigator to help defend the denial or dispute w/payer?</a:t>
            </a:r>
          </a:p>
          <a:p>
            <a:pPr marL="0" indent="0">
              <a:lnSpc>
                <a:spcPct val="100000"/>
              </a:lnSpc>
              <a:spcBef>
                <a:spcPts val="0"/>
              </a:spcBef>
              <a:spcAft>
                <a:spcPts val="600"/>
              </a:spcAft>
              <a:buNone/>
            </a:pPr>
            <a:r>
              <a:rPr lang="en-US" sz="1600" b="1" dirty="0"/>
              <a:t>Ex #1  </a:t>
            </a:r>
            <a:r>
              <a:rPr lang="en-US" sz="1600" dirty="0"/>
              <a:t>Pt had a burn on lower leg. Insurance paid for the dressing but then stopped paying.  Denied as not medically necessary.  Didn’t know where to go or who to help. Ended up calling their insurance agent/who sold the MA plan. The agent called the insurance and told the pt – nothing they can do.  </a:t>
            </a:r>
            <a:r>
              <a:rPr lang="en-US" sz="1600" b="1" dirty="0"/>
              <a:t>He paid out of pocket for multiple months.</a:t>
            </a:r>
          </a:p>
          <a:p>
            <a:pPr marL="0" indent="0">
              <a:lnSpc>
                <a:spcPct val="100000"/>
              </a:lnSpc>
              <a:spcBef>
                <a:spcPts val="0"/>
              </a:spcBef>
              <a:spcAft>
                <a:spcPts val="600"/>
              </a:spcAft>
              <a:buNone/>
            </a:pPr>
            <a:r>
              <a:rPr lang="en-US" sz="1600" b="1" dirty="0"/>
              <a:t>Ex #2 </a:t>
            </a:r>
            <a:r>
              <a:rPr lang="en-US" sz="1600" dirty="0"/>
              <a:t>Pt’s insurance changed after the pt had 3 corrective surgeries.  Specialized surgeon and procedures.  A 4</a:t>
            </a:r>
            <a:r>
              <a:rPr lang="en-US" sz="1600" baseline="30000" dirty="0"/>
              <a:t>th</a:t>
            </a:r>
            <a:r>
              <a:rPr lang="en-US" sz="1600" dirty="0"/>
              <a:t> surgery was necessary, but out of network.  Pt asked their human resource /broker –nothing to help.  Then directed to call the insurance directly and ask for help.   After another denial, a navigator –advocate stepped in.  Outlined the surgery, involved the surgeon to discuss the case directly with the payer, and asked for exception to continue with the same pt care and surgeon.  Insurance plan said – there are plenty of in-network ortho surgeons. Now the battle to prove – can’t change and no surgeon would take over this level of complexity.  After many calls, the pt and advocate did get limited approval.   </a:t>
            </a:r>
            <a:r>
              <a:rPr lang="en-US" sz="1600" b="1" dirty="0"/>
              <a:t>Then after-care denied</a:t>
            </a:r>
            <a:r>
              <a:rPr lang="en-US" sz="1600" dirty="0"/>
              <a:t>.  (Can’t make this stuff up!)</a:t>
            </a:r>
          </a:p>
          <a:p>
            <a:pPr marL="0" indent="0">
              <a:lnSpc>
                <a:spcPct val="100000"/>
              </a:lnSpc>
              <a:spcBef>
                <a:spcPts val="0"/>
              </a:spcBef>
              <a:spcAft>
                <a:spcPts val="600"/>
              </a:spcAft>
              <a:buNone/>
            </a:pPr>
            <a:r>
              <a:rPr lang="en-US" sz="1600" b="1" dirty="0"/>
              <a:t>Ex #3 </a:t>
            </a:r>
            <a:r>
              <a:rPr lang="en-US" sz="1600" dirty="0"/>
              <a:t>Pt had muscle pain with inability to dx without a test. A Vit D test was ordered as this was the accepted course of dx work- up for uncontrolled muscle pain.  Insurance denied as not medically necessary and they had their own </a:t>
            </a:r>
            <a:r>
              <a:rPr lang="en-US" sz="1600" dirty="0" err="1"/>
              <a:t>indept</a:t>
            </a:r>
            <a:r>
              <a:rPr lang="en-US" sz="1600" dirty="0"/>
              <a:t> company who confirmed same. When told that the doctor needed to determine the level of Vit D –as it is directly related to the reason for muscle pain – didn’t matter.  </a:t>
            </a:r>
            <a:r>
              <a:rPr lang="en-US" sz="1600" b="1" dirty="0"/>
              <a:t>Pt was told they had to pay it and other services related to the Vit D test</a:t>
            </a:r>
            <a:r>
              <a:rPr lang="en-US" sz="1600" dirty="0"/>
              <a:t>.  Pt asked the provider –what can they do?  They stepped in and did do an appeal. All for a simple Vit D test..  Otherwise, the pt is left paying.</a:t>
            </a:r>
          </a:p>
          <a:p>
            <a:pPr marL="0" indent="0" algn="ctr">
              <a:lnSpc>
                <a:spcPct val="100000"/>
              </a:lnSpc>
              <a:spcBef>
                <a:spcPts val="0"/>
              </a:spcBef>
              <a:buNone/>
            </a:pPr>
            <a:r>
              <a:rPr lang="en-US" sz="1600" b="1" dirty="0">
                <a:solidFill>
                  <a:srgbClr val="002060"/>
                </a:solidFill>
              </a:rPr>
              <a:t>The complexity of healthcare – the relationship between the payer and the patient –all difficult for the pt who only believes: </a:t>
            </a:r>
          </a:p>
          <a:p>
            <a:pPr marL="0" indent="0" algn="ctr">
              <a:lnSpc>
                <a:spcPct val="100000"/>
              </a:lnSpc>
              <a:spcBef>
                <a:spcPts val="0"/>
              </a:spcBef>
              <a:buNone/>
            </a:pPr>
            <a:r>
              <a:rPr lang="en-US" sz="1600" b="1" dirty="0">
                <a:solidFill>
                  <a:srgbClr val="002060"/>
                </a:solidFill>
              </a:rPr>
              <a:t>If the physician ordered it, why did the insurance declare it as not medically necessary?</a:t>
            </a:r>
          </a:p>
          <a:p>
            <a:pPr marL="0" indent="0" algn="ctr">
              <a:lnSpc>
                <a:spcPct val="100000"/>
              </a:lnSpc>
              <a:spcBef>
                <a:spcPts val="0"/>
              </a:spcBef>
              <a:buNone/>
            </a:pPr>
            <a:r>
              <a:rPr lang="en-US" sz="1600" b="1" dirty="0">
                <a:solidFill>
                  <a:srgbClr val="002060"/>
                </a:solidFill>
              </a:rPr>
              <a:t>Physician directed care vs payer directed care.   So very hard on the patient.  Who can help them? Who actually knows what to ask? </a:t>
            </a:r>
            <a:r>
              <a:rPr lang="en-US" sz="1600" b="1" dirty="0">
                <a:solidFill>
                  <a:srgbClr val="C00000"/>
                </a:solidFill>
              </a:rPr>
              <a:t>Payer’s going wild directly impacts the most vulnerable – the patient.</a:t>
            </a:r>
            <a:r>
              <a:rPr lang="en-US" sz="1600" b="1" dirty="0">
                <a:solidFill>
                  <a:srgbClr val="002060"/>
                </a:solidFill>
              </a:rPr>
              <a:t> </a:t>
            </a:r>
          </a:p>
        </p:txBody>
      </p:sp>
    </p:spTree>
    <p:extLst>
      <p:ext uri="{BB962C8B-B14F-4D97-AF65-F5344CB8AC3E}">
        <p14:creationId xmlns:p14="http://schemas.microsoft.com/office/powerpoint/2010/main" val="1782886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Network with pins">
            <a:extLst>
              <a:ext uri="{FF2B5EF4-FFF2-40B4-BE49-F238E27FC236}">
                <a16:creationId xmlns:a16="http://schemas.microsoft.com/office/drawing/2014/main" id="{83992705-15F0-BB47-865F-EFD2419619E3}"/>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2" name="Title 1">
            <a:extLst>
              <a:ext uri="{FF2B5EF4-FFF2-40B4-BE49-F238E27FC236}">
                <a16:creationId xmlns:a16="http://schemas.microsoft.com/office/drawing/2014/main" id="{882BD6DD-CCD1-4D06-82E6-E0106CE563FE}"/>
              </a:ext>
            </a:extLst>
          </p:cNvPr>
          <p:cNvSpPr>
            <a:spLocks noGrp="1"/>
          </p:cNvSpPr>
          <p:nvPr>
            <p:ph type="title" idx="4294967295"/>
          </p:nvPr>
        </p:nvSpPr>
        <p:spPr>
          <a:xfrm>
            <a:off x="838200" y="292145"/>
            <a:ext cx="10515600" cy="1325563"/>
          </a:xfrm>
          <a:solidFill>
            <a:srgbClr val="002060"/>
          </a:solidFill>
        </p:spPr>
        <p:txBody>
          <a:bodyPr/>
          <a:lstStyle/>
          <a:p>
            <a:pPr algn="ctr"/>
            <a:r>
              <a:rPr lang="en-US" dirty="0">
                <a:solidFill>
                  <a:schemeClr val="bg1"/>
                </a:solidFill>
              </a:rPr>
              <a:t>Thank You for Joining Us in this </a:t>
            </a:r>
            <a:br>
              <a:rPr lang="en-US" dirty="0">
                <a:solidFill>
                  <a:schemeClr val="bg1"/>
                </a:solidFill>
              </a:rPr>
            </a:br>
            <a:r>
              <a:rPr lang="en-US" dirty="0">
                <a:solidFill>
                  <a:schemeClr val="bg1"/>
                </a:solidFill>
              </a:rPr>
              <a:t>Educational Journey</a:t>
            </a:r>
          </a:p>
        </p:txBody>
      </p:sp>
      <p:sp>
        <p:nvSpPr>
          <p:cNvPr id="3" name="Content Placeholder 2">
            <a:extLst>
              <a:ext uri="{FF2B5EF4-FFF2-40B4-BE49-F238E27FC236}">
                <a16:creationId xmlns:a16="http://schemas.microsoft.com/office/drawing/2014/main" id="{ABC5D648-A2CD-4AB6-A421-4C04138979A8}"/>
              </a:ext>
            </a:extLst>
          </p:cNvPr>
          <p:cNvSpPr>
            <a:spLocks noGrp="1"/>
          </p:cNvSpPr>
          <p:nvPr>
            <p:ph idx="4294967295"/>
          </p:nvPr>
        </p:nvSpPr>
        <p:spPr>
          <a:xfrm>
            <a:off x="2504025" y="4927600"/>
            <a:ext cx="3525456" cy="1458779"/>
          </a:xfrm>
        </p:spPr>
        <p:txBody>
          <a:bodyPr>
            <a:normAutofit fontScale="85000" lnSpcReduction="20000"/>
          </a:bodyPr>
          <a:lstStyle/>
          <a:p>
            <a:pPr marL="0" indent="0">
              <a:buNone/>
            </a:pPr>
            <a:r>
              <a:rPr lang="en-US" sz="1800" dirty="0">
                <a:solidFill>
                  <a:srgbClr val="9454C3"/>
                </a:solidFill>
                <a:hlinkClick r:id="rId3"/>
              </a:rPr>
              <a:t>daylee1@mindspring.</a:t>
            </a:r>
            <a:r>
              <a:rPr lang="en-US" sz="1800" dirty="0">
                <a:solidFill>
                  <a:srgbClr val="002060"/>
                </a:solidFill>
                <a:hlinkClick r:id="rId3"/>
              </a:rPr>
              <a:t>com</a:t>
            </a:r>
            <a:r>
              <a:rPr lang="en-US" sz="1800" dirty="0">
                <a:solidFill>
                  <a:srgbClr val="002060"/>
                </a:solidFill>
              </a:rPr>
              <a:t> </a:t>
            </a:r>
          </a:p>
          <a:p>
            <a:pPr marL="0" indent="0">
              <a:buNone/>
            </a:pPr>
            <a:r>
              <a:rPr lang="en-US" sz="1800" dirty="0">
                <a:solidFill>
                  <a:srgbClr val="002060"/>
                </a:solidFill>
              </a:rPr>
              <a:t>208 423 9036</a:t>
            </a:r>
          </a:p>
          <a:p>
            <a:pPr marL="0" indent="0">
              <a:buNone/>
            </a:pPr>
            <a:endParaRPr lang="en-US" sz="1800" dirty="0">
              <a:solidFill>
                <a:srgbClr val="002060"/>
              </a:solidFill>
            </a:endParaRPr>
          </a:p>
          <a:p>
            <a:pPr marL="0" indent="0">
              <a:buNone/>
            </a:pPr>
            <a:r>
              <a:rPr lang="en-US" sz="1800" dirty="0">
                <a:solidFill>
                  <a:srgbClr val="002060"/>
                </a:solidFill>
                <a:hlinkClick r:id="rId4"/>
              </a:rPr>
              <a:t>http://arsystemsdayegusquiza.com</a:t>
            </a:r>
            <a:r>
              <a:rPr lang="en-US" sz="1800" dirty="0">
                <a:solidFill>
                  <a:srgbClr val="002060"/>
                </a:solidFill>
              </a:rPr>
              <a:t> </a:t>
            </a:r>
          </a:p>
          <a:p>
            <a:pPr marL="0" indent="0">
              <a:buNone/>
            </a:pPr>
            <a:r>
              <a:rPr lang="en-US" sz="1800" dirty="0">
                <a:solidFill>
                  <a:srgbClr val="002060"/>
                </a:solidFill>
              </a:rPr>
              <a:t>http//pfnfinc.com</a:t>
            </a:r>
          </a:p>
        </p:txBody>
      </p:sp>
      <p:sp>
        <p:nvSpPr>
          <p:cNvPr id="10" name="Oval 9">
            <a:extLst>
              <a:ext uri="{FF2B5EF4-FFF2-40B4-BE49-F238E27FC236}">
                <a16:creationId xmlns:a16="http://schemas.microsoft.com/office/drawing/2014/main" id="{0252EEAF-7963-E649-9D47-D6862633B8E5}"/>
              </a:ext>
            </a:extLst>
          </p:cNvPr>
          <p:cNvSpPr/>
          <p:nvPr/>
        </p:nvSpPr>
        <p:spPr>
          <a:xfrm>
            <a:off x="6029481" y="1843814"/>
            <a:ext cx="2118209" cy="2470684"/>
          </a:xfrm>
          <a:prstGeom prst="ellipse">
            <a:avLst/>
          </a:prstGeom>
          <a:blipFill>
            <a:blip r:embed="rId5"/>
            <a:stretch>
              <a:fillRect/>
            </a:stretch>
          </a:blip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58625CF-3A5A-254F-80BD-9A908E751CD0}"/>
              </a:ext>
            </a:extLst>
          </p:cNvPr>
          <p:cNvSpPr/>
          <p:nvPr/>
        </p:nvSpPr>
        <p:spPr>
          <a:xfrm flipH="1">
            <a:off x="5466080" y="4594029"/>
            <a:ext cx="3738880" cy="854080"/>
          </a:xfrm>
          <a:prstGeom prst="rect">
            <a:avLst/>
          </a:prstGeom>
        </p:spPr>
        <p:txBody>
          <a:bodyPr wrap="square">
            <a:spAutoFit/>
          </a:bodyPr>
          <a:lstStyle/>
          <a:p>
            <a:pPr algn="ctr">
              <a:buClr>
                <a:srgbClr val="000000"/>
              </a:buClr>
              <a:buSzPts val="1350"/>
            </a:pPr>
            <a:r>
              <a:rPr lang="en-US" sz="1350" b="1" dirty="0">
                <a:solidFill>
                  <a:srgbClr val="18A00B"/>
                </a:solidFill>
                <a:latin typeface="Roboto"/>
                <a:ea typeface="Roboto"/>
                <a:cs typeface="Roboto"/>
              </a:rPr>
              <a:t>DAY EGUSQUIZA</a:t>
            </a:r>
          </a:p>
          <a:p>
            <a:pPr algn="ctr">
              <a:buClr>
                <a:srgbClr val="000000"/>
              </a:buClr>
              <a:buSzPts val="1350"/>
            </a:pPr>
            <a:r>
              <a:rPr lang="en-US" sz="1200" dirty="0">
                <a:solidFill>
                  <a:schemeClr val="tx1">
                    <a:lumMod val="75000"/>
                    <a:lumOff val="25000"/>
                  </a:schemeClr>
                </a:solidFill>
                <a:latin typeface="Roboto"/>
                <a:ea typeface="Roboto"/>
                <a:cs typeface="Roboto"/>
              </a:rPr>
              <a:t>President, &amp; Founder</a:t>
            </a:r>
          </a:p>
          <a:p>
            <a:pPr algn="ctr">
              <a:buClr>
                <a:srgbClr val="000000"/>
              </a:buClr>
              <a:buSzPts val="1350"/>
            </a:pPr>
            <a:r>
              <a:rPr lang="en-US" sz="1200" dirty="0">
                <a:solidFill>
                  <a:schemeClr val="tx1">
                    <a:lumMod val="75000"/>
                    <a:lumOff val="25000"/>
                  </a:schemeClr>
                </a:solidFill>
                <a:latin typeface="Roboto"/>
                <a:ea typeface="Roboto"/>
                <a:cs typeface="Roboto"/>
              </a:rPr>
              <a:t> AR Systems, Inc. &amp;</a:t>
            </a:r>
          </a:p>
          <a:p>
            <a:pPr algn="ctr">
              <a:buClr>
                <a:srgbClr val="000000"/>
              </a:buClr>
              <a:buSzPts val="1350"/>
            </a:pPr>
            <a:r>
              <a:rPr lang="en-US" sz="1200" dirty="0">
                <a:solidFill>
                  <a:schemeClr val="tx1">
                    <a:lumMod val="75000"/>
                    <a:lumOff val="25000"/>
                  </a:schemeClr>
                </a:solidFill>
                <a:latin typeface="Roboto"/>
                <a:ea typeface="Roboto"/>
                <a:cs typeface="Roboto"/>
              </a:rPr>
              <a:t>Patient Financial Navigator Foundation, Inc.</a:t>
            </a:r>
          </a:p>
        </p:txBody>
      </p:sp>
      <p:pic>
        <p:nvPicPr>
          <p:cNvPr id="14" name="Graphic 13" descr="Internet with solid fill">
            <a:extLst>
              <a:ext uri="{FF2B5EF4-FFF2-40B4-BE49-F238E27FC236}">
                <a16:creationId xmlns:a16="http://schemas.microsoft.com/office/drawing/2014/main" id="{B7FC3DD6-1226-4847-BDC8-1BD27CB98C5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24734" y="5781252"/>
            <a:ext cx="757660" cy="757660"/>
          </a:xfrm>
          <a:prstGeom prst="rect">
            <a:avLst/>
          </a:prstGeom>
        </p:spPr>
      </p:pic>
      <p:pic>
        <p:nvPicPr>
          <p:cNvPr id="16" name="Graphic 15" descr="Send with solid fill">
            <a:extLst>
              <a:ext uri="{FF2B5EF4-FFF2-40B4-BE49-F238E27FC236}">
                <a16:creationId xmlns:a16="http://schemas.microsoft.com/office/drawing/2014/main" id="{C9DD9EB2-11C8-0144-BB12-7686FD5FDB5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3105" y="4958159"/>
            <a:ext cx="600919" cy="600919"/>
          </a:xfrm>
          <a:prstGeom prst="rect">
            <a:avLst/>
          </a:prstGeom>
        </p:spPr>
      </p:pic>
      <p:sp>
        <p:nvSpPr>
          <p:cNvPr id="17" name="Content Placeholder 2">
            <a:extLst>
              <a:ext uri="{FF2B5EF4-FFF2-40B4-BE49-F238E27FC236}">
                <a16:creationId xmlns:a16="http://schemas.microsoft.com/office/drawing/2014/main" id="{CD1C9D1D-A181-E149-93DB-0EAFC65B3696}"/>
              </a:ext>
            </a:extLst>
          </p:cNvPr>
          <p:cNvSpPr txBox="1">
            <a:spLocks/>
          </p:cNvSpPr>
          <p:nvPr/>
        </p:nvSpPr>
        <p:spPr>
          <a:xfrm>
            <a:off x="7648136" y="5276779"/>
            <a:ext cx="3525456" cy="1109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solidFill>
                <a:srgbClr val="002060"/>
              </a:solidFill>
            </a:endParaRPr>
          </a:p>
        </p:txBody>
      </p:sp>
      <p:sp>
        <p:nvSpPr>
          <p:cNvPr id="4" name="Slide Number Placeholder 3">
            <a:extLst>
              <a:ext uri="{FF2B5EF4-FFF2-40B4-BE49-F238E27FC236}">
                <a16:creationId xmlns:a16="http://schemas.microsoft.com/office/drawing/2014/main" id="{6AF76170-BB63-4824-AD39-B43E3F35A222}"/>
              </a:ext>
            </a:extLst>
          </p:cNvPr>
          <p:cNvSpPr>
            <a:spLocks noGrp="1"/>
          </p:cNvSpPr>
          <p:nvPr>
            <p:ph type="sldNum" sz="quarter" idx="12"/>
          </p:nvPr>
        </p:nvSpPr>
        <p:spPr/>
        <p:txBody>
          <a:bodyPr/>
          <a:lstStyle/>
          <a:p>
            <a:fld id="{DE28991D-4BBB-4EC8-BFAE-22E8EB6417DD}" type="slidenum">
              <a:rPr lang="en-US" smtClean="0"/>
              <a:t>43</a:t>
            </a:fld>
            <a:endParaRPr lang="en-US"/>
          </a:p>
        </p:txBody>
      </p:sp>
    </p:spTree>
    <p:extLst>
      <p:ext uri="{BB962C8B-B14F-4D97-AF65-F5344CB8AC3E}">
        <p14:creationId xmlns:p14="http://schemas.microsoft.com/office/powerpoint/2010/main" val="3922266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E110-64E4-40AA-8EE9-D184BFBE0854}"/>
              </a:ext>
            </a:extLst>
          </p:cNvPr>
          <p:cNvSpPr>
            <a:spLocks noGrp="1"/>
          </p:cNvSpPr>
          <p:nvPr>
            <p:ph type="title"/>
          </p:nvPr>
        </p:nvSpPr>
        <p:spPr>
          <a:xfrm>
            <a:off x="913775" y="-352425"/>
            <a:ext cx="10364451" cy="2567120"/>
          </a:xfrm>
        </p:spPr>
        <p:txBody>
          <a:bodyPr/>
          <a:lstStyle/>
          <a:p>
            <a:r>
              <a:rPr lang="en-US" dirty="0"/>
              <a:t>Covid-19 Quick Highlights</a:t>
            </a:r>
          </a:p>
        </p:txBody>
      </p:sp>
      <p:sp>
        <p:nvSpPr>
          <p:cNvPr id="3" name="Content Placeholder 2">
            <a:extLst>
              <a:ext uri="{FF2B5EF4-FFF2-40B4-BE49-F238E27FC236}">
                <a16:creationId xmlns:a16="http://schemas.microsoft.com/office/drawing/2014/main" id="{5815090D-D72B-4F9A-B2F7-72A9CE064249}"/>
              </a:ext>
            </a:extLst>
          </p:cNvPr>
          <p:cNvSpPr>
            <a:spLocks noGrp="1"/>
          </p:cNvSpPr>
          <p:nvPr>
            <p:ph sz="quarter" idx="13"/>
          </p:nvPr>
        </p:nvSpPr>
        <p:spPr>
          <a:xfrm>
            <a:off x="731520" y="1180431"/>
            <a:ext cx="5306705" cy="5564593"/>
          </a:xfrm>
        </p:spPr>
        <p:txBody>
          <a:bodyPr>
            <a:normAutofit fontScale="62500" lnSpcReduction="20000"/>
          </a:bodyPr>
          <a:lstStyle/>
          <a:p>
            <a:r>
              <a:rPr lang="en-US" sz="2300" u="sng" dirty="0"/>
              <a:t>Public health emergency extended thru end of the year. </a:t>
            </a:r>
            <a:r>
              <a:rPr lang="en-US" sz="2300" dirty="0"/>
              <a:t>Waivers as outlined by CMS are still in effect thru Jan 2022. (11-2/renew every 90 days).</a:t>
            </a:r>
          </a:p>
          <a:p>
            <a:r>
              <a:rPr lang="en-US" sz="2300" u="sng" dirty="0"/>
              <a:t>CARES ACT= </a:t>
            </a:r>
            <a:r>
              <a:rPr lang="en-US" sz="2300" dirty="0"/>
              <a:t>no charge for the vaccine or administration.  Insurance billed/they pay.  If no insurance/HRSA.  But no ‘cost share’ to the pt for administration of the vaccine.  Add-on Booster approved.  $40 for </a:t>
            </a:r>
            <a:r>
              <a:rPr lang="en-US" sz="2300" dirty="0" err="1"/>
              <a:t>adm</a:t>
            </a:r>
            <a:r>
              <a:rPr lang="en-US" sz="2300" dirty="0"/>
              <a:t> cost payment.</a:t>
            </a:r>
          </a:p>
          <a:p>
            <a:r>
              <a:rPr lang="en-US" sz="2300" u="sng" dirty="0"/>
              <a:t>Cost of testing for COVID</a:t>
            </a:r>
            <a:r>
              <a:rPr lang="en-US" sz="2300" dirty="0"/>
              <a:t>: ranges from $240/ARK with many averaging around $145.  If the pt goes to the ER or urgent care center, there will likely also be a facility fee.  Billed to insurance/pt.  *Some payers waived, same no longer are.  Some providers waived OOP.</a:t>
            </a:r>
          </a:p>
          <a:p>
            <a:r>
              <a:rPr lang="en-US" sz="2300" u="sng" dirty="0"/>
              <a:t>20% add on to DRG </a:t>
            </a:r>
            <a:r>
              <a:rPr lang="en-US" sz="2300" dirty="0"/>
              <a:t>for confirmed test in record.  Lots of challenges with transfers, </a:t>
            </a:r>
            <a:r>
              <a:rPr lang="en-US" sz="2300" dirty="0" err="1"/>
              <a:t>indept</a:t>
            </a:r>
            <a:r>
              <a:rPr lang="en-US" sz="2300" dirty="0"/>
              <a:t> labs, locations, EMR, etc. FOR MEDICARE Patients.  (ID: </a:t>
            </a:r>
            <a:r>
              <a:rPr lang="en-US" sz="2300" dirty="0" err="1"/>
              <a:t>ave</a:t>
            </a:r>
            <a:r>
              <a:rPr lang="en-US" sz="2300" dirty="0"/>
              <a:t> age 72; now 58.  Different payers)</a:t>
            </a:r>
          </a:p>
          <a:p>
            <a:r>
              <a:rPr lang="en-US" sz="2300" u="sng" dirty="0"/>
              <a:t>Optum process/uninsured/HRSA </a:t>
            </a:r>
            <a:r>
              <a:rPr lang="en-US" sz="2300" dirty="0"/>
              <a:t>– COVID dx in primary to be paid.  As of 12-20, only $880M to 8000 providers pt instead of the $13-41B expected.  WHY?   Update:  3-1-21  $3B pd to providers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2200" b="0" i="0" u="sng" strike="noStrike" kern="1200" cap="none" spc="0" normalizeH="0" baseline="0" noProof="0" dirty="0">
                <a:ln>
                  <a:noFill/>
                </a:ln>
                <a:solidFill>
                  <a:prstClr val="black"/>
                </a:solidFill>
                <a:effectLst/>
                <a:uLnTx/>
                <a:uFillTx/>
                <a:latin typeface="Tw Cen MT" panose="020B0602020104020603"/>
                <a:ea typeface="+mn-ea"/>
                <a:cs typeface="+mn-cs"/>
              </a:rPr>
              <a:t>Extended recoupment of Accelerated payment amount</a:t>
            </a:r>
            <a:r>
              <a:rPr kumimoji="0" lang="en-US" sz="2200" b="0" i="0" u="none" strike="noStrike" kern="1200" cap="none" spc="0" normalizeH="0" baseline="0" noProof="0" dirty="0">
                <a:ln>
                  <a:noFill/>
                </a:ln>
                <a:solidFill>
                  <a:prstClr val="black"/>
                </a:solidFill>
                <a:effectLst/>
                <a:uLnTx/>
                <a:uFillTx/>
                <a:latin typeface="Tw Cen MT" panose="020B0602020104020603"/>
                <a:ea typeface="+mn-ea"/>
                <a:cs typeface="+mn-cs"/>
              </a:rPr>
              <a:t>. 1 </a:t>
            </a:r>
            <a:r>
              <a:rPr kumimoji="0" lang="en-US" sz="2200" b="0" i="0" u="none" strike="noStrike" kern="1200" cap="none" spc="0" normalizeH="0" baseline="0" noProof="0" dirty="0" err="1">
                <a:ln>
                  <a:noFill/>
                </a:ln>
                <a:solidFill>
                  <a:prstClr val="black"/>
                </a:solidFill>
                <a:effectLst/>
                <a:uLnTx/>
                <a:uFillTx/>
                <a:latin typeface="Tw Cen MT" panose="020B0602020104020603"/>
                <a:ea typeface="+mn-ea"/>
                <a:cs typeface="+mn-cs"/>
              </a:rPr>
              <a:t>yr</a:t>
            </a:r>
            <a:r>
              <a:rPr kumimoji="0" lang="en-US" sz="2200" b="0" i="0" u="none" strike="noStrike" kern="1200" cap="none" spc="0" normalizeH="0" baseline="0" noProof="0" dirty="0">
                <a:ln>
                  <a:noFill/>
                </a:ln>
                <a:solidFill>
                  <a:prstClr val="black"/>
                </a:solidFill>
                <a:effectLst/>
                <a:uLnTx/>
                <a:uFillTx/>
                <a:latin typeface="Tw Cen MT" panose="020B0602020104020603"/>
                <a:ea typeface="+mn-ea"/>
                <a:cs typeface="+mn-cs"/>
              </a:rPr>
              <a:t> for repayment from the date requested= 25%, 50% 2</a:t>
            </a:r>
            <a:r>
              <a:rPr kumimoji="0" lang="en-US" sz="2200" b="0" i="0" u="none" strike="noStrike" kern="1200" cap="none" spc="0" normalizeH="0" baseline="30000" noProof="0" dirty="0">
                <a:ln>
                  <a:noFill/>
                </a:ln>
                <a:solidFill>
                  <a:prstClr val="black"/>
                </a:solidFill>
                <a:effectLst/>
                <a:uLnTx/>
                <a:uFillTx/>
                <a:latin typeface="Tw Cen MT" panose="020B0602020104020603"/>
                <a:ea typeface="+mn-ea"/>
                <a:cs typeface="+mn-cs"/>
              </a:rPr>
              <a:t>nd</a:t>
            </a:r>
            <a:r>
              <a:rPr kumimoji="0" lang="en-US" sz="2200" b="0" i="0" u="none" strike="noStrike" kern="1200" cap="none" spc="0" normalizeH="0" baseline="0" noProof="0" dirty="0">
                <a:ln>
                  <a:noFill/>
                </a:ln>
                <a:solidFill>
                  <a:prstClr val="black"/>
                </a:solidFill>
                <a:effectLst/>
                <a:uLnTx/>
                <a:uFillTx/>
                <a:latin typeface="Tw Cen MT" panose="020B0602020104020603"/>
                <a:ea typeface="+mn-ea"/>
                <a:cs typeface="+mn-cs"/>
              </a:rPr>
              <a:t> </a:t>
            </a:r>
            <a:r>
              <a:rPr kumimoji="0" lang="en-US" sz="2200" b="0" i="0" u="none" strike="noStrike" kern="1200" cap="none" spc="0" normalizeH="0" baseline="0" noProof="0" dirty="0" err="1">
                <a:ln>
                  <a:noFill/>
                </a:ln>
                <a:solidFill>
                  <a:prstClr val="black"/>
                </a:solidFill>
                <a:effectLst/>
                <a:uLnTx/>
                <a:uFillTx/>
                <a:latin typeface="Tw Cen MT" panose="020B0602020104020603"/>
                <a:ea typeface="+mn-ea"/>
                <a:cs typeface="+mn-cs"/>
              </a:rPr>
              <a:t>yr</a:t>
            </a:r>
            <a:r>
              <a:rPr kumimoji="0" lang="en-US" sz="2200" b="0" i="0" u="none" strike="noStrike" kern="1200" cap="none" spc="0" normalizeH="0" baseline="0" noProof="0" dirty="0">
                <a:ln>
                  <a:noFill/>
                </a:ln>
                <a:solidFill>
                  <a:prstClr val="black"/>
                </a:solidFill>
                <a:effectLst/>
                <a:uLnTx/>
                <a:uFillTx/>
                <a:latin typeface="Tw Cen MT" panose="020B0602020104020603"/>
                <a:ea typeface="+mn-ea"/>
                <a:cs typeface="+mn-cs"/>
              </a:rPr>
              <a:t> and in full by the 3</a:t>
            </a:r>
            <a:r>
              <a:rPr kumimoji="0" lang="en-US" sz="2200" b="0" i="0" u="none" strike="noStrike" kern="1200" cap="none" spc="0" normalizeH="0" baseline="30000" noProof="0" dirty="0">
                <a:ln>
                  <a:noFill/>
                </a:ln>
                <a:solidFill>
                  <a:prstClr val="black"/>
                </a:solidFill>
                <a:effectLst/>
                <a:uLnTx/>
                <a:uFillTx/>
                <a:latin typeface="Tw Cen MT" panose="020B0602020104020603"/>
                <a:ea typeface="+mn-ea"/>
                <a:cs typeface="+mn-cs"/>
              </a:rPr>
              <a:t>rd</a:t>
            </a:r>
            <a:r>
              <a:rPr kumimoji="0" lang="en-US" sz="2200" b="0" i="0" u="none" strike="noStrike" kern="1200" cap="none" spc="0" normalizeH="0" baseline="0" noProof="0" dirty="0">
                <a:ln>
                  <a:noFill/>
                </a:ln>
                <a:solidFill>
                  <a:prstClr val="black"/>
                </a:solidFill>
                <a:effectLst/>
                <a:uLnTx/>
                <a:uFillTx/>
                <a:latin typeface="Tw Cen MT" panose="020B0602020104020603"/>
                <a:ea typeface="+mn-ea"/>
                <a:cs typeface="+mn-cs"/>
              </a:rPr>
              <a:t> yr.  Reflected in remittances under provider level balance/PLB.  (MLN Matters SE21004,  April 1, 2021-repayment for accelerated &amp; advance payments, begins 3-30-21)</a:t>
            </a:r>
          </a:p>
          <a:p>
            <a:r>
              <a:rPr lang="en-US" sz="2300" u="sng" dirty="0"/>
              <a:t>AHA &amp; Kaufman Hall 9-21</a:t>
            </a:r>
            <a:r>
              <a:rPr lang="en-US" sz="2300" dirty="0"/>
              <a:t>:  Delayed care &amp; higher expenses for supplies, labor, and drugs – hospitals will lose about $54B in net income this year after taking in to account their CARES $. W/O losses would be $95B.</a:t>
            </a:r>
          </a:p>
          <a:p>
            <a:endParaRPr lang="en-US" dirty="0"/>
          </a:p>
        </p:txBody>
      </p:sp>
      <p:sp>
        <p:nvSpPr>
          <p:cNvPr id="4" name="Content Placeholder 3">
            <a:extLst>
              <a:ext uri="{FF2B5EF4-FFF2-40B4-BE49-F238E27FC236}">
                <a16:creationId xmlns:a16="http://schemas.microsoft.com/office/drawing/2014/main" id="{7C1524F3-2734-48D8-B66D-E1CA25AC5578}"/>
              </a:ext>
            </a:extLst>
          </p:cNvPr>
          <p:cNvSpPr>
            <a:spLocks noGrp="1"/>
          </p:cNvSpPr>
          <p:nvPr>
            <p:ph sz="quarter" idx="14"/>
          </p:nvPr>
        </p:nvSpPr>
        <p:spPr>
          <a:xfrm>
            <a:off x="6172200" y="1180432"/>
            <a:ext cx="5105400" cy="5677568"/>
          </a:xfrm>
        </p:spPr>
        <p:txBody>
          <a:bodyPr>
            <a:normAutofit/>
          </a:bodyPr>
          <a:lstStyle/>
          <a:p>
            <a:r>
              <a:rPr lang="en-US" sz="1800" b="1" i="1" dirty="0">
                <a:solidFill>
                  <a:srgbClr val="FF0000"/>
                </a:solidFill>
              </a:rPr>
              <a:t>Death toll: 777,417   approx. 1000 daily ; down from 1300 daily earlier this summer.  “Long haulers/COVID.’ (Cost too!)  10-25% still struggling after several months. National movement to address.  Delta Variant –highly contagious/unvaccinated. 95% of ICU &amp; Hospitalized are unvaccinated. (New Variant: Omicron 11-21</a:t>
            </a:r>
            <a:r>
              <a:rPr lang="en-US" sz="1800" b="1" i="1">
                <a:solidFill>
                  <a:srgbClr val="FF0000"/>
                </a:solidFill>
              </a:rPr>
              <a:t>) 35 </a:t>
            </a:r>
            <a:r>
              <a:rPr lang="en-US" sz="1800" b="1" i="1" dirty="0">
                <a:solidFill>
                  <a:srgbClr val="FF0000"/>
                </a:solidFill>
              </a:rPr>
              <a:t>states with increase in cases/11-21.  MI hot spot.</a:t>
            </a:r>
          </a:p>
          <a:p>
            <a:r>
              <a:rPr lang="en-US" sz="1600" u="sng" dirty="0"/>
              <a:t>Vaccine rollout </a:t>
            </a:r>
            <a:r>
              <a:rPr lang="en-US" sz="1600" dirty="0"/>
              <a:t>– Nation:  70% fully/11-21. </a:t>
            </a:r>
            <a:r>
              <a:rPr lang="en-US" sz="1600" dirty="0">
                <a:solidFill>
                  <a:srgbClr val="C00000"/>
                </a:solidFill>
              </a:rPr>
              <a:t>Idaho:  Declared ALL  hospitals ‘crisis care standards’ – new levels for care/10-21/some came out 11-22-21</a:t>
            </a:r>
            <a:r>
              <a:rPr lang="en-US" sz="1600" dirty="0"/>
              <a:t>.  Colorado, New Mexico &amp; Alaska-statewide, Montana –some dedicated areas.  FINAL RULE– require staff within all Medicare &amp; Medicaid facilities to be vaccinated by Jan 4, 2022/HOLD</a:t>
            </a:r>
          </a:p>
          <a:p>
            <a:r>
              <a:rPr lang="en-US" sz="1600" u="sng" dirty="0"/>
              <a:t>Explosion of Virtual Care Options</a:t>
            </a:r>
            <a:r>
              <a:rPr lang="en-US" sz="1600" dirty="0"/>
              <a:t>.  Challenges with long term all payer coverage of all codes; bandwidth; no internet; payer rates so low providers rejecting telehealth *UHC &amp; Medicaid.  Traditional Medicare finalized 24 codes.4-21.  Still looking at ‘no phone only’</a:t>
            </a:r>
          </a:p>
          <a:p>
            <a:r>
              <a:rPr lang="en-US" sz="1600" dirty="0"/>
              <a:t>“</a:t>
            </a:r>
            <a:r>
              <a:rPr lang="en-US" sz="1600" u="sng" dirty="0"/>
              <a:t>Most health plans have stopped waiving cost-sharing for COVID-19 treatments</a:t>
            </a:r>
            <a:r>
              <a:rPr lang="en-US" sz="1600" dirty="0"/>
              <a:t>” – HFMA 8-21. Many more pts will receive large bills now.</a:t>
            </a:r>
          </a:p>
          <a:p>
            <a:pPr marL="0" indent="0">
              <a:buNone/>
            </a:pPr>
            <a:endParaRPr lang="en-US" sz="1800" dirty="0"/>
          </a:p>
          <a:p>
            <a:endParaRPr lang="en-US" dirty="0"/>
          </a:p>
        </p:txBody>
      </p:sp>
      <p:sp>
        <p:nvSpPr>
          <p:cNvPr id="6" name="Footer Placeholder 5">
            <a:extLst>
              <a:ext uri="{FF2B5EF4-FFF2-40B4-BE49-F238E27FC236}">
                <a16:creationId xmlns:a16="http://schemas.microsoft.com/office/drawing/2014/main" id="{76294C5E-A879-4CAD-8A0C-88C385F76C55}"/>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 name="Slide Number Placeholder 4">
            <a:extLst>
              <a:ext uri="{FF2B5EF4-FFF2-40B4-BE49-F238E27FC236}">
                <a16:creationId xmlns:a16="http://schemas.microsoft.com/office/drawing/2014/main" id="{4AA81D34-7265-44A1-8574-64D72A19128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28991D-4BBB-4EC8-BFAE-22E8EB6417DD}"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7" name="Graphic 6" descr="Megaphone1 with solid fill">
            <a:extLst>
              <a:ext uri="{FF2B5EF4-FFF2-40B4-BE49-F238E27FC236}">
                <a16:creationId xmlns:a16="http://schemas.microsoft.com/office/drawing/2014/main" id="{0577F952-8DE5-43FF-9224-369928D832F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79261" y="266031"/>
            <a:ext cx="914400" cy="914400"/>
          </a:xfrm>
          <a:prstGeom prst="rect">
            <a:avLst/>
          </a:prstGeom>
        </p:spPr>
      </p:pic>
    </p:spTree>
    <p:extLst>
      <p:ext uri="{BB962C8B-B14F-4D97-AF65-F5344CB8AC3E}">
        <p14:creationId xmlns:p14="http://schemas.microsoft.com/office/powerpoint/2010/main" val="395449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39D6B-5A4F-414C-AC1D-4ACD5E612D2B}"/>
              </a:ext>
            </a:extLst>
          </p:cNvPr>
          <p:cNvSpPr>
            <a:spLocks noGrp="1"/>
          </p:cNvSpPr>
          <p:nvPr>
            <p:ph type="title"/>
          </p:nvPr>
        </p:nvSpPr>
        <p:spPr>
          <a:xfrm>
            <a:off x="-10758" y="205764"/>
            <a:ext cx="12016830" cy="1106669"/>
          </a:xfrm>
          <a:solidFill>
            <a:srgbClr val="002060"/>
          </a:solidFill>
        </p:spPr>
        <p:txBody>
          <a:bodyPr/>
          <a:lstStyle/>
          <a:p>
            <a:r>
              <a:rPr lang="en-US" b="1" dirty="0">
                <a:solidFill>
                  <a:schemeClr val="bg1"/>
                </a:solidFill>
              </a:rPr>
              <a:t> Payer:  Traditional Medicare</a:t>
            </a:r>
          </a:p>
        </p:txBody>
      </p:sp>
      <p:sp>
        <p:nvSpPr>
          <p:cNvPr id="3" name="Content Placeholder 2">
            <a:extLst>
              <a:ext uri="{FF2B5EF4-FFF2-40B4-BE49-F238E27FC236}">
                <a16:creationId xmlns:a16="http://schemas.microsoft.com/office/drawing/2014/main" id="{40206620-6DC9-4F9B-AD95-7893B934A7A9}"/>
              </a:ext>
            </a:extLst>
          </p:cNvPr>
          <p:cNvSpPr>
            <a:spLocks noGrp="1"/>
          </p:cNvSpPr>
          <p:nvPr>
            <p:ph sz="quarter" idx="13"/>
          </p:nvPr>
        </p:nvSpPr>
        <p:spPr>
          <a:xfrm>
            <a:off x="579256" y="1493520"/>
            <a:ext cx="9898692" cy="4702885"/>
          </a:xfrm>
        </p:spPr>
        <p:txBody>
          <a:bodyPr>
            <a:noAutofit/>
          </a:bodyPr>
          <a:lstStyle/>
          <a:p>
            <a:pPr>
              <a:lnSpc>
                <a:spcPct val="100000"/>
              </a:lnSpc>
              <a:spcBef>
                <a:spcPts val="0"/>
              </a:spcBef>
            </a:pPr>
            <a:r>
              <a:rPr lang="en-US" sz="2000" dirty="0"/>
              <a:t>MAJOR regulatory changes effective 1-21</a:t>
            </a:r>
          </a:p>
          <a:p>
            <a:pPr marL="514350" lvl="1" indent="-285750">
              <a:lnSpc>
                <a:spcPct val="100000"/>
              </a:lnSpc>
              <a:spcBef>
                <a:spcPts val="0"/>
              </a:spcBef>
            </a:pPr>
            <a:r>
              <a:rPr lang="en-US" sz="2000" i="1" dirty="0"/>
              <a:t>Who forgot to tell congress that we are still in the midst of national pandemic?</a:t>
            </a:r>
            <a:endParaRPr lang="en-US" sz="2000" dirty="0"/>
          </a:p>
          <a:p>
            <a:pPr>
              <a:lnSpc>
                <a:spcPct val="100000"/>
              </a:lnSpc>
              <a:spcBef>
                <a:spcPts val="0"/>
              </a:spcBef>
            </a:pPr>
            <a:r>
              <a:rPr lang="en-US" sz="2000" dirty="0">
                <a:solidFill>
                  <a:srgbClr val="C00000"/>
                </a:solidFill>
              </a:rPr>
              <a:t>RAC audits are back</a:t>
            </a:r>
          </a:p>
          <a:p>
            <a:pPr>
              <a:lnSpc>
                <a:spcPct val="100000"/>
              </a:lnSpc>
              <a:spcBef>
                <a:spcPts val="0"/>
              </a:spcBef>
            </a:pPr>
            <a:r>
              <a:rPr lang="en-US" sz="2000" dirty="0">
                <a:solidFill>
                  <a:srgbClr val="C00000"/>
                </a:solidFill>
              </a:rPr>
              <a:t>New prior authorization rules</a:t>
            </a:r>
          </a:p>
          <a:p>
            <a:pPr lvl="1">
              <a:lnSpc>
                <a:spcPct val="100000"/>
              </a:lnSpc>
              <a:spcBef>
                <a:spcPts val="0"/>
              </a:spcBef>
            </a:pPr>
            <a:r>
              <a:rPr lang="en-US" sz="2000" dirty="0"/>
              <a:t>additional procedures &amp; mandatory new electronic rules/govt payers/PAUSE</a:t>
            </a:r>
          </a:p>
          <a:p>
            <a:pPr>
              <a:lnSpc>
                <a:spcPct val="100000"/>
              </a:lnSpc>
              <a:spcBef>
                <a:spcPts val="0"/>
              </a:spcBef>
            </a:pPr>
            <a:r>
              <a:rPr lang="en-US" sz="2000" dirty="0"/>
              <a:t>Office visit E&amp;M new criteria, effective 1-21</a:t>
            </a:r>
          </a:p>
          <a:p>
            <a:pPr>
              <a:lnSpc>
                <a:spcPct val="100000"/>
              </a:lnSpc>
              <a:spcBef>
                <a:spcPts val="0"/>
              </a:spcBef>
            </a:pPr>
            <a:r>
              <a:rPr lang="en-US" sz="2000" dirty="0">
                <a:solidFill>
                  <a:srgbClr val="C00000"/>
                </a:solidFill>
              </a:rPr>
              <a:t>Loss of ALL inpt only procedures/CANCELLED. Ag</a:t>
            </a:r>
            <a:r>
              <a:rPr lang="en-US" sz="2000" dirty="0"/>
              <a:t>gressively moving outpt approved procedures to ASC/ 11 in 2021. 1-22:  list of no long on inpt only CPTs published.</a:t>
            </a:r>
          </a:p>
          <a:p>
            <a:pPr>
              <a:lnSpc>
                <a:spcPct val="100000"/>
              </a:lnSpc>
              <a:spcBef>
                <a:spcPts val="0"/>
              </a:spcBef>
            </a:pPr>
            <a:r>
              <a:rPr lang="en-US" sz="2000" dirty="0"/>
              <a:t>No Surprise bills- Final interim, effective 1-22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Payer, provider &amp; patient impact. </a:t>
            </a:r>
            <a:endParaRPr lang="en-US" sz="2000" dirty="0"/>
          </a:p>
          <a:p>
            <a:pPr>
              <a:lnSpc>
                <a:spcPct val="100000"/>
              </a:lnSpc>
              <a:spcBef>
                <a:spcPts val="0"/>
              </a:spcBef>
            </a:pPr>
            <a:r>
              <a:rPr lang="en-US" sz="2000" dirty="0"/>
              <a:t>Gag clause lifted – all payer contracts</a:t>
            </a:r>
          </a:p>
          <a:p>
            <a:pPr>
              <a:lnSpc>
                <a:spcPct val="100000"/>
              </a:lnSpc>
              <a:spcBef>
                <a:spcPts val="0"/>
              </a:spcBef>
            </a:pPr>
            <a:r>
              <a:rPr lang="en-US" sz="2000" dirty="0"/>
              <a:t>Transparency- 1st ‘warning’ by CMS/with fines&amp; </a:t>
            </a:r>
            <a:r>
              <a:rPr lang="en-US" sz="2000" dirty="0">
                <a:solidFill>
                  <a:srgbClr val="FF0000"/>
                </a:solidFill>
              </a:rPr>
              <a:t>PAUSE/</a:t>
            </a:r>
            <a:r>
              <a:rPr lang="en-US" sz="2000" dirty="0"/>
              <a:t>publish of non-compliant hospitals, 2021 -updated penalties *larger facilities, higher penalties/proposed. 95% hospitals non-compliant/ Washington Post 7-16.</a:t>
            </a:r>
          </a:p>
          <a:p>
            <a:pPr>
              <a:lnSpc>
                <a:spcPct val="100000"/>
              </a:lnSpc>
              <a:spcBef>
                <a:spcPts val="0"/>
              </a:spcBef>
            </a:pPr>
            <a:r>
              <a:rPr lang="en-US" sz="2000" dirty="0"/>
              <a:t>Interoperability rule takes effect 1-22.   All share &amp; update information outside health system/different EMRs/outside areas-including emergent care.</a:t>
            </a:r>
          </a:p>
          <a:p>
            <a:pPr>
              <a:lnSpc>
                <a:spcPct val="100000"/>
              </a:lnSpc>
              <a:spcBef>
                <a:spcPts val="0"/>
              </a:spcBef>
            </a:pPr>
            <a:r>
              <a:rPr lang="en-US" sz="2000" dirty="0">
                <a:solidFill>
                  <a:srgbClr val="C00000"/>
                </a:solidFill>
              </a:rPr>
              <a:t>Readmission penalties</a:t>
            </a:r>
          </a:p>
        </p:txBody>
      </p:sp>
      <p:sp>
        <p:nvSpPr>
          <p:cNvPr id="5" name="Slide Number Placeholder 4">
            <a:extLst>
              <a:ext uri="{FF2B5EF4-FFF2-40B4-BE49-F238E27FC236}">
                <a16:creationId xmlns:a16="http://schemas.microsoft.com/office/drawing/2014/main" id="{4A9EB1A0-57D8-4BC1-AB6D-2EE603F14B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28991D-4BBB-4EC8-BFAE-22E8EB6417D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Graphic 8" descr="Dollar with solid fill">
            <a:extLst>
              <a:ext uri="{FF2B5EF4-FFF2-40B4-BE49-F238E27FC236}">
                <a16:creationId xmlns:a16="http://schemas.microsoft.com/office/drawing/2014/main" id="{599EFBB7-D4BB-764E-B88C-6390C0C7B0B1}"/>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37951"/>
          <a:stretch/>
        </p:blipFill>
        <p:spPr>
          <a:xfrm>
            <a:off x="8061004" y="1860774"/>
            <a:ext cx="3765236" cy="5048026"/>
          </a:xfrm>
          <a:prstGeom prst="rect">
            <a:avLst/>
          </a:prstGeom>
        </p:spPr>
      </p:pic>
    </p:spTree>
    <p:extLst>
      <p:ext uri="{BB962C8B-B14F-4D97-AF65-F5344CB8AC3E}">
        <p14:creationId xmlns:p14="http://schemas.microsoft.com/office/powerpoint/2010/main" val="2514725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descr="Warning with solid fill">
            <a:extLst>
              <a:ext uri="{FF2B5EF4-FFF2-40B4-BE49-F238E27FC236}">
                <a16:creationId xmlns:a16="http://schemas.microsoft.com/office/drawing/2014/main" id="{FACB5AC0-B52B-CE41-AF33-10C8B156081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11593" y="759098"/>
            <a:ext cx="6663195" cy="6663195"/>
          </a:xfrm>
          <a:prstGeom prst="rect">
            <a:avLst/>
          </a:prstGeom>
        </p:spPr>
      </p:pic>
      <p:sp>
        <p:nvSpPr>
          <p:cNvPr id="3" name="Content Placeholder 2">
            <a:extLst>
              <a:ext uri="{FF2B5EF4-FFF2-40B4-BE49-F238E27FC236}">
                <a16:creationId xmlns:a16="http://schemas.microsoft.com/office/drawing/2014/main" id="{DAFE6BF0-0843-4A67-BCC3-0990A15EABE9}"/>
              </a:ext>
            </a:extLst>
          </p:cNvPr>
          <p:cNvSpPr>
            <a:spLocks noGrp="1"/>
          </p:cNvSpPr>
          <p:nvPr>
            <p:ph sz="quarter" idx="13"/>
          </p:nvPr>
        </p:nvSpPr>
        <p:spPr>
          <a:xfrm>
            <a:off x="429679" y="1562679"/>
            <a:ext cx="11346309" cy="4543424"/>
          </a:xfrm>
        </p:spPr>
        <p:txBody>
          <a:bodyPr>
            <a:normAutofit/>
          </a:bodyPr>
          <a:lstStyle/>
          <a:p>
            <a:pPr marL="0" indent="0">
              <a:buNone/>
            </a:pPr>
            <a:r>
              <a:rPr lang="en-US" b="1" u="sng" dirty="0">
                <a:solidFill>
                  <a:srgbClr val="002060"/>
                </a:solidFill>
              </a:rPr>
              <a:t>RACS Are Back!  Audits are Back!</a:t>
            </a:r>
          </a:p>
          <a:p>
            <a:pPr marL="0" indent="0">
              <a:buNone/>
            </a:pPr>
            <a:r>
              <a:rPr lang="en-US" sz="2000" i="1" dirty="0">
                <a:solidFill>
                  <a:srgbClr val="C00000"/>
                </a:solidFill>
                <a:highlight>
                  <a:srgbClr val="FFFF00"/>
                </a:highlight>
              </a:rPr>
              <a:t>“CMS expects to discontinue exercising enforcement of medical review audits regardless of the status of the PHE</a:t>
            </a:r>
            <a:r>
              <a:rPr lang="en-US" sz="2000" dirty="0">
                <a:solidFill>
                  <a:srgbClr val="C00000"/>
                </a:solidFill>
                <a:highlight>
                  <a:srgbClr val="FFFF00"/>
                </a:highlight>
              </a:rPr>
              <a:t>.’ - 8/2020</a:t>
            </a:r>
            <a:r>
              <a:rPr lang="en-US" sz="2000" baseline="30000" dirty="0">
                <a:solidFill>
                  <a:srgbClr val="C00000"/>
                </a:solidFill>
                <a:highlight>
                  <a:srgbClr val="FFFF00"/>
                </a:highlight>
              </a:rPr>
              <a:t>1</a:t>
            </a:r>
          </a:p>
          <a:p>
            <a:r>
              <a:rPr lang="en-US" sz="2000" u="sng" dirty="0">
                <a:solidFill>
                  <a:srgbClr val="002060"/>
                </a:solidFill>
              </a:rPr>
              <a:t>RAC Examples:</a:t>
            </a:r>
            <a:r>
              <a:rPr lang="en-US" sz="2000" dirty="0">
                <a:solidFill>
                  <a:srgbClr val="002060"/>
                </a:solidFill>
              </a:rPr>
              <a:t>  total hip and total knee: Medical necessity and documentation requirements. Duplex scans of extracranial arteries:  Medical necessity &amp; documentation requirements.</a:t>
            </a:r>
            <a:r>
              <a:rPr lang="en-US" sz="2000" u="sng" dirty="0">
                <a:solidFill>
                  <a:srgbClr val="002060"/>
                </a:solidFill>
              </a:rPr>
              <a:t> </a:t>
            </a:r>
            <a:r>
              <a:rPr lang="en-US" sz="2000" dirty="0">
                <a:solidFill>
                  <a:srgbClr val="002060"/>
                </a:solidFill>
              </a:rPr>
              <a:t>Implantable auto defibrillator –inpt.   (Same)       All A/B MACS.  (More listed)   20% are still doing all joints as inpt per PEPPER report/end of 2020.</a:t>
            </a:r>
          </a:p>
          <a:p>
            <a:r>
              <a:rPr lang="en-US" sz="2000" u="sng" dirty="0">
                <a:solidFill>
                  <a:srgbClr val="002060"/>
                </a:solidFill>
              </a:rPr>
              <a:t>SMRC/supplemental medical review contractors</a:t>
            </a:r>
            <a:r>
              <a:rPr lang="en-US" sz="2000" dirty="0">
                <a:solidFill>
                  <a:srgbClr val="002060"/>
                </a:solidFill>
              </a:rPr>
              <a:t> has current projects and closed projects.  Closed: Spinal fusion 25% error rate; Emergency ambulance 98% error rate;  non-emergency ambulance 79% error rate.  (Hint:  Spinal fusion has now moved to prior-authorization 2021)</a:t>
            </a:r>
          </a:p>
          <a:p>
            <a:r>
              <a:rPr lang="en-US" sz="2000" u="sng" dirty="0">
                <a:solidFill>
                  <a:srgbClr val="002060"/>
                </a:solidFill>
              </a:rPr>
              <a:t>MAC Examples</a:t>
            </a:r>
            <a:r>
              <a:rPr lang="en-US" sz="2000" dirty="0">
                <a:solidFill>
                  <a:srgbClr val="002060"/>
                </a:solidFill>
              </a:rPr>
              <a:t>:  targeted probe and educate/TPE.  Pre-claim reviews: prior authorization for 5 identified outpt procedures.    (TPE – common issues on CMS webpage.)</a:t>
            </a:r>
          </a:p>
          <a:p>
            <a:r>
              <a:rPr lang="en-US" sz="2000" u="sng" dirty="0" err="1">
                <a:solidFill>
                  <a:srgbClr val="002060"/>
                </a:solidFill>
              </a:rPr>
              <a:t>Livanta</a:t>
            </a:r>
            <a:r>
              <a:rPr lang="en-US" sz="2000" dirty="0">
                <a:solidFill>
                  <a:srgbClr val="002060"/>
                </a:solidFill>
              </a:rPr>
              <a:t>- </a:t>
            </a:r>
            <a:r>
              <a:rPr lang="en-US" sz="2000" dirty="0">
                <a:solidFill>
                  <a:srgbClr val="C00000"/>
                </a:solidFill>
              </a:rPr>
              <a:t>national contract for high weighted DRG and short stay audits for the country.</a:t>
            </a:r>
            <a:r>
              <a:rPr lang="en-US" sz="2000" dirty="0">
                <a:solidFill>
                  <a:srgbClr val="002060"/>
                </a:solidFill>
              </a:rPr>
              <a:t> 4-21</a:t>
            </a:r>
          </a:p>
          <a:p>
            <a:pPr marL="0" indent="0">
              <a:buNone/>
            </a:pPr>
            <a:endParaRPr lang="en-US" sz="1800" dirty="0"/>
          </a:p>
        </p:txBody>
      </p:sp>
      <p:sp>
        <p:nvSpPr>
          <p:cNvPr id="4" name="Slide Number Placeholder 3">
            <a:extLst>
              <a:ext uri="{FF2B5EF4-FFF2-40B4-BE49-F238E27FC236}">
                <a16:creationId xmlns:a16="http://schemas.microsoft.com/office/drawing/2014/main" id="{A8EBA871-3BC6-47DB-8E01-E4C45F8378F3}"/>
              </a:ext>
            </a:extLst>
          </p:cNvPr>
          <p:cNvSpPr>
            <a:spLocks noGrp="1"/>
          </p:cNvSpPr>
          <p:nvPr>
            <p:ph type="sldNum" sz="quarter" idx="12"/>
          </p:nvPr>
        </p:nvSpPr>
        <p:spPr/>
        <p:txBody>
          <a:bodyPr/>
          <a:lstStyle/>
          <a:p>
            <a:fld id="{DE28991D-4BBB-4EC8-BFAE-22E8EB6417DD}" type="slidenum">
              <a:rPr lang="en-US" smtClean="0"/>
              <a:t>7</a:t>
            </a:fld>
            <a:endParaRPr lang="en-US" dirty="0"/>
          </a:p>
        </p:txBody>
      </p:sp>
      <p:sp>
        <p:nvSpPr>
          <p:cNvPr id="8" name="Title 1">
            <a:extLst>
              <a:ext uri="{FF2B5EF4-FFF2-40B4-BE49-F238E27FC236}">
                <a16:creationId xmlns:a16="http://schemas.microsoft.com/office/drawing/2014/main" id="{9CC9E930-99A6-1746-BE4F-9970FBA41703}"/>
              </a:ext>
            </a:extLst>
          </p:cNvPr>
          <p:cNvSpPr txBox="1">
            <a:spLocks/>
          </p:cNvSpPr>
          <p:nvPr/>
        </p:nvSpPr>
        <p:spPr>
          <a:xfrm>
            <a:off x="-10759" y="205764"/>
            <a:ext cx="12009169" cy="1106669"/>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Payer:  Traditional Medicare</a:t>
            </a:r>
          </a:p>
        </p:txBody>
      </p:sp>
      <p:sp>
        <p:nvSpPr>
          <p:cNvPr id="10" name="Rectangle 9">
            <a:extLst>
              <a:ext uri="{FF2B5EF4-FFF2-40B4-BE49-F238E27FC236}">
                <a16:creationId xmlns:a16="http://schemas.microsoft.com/office/drawing/2014/main" id="{AC78FF8F-3BF1-8E47-9F57-D6B6C1312136}"/>
              </a:ext>
            </a:extLst>
          </p:cNvPr>
          <p:cNvSpPr/>
          <p:nvPr/>
        </p:nvSpPr>
        <p:spPr>
          <a:xfrm>
            <a:off x="436539" y="6313682"/>
            <a:ext cx="6096000" cy="338554"/>
          </a:xfrm>
          <a:prstGeom prst="rect">
            <a:avLst/>
          </a:prstGeom>
        </p:spPr>
        <p:txBody>
          <a:bodyPr>
            <a:spAutoFit/>
          </a:bodyPr>
          <a:lstStyle/>
          <a:p>
            <a:r>
              <a:rPr lang="en-US" sz="800" baseline="30000" dirty="0"/>
              <a:t>1</a:t>
            </a:r>
            <a:r>
              <a:rPr lang="en-US" sz="800" dirty="0"/>
              <a:t>(</a:t>
            </a:r>
            <a:r>
              <a:rPr lang="en-US" sz="800" dirty="0" err="1"/>
              <a:t>www.cms.gov</a:t>
            </a:r>
            <a:r>
              <a:rPr lang="en-US" sz="800" dirty="0"/>
              <a:t>/research-statistics-data-and-systems/monitoring -program/</a:t>
            </a:r>
            <a:r>
              <a:rPr lang="en-US" sz="800" dirty="0" err="1"/>
              <a:t>medicare</a:t>
            </a:r>
            <a:r>
              <a:rPr lang="en-US" sz="800" dirty="0"/>
              <a:t>-ffs-compliance-programs/recovery-audit-program/approved-RAC-items)</a:t>
            </a:r>
          </a:p>
        </p:txBody>
      </p:sp>
    </p:spTree>
    <p:extLst>
      <p:ext uri="{BB962C8B-B14F-4D97-AF65-F5344CB8AC3E}">
        <p14:creationId xmlns:p14="http://schemas.microsoft.com/office/powerpoint/2010/main" val="2089969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E3D8E5-29CB-41EA-9D6A-1BED8A6933F7}"/>
              </a:ext>
            </a:extLst>
          </p:cNvPr>
          <p:cNvSpPr>
            <a:spLocks noGrp="1"/>
          </p:cNvSpPr>
          <p:nvPr>
            <p:ph sz="quarter" idx="13"/>
          </p:nvPr>
        </p:nvSpPr>
        <p:spPr>
          <a:xfrm>
            <a:off x="609600" y="2367092"/>
            <a:ext cx="5105400" cy="4148753"/>
          </a:xfrm>
        </p:spPr>
        <p:txBody>
          <a:bodyPr>
            <a:normAutofit/>
          </a:bodyPr>
          <a:lstStyle/>
          <a:p>
            <a:pPr marL="0" indent="0">
              <a:lnSpc>
                <a:spcPct val="100000"/>
              </a:lnSpc>
              <a:spcBef>
                <a:spcPts val="0"/>
              </a:spcBef>
              <a:buNone/>
            </a:pPr>
            <a:r>
              <a:rPr lang="en-US" sz="2000" b="1" dirty="0">
                <a:solidFill>
                  <a:srgbClr val="00B050"/>
                </a:solidFill>
              </a:rPr>
              <a:t>#1 </a:t>
            </a:r>
            <a:r>
              <a:rPr lang="en-US" sz="2000" b="1" dirty="0" err="1">
                <a:solidFill>
                  <a:srgbClr val="002060"/>
                </a:solidFill>
              </a:rPr>
              <a:t>Outpt</a:t>
            </a:r>
            <a:r>
              <a:rPr lang="en-US" sz="2000" b="1" dirty="0">
                <a:solidFill>
                  <a:srgbClr val="002060"/>
                </a:solidFill>
              </a:rPr>
              <a:t> rates increased by 2.4% next year</a:t>
            </a:r>
          </a:p>
          <a:p>
            <a:pPr marL="0" indent="0">
              <a:lnSpc>
                <a:spcPct val="100000"/>
              </a:lnSpc>
              <a:spcBef>
                <a:spcPts val="0"/>
              </a:spcBef>
              <a:buNone/>
            </a:pPr>
            <a:r>
              <a:rPr lang="en-US" sz="2000" b="1" dirty="0">
                <a:solidFill>
                  <a:srgbClr val="002060"/>
                </a:solidFill>
              </a:rPr>
              <a:t>&amp; phases out the inpt only surgeries.</a:t>
            </a:r>
          </a:p>
          <a:p>
            <a:pPr marL="0" indent="0">
              <a:lnSpc>
                <a:spcPct val="100000"/>
              </a:lnSpc>
              <a:spcBef>
                <a:spcPts val="0"/>
              </a:spcBef>
              <a:buNone/>
            </a:pPr>
            <a:endParaRPr lang="en-US" sz="2000" b="1" dirty="0">
              <a:solidFill>
                <a:srgbClr val="002060"/>
              </a:solidFill>
            </a:endParaRPr>
          </a:p>
          <a:p>
            <a:pPr marL="0" indent="0">
              <a:lnSpc>
                <a:spcPct val="100000"/>
              </a:lnSpc>
              <a:spcBef>
                <a:spcPts val="0"/>
              </a:spcBef>
              <a:buNone/>
            </a:pPr>
            <a:r>
              <a:rPr lang="en-US" sz="2000" b="1" dirty="0">
                <a:solidFill>
                  <a:srgbClr val="00B050"/>
                </a:solidFill>
              </a:rPr>
              <a:t>#2 </a:t>
            </a:r>
            <a:r>
              <a:rPr lang="en-US" sz="2000" b="1" dirty="0" err="1">
                <a:solidFill>
                  <a:srgbClr val="002060"/>
                </a:solidFill>
              </a:rPr>
              <a:t>Approx</a:t>
            </a:r>
            <a:r>
              <a:rPr lang="en-US" sz="2000" b="1" dirty="0">
                <a:solidFill>
                  <a:srgbClr val="002060"/>
                </a:solidFill>
              </a:rPr>
              <a:t> 300, mostly musculoskeletal will be removed first. Totally gone by 2024. </a:t>
            </a:r>
          </a:p>
          <a:p>
            <a:pPr marL="0" indent="0">
              <a:lnSpc>
                <a:spcPct val="100000"/>
              </a:lnSpc>
              <a:spcBef>
                <a:spcPts val="0"/>
              </a:spcBef>
              <a:buNone/>
            </a:pPr>
            <a:r>
              <a:rPr lang="en-US" sz="2000" dirty="0">
                <a:solidFill>
                  <a:srgbClr val="002060"/>
                </a:solidFill>
              </a:rPr>
              <a:t>Procedures cut from this will be </a:t>
            </a:r>
            <a:r>
              <a:rPr lang="en-US" sz="2000" u="sng" dirty="0">
                <a:solidFill>
                  <a:srgbClr val="002060"/>
                </a:solidFill>
              </a:rPr>
              <a:t>exempt</a:t>
            </a:r>
            <a:r>
              <a:rPr lang="en-US" sz="2000" dirty="0">
                <a:solidFill>
                  <a:srgbClr val="002060"/>
                </a:solidFill>
              </a:rPr>
              <a:t> from the site of service/inpt vs outpt denials ‘</a:t>
            </a:r>
            <a:r>
              <a:rPr lang="en-US" sz="2000" u="sng" dirty="0">
                <a:solidFill>
                  <a:srgbClr val="002060"/>
                </a:solidFill>
              </a:rPr>
              <a:t>until</a:t>
            </a:r>
            <a:r>
              <a:rPr lang="en-US" sz="2000" dirty="0">
                <a:solidFill>
                  <a:srgbClr val="002060"/>
                </a:solidFill>
              </a:rPr>
              <a:t> Medicare claims data indicates that the procedure is more commonly performed in the outpt setting than the inpt setting. CMS.  (audit??)  </a:t>
            </a:r>
            <a:r>
              <a:rPr lang="en-US" sz="2000" dirty="0">
                <a:solidFill>
                  <a:srgbClr val="FF0000"/>
                </a:solidFill>
              </a:rPr>
              <a:t>PAUSE ON ELIMINATION/DELETING </a:t>
            </a:r>
          </a:p>
        </p:txBody>
      </p:sp>
      <p:sp>
        <p:nvSpPr>
          <p:cNvPr id="4" name="Content Placeholder 3">
            <a:extLst>
              <a:ext uri="{FF2B5EF4-FFF2-40B4-BE49-F238E27FC236}">
                <a16:creationId xmlns:a16="http://schemas.microsoft.com/office/drawing/2014/main" id="{12FE60F5-A49E-4DC7-88CE-2471424CE191}"/>
              </a:ext>
            </a:extLst>
          </p:cNvPr>
          <p:cNvSpPr>
            <a:spLocks noGrp="1"/>
          </p:cNvSpPr>
          <p:nvPr>
            <p:ph sz="quarter" idx="14"/>
          </p:nvPr>
        </p:nvSpPr>
        <p:spPr>
          <a:xfrm>
            <a:off x="6368086" y="2349693"/>
            <a:ext cx="5105400" cy="3818555"/>
          </a:xfrm>
        </p:spPr>
        <p:txBody>
          <a:bodyPr>
            <a:normAutofit/>
          </a:bodyPr>
          <a:lstStyle/>
          <a:p>
            <a:pPr marL="0" indent="0">
              <a:lnSpc>
                <a:spcPct val="100000"/>
              </a:lnSpc>
              <a:spcBef>
                <a:spcPts val="0"/>
              </a:spcBef>
              <a:buNone/>
            </a:pPr>
            <a:r>
              <a:rPr lang="en-US" sz="2000" b="1" dirty="0">
                <a:solidFill>
                  <a:srgbClr val="00B050"/>
                </a:solidFill>
              </a:rPr>
              <a:t>#3 </a:t>
            </a:r>
            <a:r>
              <a:rPr lang="en-US" sz="2000" b="1" dirty="0">
                <a:solidFill>
                  <a:srgbClr val="002060"/>
                </a:solidFill>
              </a:rPr>
              <a:t>340B payment is still 22.5% lower than the average sales price</a:t>
            </a:r>
          </a:p>
          <a:p>
            <a:pPr marL="0" indent="0">
              <a:lnSpc>
                <a:spcPct val="100000"/>
              </a:lnSpc>
              <a:spcBef>
                <a:spcPts val="0"/>
              </a:spcBef>
              <a:buNone/>
            </a:pPr>
            <a:endParaRPr lang="en-US" sz="2000" b="1" dirty="0">
              <a:solidFill>
                <a:srgbClr val="002060"/>
              </a:solidFill>
            </a:endParaRPr>
          </a:p>
          <a:p>
            <a:pPr marL="0" indent="0">
              <a:lnSpc>
                <a:spcPct val="100000"/>
              </a:lnSpc>
              <a:spcBef>
                <a:spcPts val="0"/>
              </a:spcBef>
              <a:buNone/>
            </a:pPr>
            <a:r>
              <a:rPr lang="en-US" sz="2000" b="1" dirty="0">
                <a:solidFill>
                  <a:srgbClr val="00B050"/>
                </a:solidFill>
              </a:rPr>
              <a:t>#4 </a:t>
            </a:r>
            <a:r>
              <a:rPr lang="en-US" sz="2000" b="1" dirty="0">
                <a:solidFill>
                  <a:srgbClr val="002060"/>
                </a:solidFill>
              </a:rPr>
              <a:t>Prior auth starting 7-1-21 for cervical infusion w/disc removal and implanted spinal neurostimulators</a:t>
            </a:r>
          </a:p>
          <a:p>
            <a:pPr marL="0" indent="0">
              <a:lnSpc>
                <a:spcPct val="100000"/>
              </a:lnSpc>
              <a:spcBef>
                <a:spcPts val="0"/>
              </a:spcBef>
              <a:buNone/>
            </a:pPr>
            <a:endParaRPr lang="en-US" sz="2000" b="1" dirty="0">
              <a:solidFill>
                <a:srgbClr val="002060"/>
              </a:solidFill>
            </a:endParaRPr>
          </a:p>
          <a:p>
            <a:pPr marL="0" indent="0">
              <a:lnSpc>
                <a:spcPct val="100000"/>
              </a:lnSpc>
              <a:spcBef>
                <a:spcPts val="0"/>
              </a:spcBef>
              <a:buNone/>
            </a:pPr>
            <a:r>
              <a:rPr lang="en-US" sz="2000" b="1" dirty="0">
                <a:solidFill>
                  <a:srgbClr val="00B050"/>
                </a:solidFill>
              </a:rPr>
              <a:t>#5 </a:t>
            </a:r>
            <a:r>
              <a:rPr lang="en-US" sz="2000" b="1" dirty="0">
                <a:solidFill>
                  <a:srgbClr val="002060"/>
                </a:solidFill>
              </a:rPr>
              <a:t>Star ratings revised methodology</a:t>
            </a:r>
          </a:p>
          <a:p>
            <a:pPr marL="0" indent="0">
              <a:lnSpc>
                <a:spcPct val="100000"/>
              </a:lnSpc>
              <a:spcBef>
                <a:spcPts val="0"/>
              </a:spcBef>
              <a:buNone/>
            </a:pPr>
            <a:endParaRPr lang="en-US" sz="2000" b="1" dirty="0">
              <a:solidFill>
                <a:srgbClr val="002060"/>
              </a:solidFill>
            </a:endParaRPr>
          </a:p>
          <a:p>
            <a:pPr marL="0" indent="0">
              <a:lnSpc>
                <a:spcPct val="100000"/>
              </a:lnSpc>
              <a:spcBef>
                <a:spcPts val="0"/>
              </a:spcBef>
              <a:buNone/>
            </a:pPr>
            <a:r>
              <a:rPr lang="en-US" sz="2000" b="1" dirty="0">
                <a:solidFill>
                  <a:srgbClr val="00B050"/>
                </a:solidFill>
              </a:rPr>
              <a:t>#6 </a:t>
            </a:r>
            <a:r>
              <a:rPr lang="en-US" sz="2000" b="1" dirty="0">
                <a:solidFill>
                  <a:srgbClr val="002060"/>
                </a:solidFill>
              </a:rPr>
              <a:t>Big changes to physician payment</a:t>
            </a:r>
          </a:p>
        </p:txBody>
      </p:sp>
      <p:sp>
        <p:nvSpPr>
          <p:cNvPr id="5" name="Slide Number Placeholder 4">
            <a:extLst>
              <a:ext uri="{FF2B5EF4-FFF2-40B4-BE49-F238E27FC236}">
                <a16:creationId xmlns:a16="http://schemas.microsoft.com/office/drawing/2014/main" id="{827D92B9-84DB-4DB5-A13A-79E534F1A494}"/>
              </a:ext>
            </a:extLst>
          </p:cNvPr>
          <p:cNvSpPr>
            <a:spLocks noGrp="1"/>
          </p:cNvSpPr>
          <p:nvPr>
            <p:ph type="sldNum" sz="quarter" idx="12"/>
          </p:nvPr>
        </p:nvSpPr>
        <p:spPr>
          <a:xfrm>
            <a:off x="9228438" y="6355390"/>
            <a:ext cx="2743200" cy="365125"/>
          </a:xfrm>
        </p:spPr>
        <p:txBody>
          <a:bodyPr/>
          <a:lstStyle/>
          <a:p>
            <a:fld id="{DE28991D-4BBB-4EC8-BFAE-22E8EB6417DD}" type="slidenum">
              <a:rPr lang="en-US" smtClean="0"/>
              <a:t>8</a:t>
            </a:fld>
            <a:endParaRPr lang="en-US"/>
          </a:p>
        </p:txBody>
      </p:sp>
      <p:sp>
        <p:nvSpPr>
          <p:cNvPr id="8" name="Title 1">
            <a:extLst>
              <a:ext uri="{FF2B5EF4-FFF2-40B4-BE49-F238E27FC236}">
                <a16:creationId xmlns:a16="http://schemas.microsoft.com/office/drawing/2014/main" id="{AA42AEF2-FFEF-0143-858A-D5A622224509}"/>
              </a:ext>
            </a:extLst>
          </p:cNvPr>
          <p:cNvSpPr txBox="1">
            <a:spLocks/>
          </p:cNvSpPr>
          <p:nvPr/>
        </p:nvSpPr>
        <p:spPr>
          <a:xfrm>
            <a:off x="-10758" y="204831"/>
            <a:ext cx="12021526" cy="1106669"/>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 Payer:  Traditional Medicare</a:t>
            </a:r>
          </a:p>
        </p:txBody>
      </p:sp>
      <p:sp>
        <p:nvSpPr>
          <p:cNvPr id="12" name="Rectangle 11">
            <a:extLst>
              <a:ext uri="{FF2B5EF4-FFF2-40B4-BE49-F238E27FC236}">
                <a16:creationId xmlns:a16="http://schemas.microsoft.com/office/drawing/2014/main" id="{865DF16D-DB98-D841-8E37-64129D94ABEF}"/>
              </a:ext>
            </a:extLst>
          </p:cNvPr>
          <p:cNvSpPr/>
          <p:nvPr/>
        </p:nvSpPr>
        <p:spPr>
          <a:xfrm>
            <a:off x="609600" y="2005574"/>
            <a:ext cx="11043235" cy="4162674"/>
          </a:xfrm>
          <a:prstGeom prst="rect">
            <a:avLst/>
          </a:prstGeom>
          <a:no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3DBCB1-C86B-4D42-AE5B-474A77A35D42}"/>
              </a:ext>
            </a:extLst>
          </p:cNvPr>
          <p:cNvSpPr/>
          <p:nvPr/>
        </p:nvSpPr>
        <p:spPr>
          <a:xfrm>
            <a:off x="615434" y="1499602"/>
            <a:ext cx="11037346" cy="505972"/>
          </a:xfrm>
          <a:prstGeom prst="rect">
            <a:avLst/>
          </a:prstGeom>
          <a:solidFill>
            <a:srgbClr val="00B050"/>
          </a:solidFill>
          <a:ln w="28575">
            <a:solidFill>
              <a:srgbClr val="002060"/>
            </a:solidFill>
          </a:ln>
        </p:spPr>
        <p:txBody>
          <a:bodyPr wrap="square">
            <a:spAutoFit/>
          </a:bodyPr>
          <a:lstStyle/>
          <a:p>
            <a:pPr algn="ctr">
              <a:lnSpc>
                <a:spcPct val="120000"/>
              </a:lnSpc>
            </a:pPr>
            <a:r>
              <a:rPr lang="en-US" sz="2400" b="1" dirty="0">
                <a:solidFill>
                  <a:srgbClr val="002060"/>
                </a:solidFill>
              </a:rPr>
              <a:t>Final OPPS Highlights</a:t>
            </a:r>
          </a:p>
        </p:txBody>
      </p:sp>
    </p:spTree>
    <p:extLst>
      <p:ext uri="{BB962C8B-B14F-4D97-AF65-F5344CB8AC3E}">
        <p14:creationId xmlns:p14="http://schemas.microsoft.com/office/powerpoint/2010/main" val="4192250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2E3A-3BB3-450A-8791-D4027243AD98}"/>
              </a:ext>
            </a:extLst>
          </p:cNvPr>
          <p:cNvSpPr>
            <a:spLocks noGrp="1"/>
          </p:cNvSpPr>
          <p:nvPr>
            <p:ph type="title"/>
          </p:nvPr>
        </p:nvSpPr>
        <p:spPr/>
        <p:txBody>
          <a:bodyPr>
            <a:normAutofit fontScale="90000"/>
          </a:bodyPr>
          <a:lstStyle/>
          <a:p>
            <a:r>
              <a:rPr lang="en-US" dirty="0"/>
              <a:t>Prior Authorization has come to Traditional Medicare – Certain Outpt Procedures  7-1-20</a:t>
            </a:r>
          </a:p>
        </p:txBody>
      </p:sp>
      <p:sp>
        <p:nvSpPr>
          <p:cNvPr id="3" name="Content Placeholder 2">
            <a:extLst>
              <a:ext uri="{FF2B5EF4-FFF2-40B4-BE49-F238E27FC236}">
                <a16:creationId xmlns:a16="http://schemas.microsoft.com/office/drawing/2014/main" id="{9B292082-AB15-44A6-9AE2-2FB7DE290156}"/>
              </a:ext>
            </a:extLst>
          </p:cNvPr>
          <p:cNvSpPr>
            <a:spLocks noGrp="1"/>
          </p:cNvSpPr>
          <p:nvPr>
            <p:ph sz="half" idx="1"/>
          </p:nvPr>
        </p:nvSpPr>
        <p:spPr>
          <a:xfrm>
            <a:off x="680320" y="1971675"/>
            <a:ext cx="4698358" cy="5546725"/>
          </a:xfrm>
        </p:spPr>
        <p:txBody>
          <a:bodyPr>
            <a:normAutofit fontScale="47500" lnSpcReduction="20000"/>
          </a:bodyPr>
          <a:lstStyle/>
          <a:p>
            <a:r>
              <a:rPr lang="en-US" sz="4200" dirty="0"/>
              <a:t>Hospital outpt impacted only. No surgery centers, no in-office procedures.</a:t>
            </a:r>
          </a:p>
          <a:p>
            <a:r>
              <a:rPr lang="en-US" sz="4200" dirty="0"/>
              <a:t>Five groups:  </a:t>
            </a:r>
            <a:r>
              <a:rPr lang="en-US" sz="4200" dirty="0" err="1"/>
              <a:t>Blepharoplasty,Botulinum</a:t>
            </a:r>
            <a:r>
              <a:rPr lang="en-US" sz="4200" dirty="0"/>
              <a:t> Toxin Injection, Panniculectomy, Rhinoplasty, Vein Ablation.</a:t>
            </a:r>
          </a:p>
          <a:p>
            <a:r>
              <a:rPr lang="en-US" sz="4200" dirty="0"/>
              <a:t>Submit required information to A/B MAC.  No required form. Mailed, faxed or electronic</a:t>
            </a:r>
          </a:p>
          <a:p>
            <a:r>
              <a:rPr lang="en-US" sz="4200" dirty="0"/>
              <a:t>Initial or resubmission review.  Decision within 10 Bus days.</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4200" b="0" i="0" u="none" strike="noStrike" kern="1200" cap="none" spc="0" normalizeH="0" baseline="0" noProof="0" dirty="0">
                <a:ln>
                  <a:noFill/>
                </a:ln>
                <a:solidFill>
                  <a:prstClr val="black"/>
                </a:solidFill>
                <a:effectLst/>
                <a:uLnTx/>
                <a:uFillTx/>
                <a:latin typeface="Tw Cen MT" panose="020B0602020104020603"/>
                <a:ea typeface="+mn-ea"/>
                <a:cs typeface="+mn-cs"/>
              </a:rPr>
              <a:t>Unique tracking #.  Claims must have the UTN.  ??FL 1-18 but check with MAC.</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4200" b="0" i="0" u="none" strike="noStrike" kern="1200" cap="none" spc="0" normalizeH="0" baseline="0" noProof="0" dirty="0">
                <a:ln>
                  <a:noFill/>
                </a:ln>
                <a:solidFill>
                  <a:prstClr val="black"/>
                </a:solidFill>
                <a:effectLst/>
                <a:uLnTx/>
                <a:uFillTx/>
                <a:latin typeface="Tw Cen MT" panose="020B0602020104020603"/>
                <a:ea typeface="+mn-ea"/>
                <a:cs typeface="+mn-cs"/>
              </a:rPr>
              <a:t>Provisional valid for 120 days from decision.  </a:t>
            </a:r>
          </a:p>
          <a:p>
            <a:pPr marL="91440" marR="0" lvl="0" indent="-91440" algn="l" defTabSz="914400" rtl="0" eaLnBrk="1" fontAlgn="auto" latinLnBrk="0" hangingPunct="1">
              <a:lnSpc>
                <a:spcPct val="90000"/>
              </a:lnSpc>
              <a:spcBef>
                <a:spcPts val="1200"/>
              </a:spcBef>
              <a:spcAft>
                <a:spcPts val="200"/>
              </a:spcAft>
              <a:buClr>
                <a:srgbClr val="1CADE4"/>
              </a:buClr>
              <a:buSzPct val="100000"/>
              <a:buFont typeface="Tw Cen MT" panose="020B0602020104020603" pitchFamily="34" charset="0"/>
              <a:buChar char=" "/>
              <a:tabLst/>
              <a:defRPr/>
            </a:pPr>
            <a:r>
              <a:rPr kumimoji="0" lang="en-US" sz="4200" b="0" i="0" u="none" strike="noStrike" kern="1200" cap="none" spc="0" normalizeH="0" baseline="0" noProof="0" dirty="0">
                <a:ln>
                  <a:noFill/>
                </a:ln>
                <a:solidFill>
                  <a:prstClr val="black"/>
                </a:solidFill>
                <a:effectLst/>
                <a:uLnTx/>
                <a:uFillTx/>
                <a:latin typeface="Tw Cen MT" panose="020B0602020104020603"/>
                <a:ea typeface="+mn-ea"/>
                <a:cs typeface="+mn-cs"/>
              </a:rPr>
              <a:t>If no UTN, denied.  If not prior approved, denied.</a:t>
            </a:r>
          </a:p>
          <a:p>
            <a:endParaRPr lang="en-US" sz="33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MAC to send letter to hospital outpt; </a:t>
            </a:r>
            <a:r>
              <a:rPr kumimoji="0" lang="en-US" sz="2000" b="0" i="0" u="sng" strike="noStrike" kern="1200" cap="none" spc="0" normalizeH="0" baseline="0" noProof="0" dirty="0">
                <a:ln>
                  <a:noFill/>
                </a:ln>
                <a:solidFill>
                  <a:prstClr val="white"/>
                </a:solidFill>
                <a:effectLst/>
                <a:uLnTx/>
                <a:uFillTx/>
                <a:latin typeface="Trebuchet MS" panose="020B0603020202020204"/>
                <a:ea typeface="+mn-ea"/>
                <a:cs typeface="+mn-cs"/>
              </a:rPr>
              <a:t>not the physician</a:t>
            </a: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  Pt will also get the letter.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a:ea typeface="+mn-ea"/>
                <a:cs typeface="+mn-cs"/>
              </a:rPr>
              <a:t>Provisional affirmation, partial affirmation, or non-affirmation</a:t>
            </a:r>
            <a:endParaRPr lang="en-US" sz="2600" dirty="0"/>
          </a:p>
          <a:p>
            <a:endParaRPr lang="en-US" sz="2600" dirty="0"/>
          </a:p>
          <a:p>
            <a:endParaRPr lang="en-US" dirty="0"/>
          </a:p>
        </p:txBody>
      </p:sp>
      <p:sp>
        <p:nvSpPr>
          <p:cNvPr id="4" name="Content Placeholder 3">
            <a:extLst>
              <a:ext uri="{FF2B5EF4-FFF2-40B4-BE49-F238E27FC236}">
                <a16:creationId xmlns:a16="http://schemas.microsoft.com/office/drawing/2014/main" id="{618EAA6E-03D0-444E-BBA6-D4C41FD020D2}"/>
              </a:ext>
            </a:extLst>
          </p:cNvPr>
          <p:cNvSpPr>
            <a:spLocks noGrp="1"/>
          </p:cNvSpPr>
          <p:nvPr>
            <p:ph sz="half" idx="2"/>
          </p:nvPr>
        </p:nvSpPr>
        <p:spPr>
          <a:xfrm>
            <a:off x="5594123" y="1800225"/>
            <a:ext cx="4700058" cy="4743450"/>
          </a:xfrm>
        </p:spPr>
        <p:txBody>
          <a:bodyPr>
            <a:normAutofit fontScale="47500" lnSpcReduction="20000"/>
          </a:bodyPr>
          <a:lstStyle/>
          <a:p>
            <a:pPr marL="0" indent="0">
              <a:buNone/>
            </a:pPr>
            <a:endParaRPr lang="en-US" dirty="0"/>
          </a:p>
          <a:p>
            <a:r>
              <a:rPr lang="en-US" sz="3800" dirty="0"/>
              <a:t>WATCH FOR MUCH MORE PRIOR AUTH WITH TRADITIONAL MEDICARE…  spinal fusion and likely tied to loss of inpatient only surgeries.</a:t>
            </a:r>
          </a:p>
          <a:p>
            <a:pPr marL="0" indent="0">
              <a:buNone/>
            </a:pPr>
            <a:endParaRPr lang="en-US" sz="380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rPr>
              <a:t>PS:  </a:t>
            </a:r>
            <a:r>
              <a:rPr kumimoji="0" lang="en-US" sz="3800" b="0" i="0" u="none" strike="noStrike" kern="1200" cap="none" spc="0" normalizeH="0" baseline="0" noProof="0" dirty="0">
                <a:ln>
                  <a:noFill/>
                </a:ln>
                <a:solidFill>
                  <a:srgbClr val="002060"/>
                </a:solidFill>
                <a:effectLst/>
                <a:uLnTx/>
                <a:uFillTx/>
                <a:latin typeface="Trebuchet MS" panose="020B0603020202020204"/>
                <a:ea typeface="+mn-ea"/>
                <a:cs typeface="+mn-cs"/>
              </a:rPr>
              <a:t>2021 Discontinue all inpt only Surgeries within 3 years.  All fall to 2 MN rules or outpt. Or new prior authorization?   2021 – move 300 musculoskeletal off. Increase OPPS $ by 2.6% in 2021.  </a:t>
            </a:r>
            <a:r>
              <a:rPr kumimoji="0" lang="en-US" sz="3800" b="0" i="0" u="sng" strike="noStrike" kern="1200" cap="none" spc="0" normalizeH="0" baseline="0" noProof="0" dirty="0">
                <a:ln>
                  <a:noFill/>
                </a:ln>
                <a:solidFill>
                  <a:srgbClr val="002060"/>
                </a:solidFill>
                <a:effectLst/>
                <a:uLnTx/>
                <a:uFillTx/>
                <a:latin typeface="Trebuchet MS" panose="020B0603020202020204"/>
                <a:ea typeface="+mn-ea"/>
                <a:cs typeface="+mn-cs"/>
              </a:rPr>
              <a:t>Also allow ASC to perform 11 more procedures –including </a:t>
            </a:r>
            <a:r>
              <a:rPr kumimoji="0" lang="en-US" sz="3800" b="0" i="0" u="none" strike="noStrike" kern="1200" cap="none" spc="0" normalizeH="0" baseline="0" noProof="0" dirty="0">
                <a:ln>
                  <a:noFill/>
                </a:ln>
                <a:solidFill>
                  <a:srgbClr val="002060"/>
                </a:solidFill>
                <a:effectLst/>
                <a:uLnTx/>
                <a:uFillTx/>
                <a:latin typeface="Trebuchet MS" panose="020B0603020202020204"/>
                <a:ea typeface="+mn-ea"/>
                <a:cs typeface="+mn-cs"/>
              </a:rPr>
              <a:t>hip arthroplasty – making 28 new procedures being allowed in ASC/ambulatory surgery centers. WOW!</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800" dirty="0">
                <a:solidFill>
                  <a:srgbClr val="002060"/>
                </a:solidFill>
                <a:latin typeface="Trebuchet MS" panose="020B0603020202020204"/>
              </a:rPr>
              <a:t>	</a:t>
            </a:r>
            <a:r>
              <a:rPr lang="en-US" sz="3800" b="1" dirty="0">
                <a:solidFill>
                  <a:srgbClr val="FF0000"/>
                </a:solidFill>
                <a:latin typeface="Trebuchet MS" panose="020B0603020202020204"/>
              </a:rPr>
              <a:t>1-2022.  List of CPTs no longer on the inpt-only list are published/active.  However, the original rule to eliminate all inpt only CPTs is not going into effect. Per usual yearly updates.</a:t>
            </a:r>
            <a:endParaRPr kumimoji="0" lang="en-US" sz="3800" b="0" i="0" u="none" strike="noStrike" kern="1200" cap="none" spc="0" normalizeH="0" baseline="0" noProof="0" dirty="0">
              <a:ln>
                <a:noFill/>
              </a:ln>
              <a:solidFill>
                <a:srgbClr val="002060"/>
              </a:solidFill>
              <a:effectLst/>
              <a:uLnTx/>
              <a:uFillTx/>
              <a:latin typeface="Trebuchet MS" panose="020B0603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endParaRPr lang="en-US" dirty="0"/>
          </a:p>
        </p:txBody>
      </p:sp>
      <p:sp>
        <p:nvSpPr>
          <p:cNvPr id="6" name="Slide Number Placeholder 5">
            <a:extLst>
              <a:ext uri="{FF2B5EF4-FFF2-40B4-BE49-F238E27FC236}">
                <a16:creationId xmlns:a16="http://schemas.microsoft.com/office/drawing/2014/main" id="{060217F1-C339-499C-9682-BF6416A6125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3600" b="0" i="0" u="none" strike="noStrike" kern="1200" cap="none" spc="0" normalizeH="0" baseline="0" noProof="0" smtClean="0">
                <a:ln>
                  <a:noFill/>
                </a:ln>
                <a:solidFill>
                  <a:prstClr val="white">
                    <a:tint val="75000"/>
                  </a:prstClr>
                </a:solidFill>
                <a:effectLst/>
                <a:uLnTx/>
                <a:uFillTx/>
                <a:latin typeface="Trebuchet MS" panose="020B0603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3600" b="0" i="0" u="none" strike="noStrike" kern="1200" cap="none" spc="0" normalizeH="0" baseline="0" noProof="0" dirty="0">
              <a:ln>
                <a:noFill/>
              </a:ln>
              <a:solidFill>
                <a:prstClr val="white">
                  <a:tint val="75000"/>
                </a:prstClr>
              </a:solidFill>
              <a:effectLst/>
              <a:uLnTx/>
              <a:uFillTx/>
              <a:latin typeface="Trebuchet MS" panose="020B0603020202020204"/>
              <a:ea typeface="+mn-ea"/>
              <a:cs typeface="+mn-cs"/>
            </a:endParaRPr>
          </a:p>
        </p:txBody>
      </p:sp>
      <p:pic>
        <p:nvPicPr>
          <p:cNvPr id="7" name="Graphic 6" descr="Comment Important with solid fill">
            <a:extLst>
              <a:ext uri="{FF2B5EF4-FFF2-40B4-BE49-F238E27FC236}">
                <a16:creationId xmlns:a16="http://schemas.microsoft.com/office/drawing/2014/main" id="{228B6B4D-3DBE-4F55-85D5-0EEC889B84B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925017" y="1466716"/>
            <a:ext cx="1824631" cy="1799216"/>
          </a:xfrm>
          <a:prstGeom prst="rect">
            <a:avLst/>
          </a:prstGeom>
        </p:spPr>
      </p:pic>
    </p:spTree>
    <p:extLst>
      <p:ext uri="{BB962C8B-B14F-4D97-AF65-F5344CB8AC3E}">
        <p14:creationId xmlns:p14="http://schemas.microsoft.com/office/powerpoint/2010/main" val="11827625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Custom 1">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0432FF"/>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themeOverride>
</file>

<file path=ppt/theme/themeOverride2.xml><?xml version="1.0" encoding="utf-8"?>
<a:themeOverride xmlns:a="http://schemas.openxmlformats.org/drawingml/2006/main">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themeOverride>
</file>

<file path=docProps/app.xml><?xml version="1.0" encoding="utf-8"?>
<Properties xmlns="http://schemas.openxmlformats.org/officeDocument/2006/extended-properties" xmlns:vt="http://schemas.openxmlformats.org/officeDocument/2006/docPropsVTypes">
  <Template/>
  <TotalTime>15674</TotalTime>
  <Words>9694</Words>
  <Application>Microsoft Office PowerPoint</Application>
  <PresentationFormat>Widescreen</PresentationFormat>
  <Paragraphs>510</Paragraphs>
  <Slides>43</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43</vt:i4>
      </vt:variant>
    </vt:vector>
  </HeadingPairs>
  <TitlesOfParts>
    <vt:vector size="59" baseType="lpstr">
      <vt:lpstr>Arial</vt:lpstr>
      <vt:lpstr>Arial Rounded MT Bold</vt:lpstr>
      <vt:lpstr>Calibri</vt:lpstr>
      <vt:lpstr>Calibri Light</vt:lpstr>
      <vt:lpstr>Roboto</vt:lpstr>
      <vt:lpstr>Roboto Light</vt:lpstr>
      <vt:lpstr>Roboto Medium</vt:lpstr>
      <vt:lpstr>Trebuchet MS</vt:lpstr>
      <vt:lpstr>Tw Cen MT</vt:lpstr>
      <vt:lpstr>Tw Cen MT Condensed</vt:lpstr>
      <vt:lpstr>Wingdings</vt:lpstr>
      <vt:lpstr>Wingdings 3</vt:lpstr>
      <vt:lpstr>Office Theme</vt:lpstr>
      <vt:lpstr>Droplet</vt:lpstr>
      <vt:lpstr>Integral</vt:lpstr>
      <vt:lpstr>1_Office Theme</vt:lpstr>
      <vt:lpstr>Payer’s (Still) Going   </vt:lpstr>
      <vt:lpstr>“Hi everybody.  Love being with you in our new virtual world.   Mask on, smiling underneath, staying safe while we all stay connected. Perfect!”</vt:lpstr>
      <vt:lpstr>Let’s Catch up on the big picture issues first</vt:lpstr>
      <vt:lpstr>Idaho’s Rural Community Hospitals 8 of 27 hospitals are financially viable, per IHA, 2018</vt:lpstr>
      <vt:lpstr>Covid-19 Quick Highlights</vt:lpstr>
      <vt:lpstr> Payer:  Traditional Medicare</vt:lpstr>
      <vt:lpstr>PowerPoint Presentation</vt:lpstr>
      <vt:lpstr>PowerPoint Presentation</vt:lpstr>
      <vt:lpstr>Prior Authorization has come to Traditional Medicare – Certain Outpt Procedures  7-1-20</vt:lpstr>
      <vt:lpstr> Financial Impacts of Change- Traditional Medicare – TKA     *Critical Access Hospitals are paid differently*</vt:lpstr>
      <vt:lpstr>PowerPoint Presentation</vt:lpstr>
      <vt:lpstr>PowerPoint Presentation</vt:lpstr>
      <vt:lpstr>PowerPoint Presentation</vt:lpstr>
      <vt:lpstr>PowerPoint Presentation</vt:lpstr>
      <vt:lpstr>PowerPoint Presentation</vt:lpstr>
      <vt:lpstr> “Payers Gone Wild”: Understanding the contract, website posted     policy updates, appeal language and when to just say ‘heck no”!</vt:lpstr>
      <vt:lpstr>PowerPoint Presentation</vt:lpstr>
      <vt:lpstr>Specifics – Disputes with payers. Internal MD/Physician Advisor with the Payer’s MD</vt:lpstr>
      <vt:lpstr> DRG = 1 payment for the entire stay</vt:lpstr>
      <vt:lpstr>And more crazies… Non-traditional Medicare/Other payer surgical inpts </vt:lpstr>
      <vt:lpstr>Massive Requests for Records </vt:lpstr>
      <vt:lpstr> Readmission Denials- CMS Policy</vt:lpstr>
      <vt:lpstr> 30-Day Readmission Traditional CMS  Yearly penalties, not each case as MA Plans are doing</vt:lpstr>
      <vt:lpstr>United Health Care Readmission- generally use a required combination of 2 ‘related’ w/in 30 days</vt:lpstr>
      <vt:lpstr>Proactive Ideas for all non-Traditional Medicare/TM Contracting Usually in Operational Addendum &amp; Appeals</vt:lpstr>
      <vt:lpstr>CMS Contacts for Regions 1-10       ( 7-21) File complaints – squeak – with excellent examples of abuse Will require the provider try to work it out with the payer first.  Then file..  *Cannot be regarding rates* </vt:lpstr>
      <vt:lpstr>Payer:  United Health Care </vt:lpstr>
      <vt:lpstr>More ‘hot off the press- CDI” (Clinical documentation integrity)</vt:lpstr>
      <vt:lpstr> Short Term Health Insurance –   4 things to know  (Becker Hospital Review 8-18)</vt:lpstr>
      <vt:lpstr>A day in a life of ‘junk insurance‘ and coronavirus/COVID-19   FL patient, 3-20</vt:lpstr>
      <vt:lpstr>More Payer Challenges- Anthem and Imaging *Anthem is the largest for-profit organization of BCBS*</vt:lpstr>
      <vt:lpstr> Change of payer/provider/patient relationships      Convergence</vt:lpstr>
      <vt:lpstr>New competition- New patient outreach Impacting the ‘front door’ of the revenue cycle for outpt services. Think RIPPLE revenue with lab, x-ray, other ancillary services.  Competition at the front door of the revenue cycle. WOW! </vt:lpstr>
      <vt:lpstr>More Convergence - Walgreens &amp; Microsoft</vt:lpstr>
      <vt:lpstr>More New Players in the Delivery System</vt:lpstr>
      <vt:lpstr>Amazon Expands Push Into Health Care with Online Pharmacy – 11/20</vt:lpstr>
      <vt:lpstr>Payers- United – Largest payer   Contract and Policies/Webpage. Mid –year changes? **United revenues will hit $243B-$245B in 2019. 4-21/1st Q  Reports profit increase of 44%  $5B**</vt:lpstr>
      <vt:lpstr>Payers – Changing Climate</vt:lpstr>
      <vt:lpstr>Payer + Provider: ‘Long road from Contention to Cooperation.”  Money=Power</vt:lpstr>
      <vt:lpstr>More Payer-Provider Challenges - Cigna No longer paying drug administration </vt:lpstr>
      <vt:lpstr>Payer + Provider = New payment relationships</vt:lpstr>
      <vt:lpstr>Denials and being the patient advocate. A Financial Navigator for the most vulnerable.  Pt loyalty means?</vt:lpstr>
      <vt:lpstr>Thank You for Joining Us in this  Educational Journey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Payer’s gone wild</dc:title>
  <dc:creator>dwert1@mindspring.com</dc:creator>
  <cp:lastModifiedBy>Jeremy Egusquiza</cp:lastModifiedBy>
  <cp:revision>486</cp:revision>
  <cp:lastPrinted>2021-02-04T21:03:38Z</cp:lastPrinted>
  <dcterms:created xsi:type="dcterms:W3CDTF">2021-02-03T16:53:00Z</dcterms:created>
  <dcterms:modified xsi:type="dcterms:W3CDTF">2021-12-07T18:03:42Z</dcterms:modified>
</cp:coreProperties>
</file>