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4" r:id="rId2"/>
    <p:sldMasterId id="2147483744" r:id="rId3"/>
    <p:sldMasterId id="2147483755" r:id="rId4"/>
    <p:sldMasterId id="2147483973" r:id="rId5"/>
  </p:sldMasterIdLst>
  <p:notesMasterIdLst>
    <p:notesMasterId r:id="rId16"/>
  </p:notesMasterIdLst>
  <p:sldIdLst>
    <p:sldId id="295" r:id="rId6"/>
    <p:sldId id="296" r:id="rId7"/>
    <p:sldId id="297" r:id="rId8"/>
    <p:sldId id="298" r:id="rId9"/>
    <p:sldId id="300" r:id="rId10"/>
    <p:sldId id="299" r:id="rId11"/>
    <p:sldId id="301" r:id="rId12"/>
    <p:sldId id="302" r:id="rId13"/>
    <p:sldId id="303" r:id="rId14"/>
    <p:sldId id="285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2861" autoAdjust="0"/>
  </p:normalViewPr>
  <p:slideViewPr>
    <p:cSldViewPr snapToGrid="0">
      <p:cViewPr varScale="1">
        <p:scale>
          <a:sx n="37" d="100"/>
          <a:sy n="37" d="100"/>
        </p:scale>
        <p:origin x="11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D4F5D35-FFE5-4B3F-A2A8-4491AF185E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96FB5B9A-D955-4F64-B7A6-E7D7574F9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mtp">
            <a:extLst>
              <a:ext uri="{FF2B5EF4-FFF2-40B4-BE49-F238E27FC236}">
                <a16:creationId xmlns:a16="http://schemas.microsoft.com/office/drawing/2014/main" id="{BAC4A697-A10B-40F7-8615-8696E7A4B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181100"/>
            <a:ext cx="629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121920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85344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4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8822A5-1079-4CD0-8520-E3B1DFCC0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EFB1-D114-44C0-A17F-4F9ABB6A4BF2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AAF4C-AD07-4AA8-AB8E-A5839D45D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ABEEF-4551-4EEB-A88A-0489569B4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D81D-2A22-4368-A9D9-70DB4014B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35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FC69F0-BC0D-4EB1-AAE7-6D47F31B1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15FC-A4AA-4606-B354-D03DA83EE9F3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47266-09D3-4BCD-B925-3E476C944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62DC9-7A32-4C29-99F5-631C722C4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0ECE-86FF-4EAF-8636-71D691CB1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2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40AE3-A15B-4565-8F31-68F9A7488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2A4B-FB5E-45F4-8A55-9DB00348C8D5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52629-2DB9-426D-A22A-2957E1506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4913B-2971-4E6F-90DB-67D29230E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2907-52D8-4948-BDA3-BC34A6F5F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8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mtp">
            <a:extLst>
              <a:ext uri="{FF2B5EF4-FFF2-40B4-BE49-F238E27FC236}">
                <a16:creationId xmlns:a16="http://schemas.microsoft.com/office/drawing/2014/main" id="{6852FDEE-08D7-4310-B881-71AC85EC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181100"/>
            <a:ext cx="629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121920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85344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4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D07874-D190-4BA6-9728-0AB7AE6D9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143B-E160-459B-BC61-841F7F542FEC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D54E59-AC20-49A5-9A19-3CD7DAACC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B9F42-ADB2-4660-A567-439528DAF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B127-144C-456F-B04C-229989819D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046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5DD4A-B365-4BD9-B641-5019C852F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30B8-1D8F-4DBF-A507-E5711BB6D11D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80A1F-925F-47D3-B492-5F9970C6A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FD9B23-17BB-45FA-8A15-C142BB30F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185A-285D-4896-A1F1-664C8D08FA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54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16BEA-7B6B-4D03-8320-7002C7D32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01D56-1C72-4120-B6A2-C062EACD3D26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B9D46-4648-4C0E-9814-B94E49FC5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B2648-068E-4908-B965-F3326CA35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28C5-BEE7-4CA0-A05B-1BDEFEC028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99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B56154-FB9B-4704-8B67-CEF680FAA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8A03-8E40-4500-B7C8-2E2F0506312E}" type="datetime1">
              <a:rPr lang="en-US" smtClean="0"/>
              <a:t>12/13/2019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8CEB91-0978-4CC9-A4EE-A468C5732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545ACF-9433-4C34-8276-4F058E476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485E-C6EE-466B-A73C-6DCB5CFF0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836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D2CF27-605F-48F6-81D1-983945C8A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C32-EDEF-4120-B4D4-F59744496D5D}" type="datetime1">
              <a:rPr lang="en-US" smtClean="0"/>
              <a:t>12/13/2019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2AAAB-FFA1-4210-B6EA-13DDB84B1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27DB88-50B2-46BF-B3C1-90F57C2A3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0059-31BC-4C39-A59B-B77DBF7A38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53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F98612-B1FC-440B-9E7C-4376380B5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AE67-D5C0-4803-B708-3175B81FD828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1BCB5C-ED46-43A0-A81A-C84C40464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447E47-C9F9-40E2-AAAA-A0A9B1B9B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5BDB-A132-4DB5-ADAE-29422CD40E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19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4FD0B-F9ED-48D6-B354-64CCF9890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112F-0922-4780-95CD-2968B64C9938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47250-3E00-45DF-8197-2B429C7D8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056412-8729-423B-9AC9-7B70C3D25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1395-FDEB-4915-828C-B190C9551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43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FD22A-22EF-4254-ABB8-8BB38C02E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6A56-DFB5-4105-B8C0-903283E641F2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63C7C-F68F-4F0E-84C5-DF37B9627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60CF3-29C6-4960-AC00-4AD60E50A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3AF23-F08A-47F4-86C4-99A8034EDF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40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A5D1C-11F4-43D7-A5FF-D6372DCF0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ACA3-F6B4-408B-B6F0-E04057823EDF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1ABFA-BB25-4D60-BFB8-88137083A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AF276-190C-4893-A787-996863A90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87EE-442A-42DE-A795-D6739DEEBC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4674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CED43F-74BE-4D2C-9F04-E31EFFFC4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C5C9-4EE1-49F6-A189-5BCD5256CCC7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ACAD7-D44B-4728-91CF-E6E712F6E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72537-404E-43B4-8A78-3BB1B6CDC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482C-6352-443F-AFB1-B170CEABFC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0888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555B33-A4F9-4A38-8318-A64328A69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8D08-C28F-406A-A521-B7A996DCFC97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11496-4296-4B00-BC0F-ECCA21A7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9F6F60-5FF7-41EA-BAE4-322DB7E1A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0459-0D01-41A5-A0FA-B99D965016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AF22D-8108-4BA2-98E9-1713E0F7B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B8F0-B32D-4AAF-BAF8-FF70C81761E2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77487-3F92-4B18-99B5-29C3CAE4C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F545F-C214-4865-AC8F-256AFD0C9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7723-08A6-43EC-9B54-8D61DE1F8B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187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73400" y="3582989"/>
            <a:ext cx="8671984" cy="960437"/>
          </a:xfrm>
        </p:spPr>
        <p:txBody>
          <a:bodyPr anchor="t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Here</a:t>
            </a:r>
            <a:endParaRPr lang="de-DE" noProof="0" dirty="0"/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7634" y="4578350"/>
            <a:ext cx="8701617" cy="8001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here</a:t>
            </a:r>
            <a:endParaRPr lang="de-DE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53" y="6282046"/>
            <a:ext cx="2196647" cy="3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051" y="6251577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14489"/>
            <a:ext cx="5581651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2" y="1614489"/>
            <a:ext cx="5581649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4D4C4-5826-4F16-8218-F2F329AB9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0492-8522-447F-8315-C6F44E962C41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97645C-C3D9-4474-B0F8-FD689435B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BA506-0B94-4E08-A354-41BC92D7D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4727-5D67-4145-91A6-7553C3A74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821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76" y="6149975"/>
            <a:ext cx="2857500" cy="571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9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7724" y="1431058"/>
            <a:ext cx="6609752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76" y="6149975"/>
            <a:ext cx="2857500" cy="571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1" y="340116"/>
            <a:ext cx="7380817" cy="600075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F37253-6D62-461B-8C64-4BDB0AE917F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9101" y="1421082"/>
            <a:ext cx="4494945" cy="439102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29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5B2B-38E6-47D9-86F7-5E86E757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77D0B-4D15-4E99-8ADC-DD3188025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8055-CA74-467D-B686-9562BA4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ABAA-199E-4C20-8BC2-E31457192362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C2DE5-15EF-4F6F-ACCF-A1E2B733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F5F78-5ACE-4543-9445-5F30985E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2062-39AA-45D7-AE1C-DE889198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D9C2A-9564-4908-AF4C-20E9B273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</p:spPr>
        <p:txBody>
          <a:bodyPr anchor="b">
            <a:normAutofit/>
          </a:bodyPr>
          <a:lstStyle>
            <a:lvl1pPr algn="l">
              <a:defRPr sz="3799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  <a:cs typeface="Roboto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A319B-45FE-4339-9E5B-B76388BFD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5668" y="3972094"/>
            <a:ext cx="5264077" cy="853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D0D0D"/>
                </a:solidFill>
                <a:latin typeface="Roboto Thin"/>
                <a:cs typeface="Roboto Thin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Name /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5001617"/>
            <a:ext cx="49784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66666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SAI log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3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Cover 1 n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D9C2A-9564-4908-AF4C-20E9B273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</p:spPr>
        <p:txBody>
          <a:bodyPr anchor="b">
            <a:normAutofit/>
          </a:bodyPr>
          <a:lstStyle>
            <a:lvl1pPr algn="l">
              <a:defRPr sz="3799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  <a:cs typeface="Roboto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4005064"/>
            <a:ext cx="49784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66666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SAI logo.png">
            <a:extLst>
              <a:ext uri="{FF2B5EF4-FFF2-40B4-BE49-F238E27FC236}">
                <a16:creationId xmlns:a16="http://schemas.microsoft.com/office/drawing/2014/main" id="{CF6F9475-1118-B649-A844-111C06A29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97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D9C2A-9564-4908-AF4C-20E9B273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</p:spPr>
        <p:txBody>
          <a:bodyPr anchor="b">
            <a:normAutofit/>
          </a:bodyPr>
          <a:lstStyle>
            <a:lvl1pPr algn="l">
              <a:defRPr sz="3799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  <a:cs typeface="Roboto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A319B-45FE-4339-9E5B-B76388BFD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5668" y="3972094"/>
            <a:ext cx="5264077" cy="853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D0D0D"/>
                </a:solidFill>
                <a:latin typeface="Roboto Thin"/>
                <a:cs typeface="Roboto Thin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Name /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5001617"/>
            <a:ext cx="49784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66666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SAI log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2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D9C2A-9564-4908-AF4C-20E9B273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</p:spPr>
        <p:txBody>
          <a:bodyPr anchor="b">
            <a:normAutofit/>
          </a:bodyPr>
          <a:lstStyle>
            <a:lvl1pPr algn="l">
              <a:defRPr sz="3799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  <a:cs typeface="Roboto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A319B-45FE-4339-9E5B-B76388BFD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5668" y="3972094"/>
            <a:ext cx="5264077" cy="853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D0D0D"/>
                </a:solidFill>
                <a:latin typeface="Roboto Thin"/>
                <a:cs typeface="Roboto Thin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Name /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5001617"/>
            <a:ext cx="49784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66666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SAI log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61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D9C2A-9564-4908-AF4C-20E9B273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</p:spPr>
        <p:txBody>
          <a:bodyPr anchor="b">
            <a:normAutofit/>
          </a:bodyPr>
          <a:lstStyle>
            <a:lvl1pPr algn="l">
              <a:defRPr sz="3799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  <a:cs typeface="Roboto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A319B-45FE-4339-9E5B-B76388BFD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5668" y="3972094"/>
            <a:ext cx="5264077" cy="853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D0D0D"/>
                </a:solidFill>
                <a:latin typeface="Roboto Thin"/>
                <a:cs typeface="Roboto Thin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Name /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5001617"/>
            <a:ext cx="49784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66666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SAI log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4C080-D6AA-4266-BCD0-981658338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6B1A-7E02-49C6-9B41-A4E59D734610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05217-CC47-4AC0-A14D-65CD1DA3D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980C4-B1FF-4D3A-9100-67BE231B2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41E5-A2D3-4927-A984-EDE9D042C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73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D9C2A-9564-4908-AF4C-20E9B273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</p:spPr>
        <p:txBody>
          <a:bodyPr anchor="b">
            <a:normAutofit/>
          </a:bodyPr>
          <a:lstStyle>
            <a:lvl1pPr algn="l">
              <a:defRPr sz="3799">
                <a:solidFill>
                  <a:schemeClr val="tx1">
                    <a:lumMod val="95000"/>
                    <a:lumOff val="5000"/>
                  </a:schemeClr>
                </a:solidFill>
                <a:latin typeface="Roboto Thin"/>
                <a:cs typeface="Roboto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A319B-45FE-4339-9E5B-B76388BFD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5668" y="3972094"/>
            <a:ext cx="5264077" cy="8539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D0D0D"/>
                </a:solidFill>
                <a:latin typeface="Roboto Thin"/>
                <a:cs typeface="Roboto Thin"/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 dirty="0"/>
              <a:t>Name /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26200" y="5001617"/>
            <a:ext cx="4978400" cy="86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66666"/>
                </a:solidFill>
                <a:latin typeface="Roboto Light"/>
                <a:cs typeface="Robot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SAI log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0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0" y="-1"/>
            <a:ext cx="12192000" cy="654627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1" y="1869496"/>
            <a:ext cx="8753475" cy="3481481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45B29D"/>
                </a:solidFill>
                <a:latin typeface="Roboto Bold"/>
                <a:cs typeface="Roboto Bold"/>
              </a:defRPr>
            </a:lvl1pPr>
            <a:lvl2pPr marL="685629" indent="-228543">
              <a:spcAft>
                <a:spcPts val="600"/>
              </a:spcAft>
              <a:buFont typeface="Arial"/>
              <a:buChar char="•"/>
              <a:defRPr sz="1800"/>
            </a:lvl2pPr>
            <a:lvl3pPr>
              <a:spcAft>
                <a:spcPts val="600"/>
              </a:spcAft>
              <a:defRPr sz="1600"/>
            </a:lvl3pPr>
            <a:lvl4pPr marL="1599800" indent="-228543">
              <a:spcAft>
                <a:spcPts val="600"/>
              </a:spcAft>
              <a:buSzPct val="89000"/>
              <a:buFont typeface="Courier New"/>
              <a:buChar char="o"/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SAI logo.png">
            <a:extLst>
              <a:ext uri="{FF2B5EF4-FFF2-40B4-BE49-F238E27FC236}">
                <a16:creationId xmlns:a16="http://schemas.microsoft.com/office/drawing/2014/main" id="{C295B953-BB3D-7F4A-BC5F-41F1F7D8B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2594B3-BE2C-490E-9AA2-6C341210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196271"/>
            <a:ext cx="8753475" cy="1356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348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I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2594B3-BE2C-490E-9AA2-6C341210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203199"/>
            <a:ext cx="8753475" cy="1356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1" y="1876426"/>
            <a:ext cx="8753475" cy="3481481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45B29D"/>
                </a:solidFill>
                <a:latin typeface="Roboto Bold"/>
                <a:cs typeface="Roboto Bold"/>
              </a:defRPr>
            </a:lvl1pPr>
            <a:lvl2pPr marL="685629" indent="-228543">
              <a:spcAft>
                <a:spcPts val="600"/>
              </a:spcAft>
              <a:buFont typeface="Arial"/>
              <a:buChar char="•"/>
              <a:defRPr sz="1800"/>
            </a:lvl2pPr>
            <a:lvl3pPr>
              <a:spcAft>
                <a:spcPts val="600"/>
              </a:spcAft>
              <a:defRPr sz="1600"/>
            </a:lvl3pPr>
            <a:lvl4pPr marL="1599800" indent="-228543">
              <a:spcAft>
                <a:spcPts val="600"/>
              </a:spcAft>
              <a:buSzPct val="89000"/>
              <a:buFont typeface="Courier New"/>
              <a:buChar char="o"/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SAI logo.png">
            <a:extLst>
              <a:ext uri="{FF2B5EF4-FFF2-40B4-BE49-F238E27FC236}">
                <a16:creationId xmlns:a16="http://schemas.microsoft.com/office/drawing/2014/main" id="{9725C344-5E21-E14F-A94C-B4E3617C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0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I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2594B3-BE2C-490E-9AA2-6C341210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203199"/>
            <a:ext cx="8753475" cy="1356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1" y="1876426"/>
            <a:ext cx="8753475" cy="3481481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45B29D"/>
                </a:solidFill>
                <a:latin typeface="Roboto Bold"/>
                <a:cs typeface="Roboto Bold"/>
              </a:defRPr>
            </a:lvl1pPr>
            <a:lvl2pPr marL="685629" indent="-228543">
              <a:spcAft>
                <a:spcPts val="600"/>
              </a:spcAft>
              <a:buFont typeface="Arial"/>
              <a:buChar char="•"/>
              <a:defRPr sz="1800"/>
            </a:lvl2pPr>
            <a:lvl3pPr>
              <a:spcAft>
                <a:spcPts val="600"/>
              </a:spcAft>
              <a:defRPr sz="1600"/>
            </a:lvl3pPr>
            <a:lvl4pPr marL="1599800" indent="-228543">
              <a:spcAft>
                <a:spcPts val="600"/>
              </a:spcAft>
              <a:buSzPct val="89000"/>
              <a:buFont typeface="Courier New"/>
              <a:buChar char="o"/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SAI logo.png">
            <a:extLst>
              <a:ext uri="{FF2B5EF4-FFF2-40B4-BE49-F238E27FC236}">
                <a16:creationId xmlns:a16="http://schemas.microsoft.com/office/drawing/2014/main" id="{9725C344-5E21-E14F-A94C-B4E3617C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12115-BD62-3143-B4E1-0855A3AA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124" r="4471" b="7664"/>
          <a:stretch/>
        </p:blipFill>
        <p:spPr>
          <a:xfrm>
            <a:off x="0" y="133924"/>
            <a:ext cx="2209800" cy="14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6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I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/>
          <a:stretch/>
        </p:blipFill>
        <p:spPr>
          <a:xfrm>
            <a:off x="0" y="0"/>
            <a:ext cx="12192000" cy="64516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2594B3-BE2C-490E-9AA2-6C341210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1" y="101600"/>
            <a:ext cx="9655175" cy="1356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1" y="1774826"/>
            <a:ext cx="8753475" cy="3481481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45B29D"/>
                </a:solidFill>
                <a:latin typeface="Roboto Bold"/>
                <a:cs typeface="Roboto Bold"/>
              </a:defRPr>
            </a:lvl1pPr>
            <a:lvl2pPr marL="685629" indent="-228543">
              <a:spcAft>
                <a:spcPts val="600"/>
              </a:spcAft>
              <a:buFont typeface="Arial"/>
              <a:buChar char="•"/>
              <a:defRPr sz="1800"/>
            </a:lvl2pPr>
            <a:lvl3pPr>
              <a:spcAft>
                <a:spcPts val="600"/>
              </a:spcAft>
              <a:defRPr sz="1600"/>
            </a:lvl3pPr>
            <a:lvl4pPr marL="1599800" indent="-228543">
              <a:spcAft>
                <a:spcPts val="600"/>
              </a:spcAft>
              <a:buSzPct val="89000"/>
              <a:buFont typeface="Courier New"/>
              <a:buChar char="o"/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SAI logo.png">
            <a:extLst>
              <a:ext uri="{FF2B5EF4-FFF2-40B4-BE49-F238E27FC236}">
                <a16:creationId xmlns:a16="http://schemas.microsoft.com/office/drawing/2014/main" id="{9725C344-5E21-E14F-A94C-B4E3617C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4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I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/>
          <a:stretch/>
        </p:blipFill>
        <p:spPr>
          <a:xfrm>
            <a:off x="0" y="0"/>
            <a:ext cx="12192000" cy="6223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1" y="1792409"/>
            <a:ext cx="8753475" cy="3481481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45B29D"/>
                </a:solidFill>
                <a:latin typeface="Roboto Bold"/>
                <a:cs typeface="Roboto Bold"/>
              </a:defRPr>
            </a:lvl1pPr>
            <a:lvl2pPr marL="685629" indent="-228543">
              <a:spcAft>
                <a:spcPts val="600"/>
              </a:spcAft>
              <a:buFont typeface="Arial"/>
              <a:buChar char="•"/>
              <a:defRPr sz="1800"/>
            </a:lvl2pPr>
            <a:lvl3pPr>
              <a:spcAft>
                <a:spcPts val="600"/>
              </a:spcAft>
              <a:defRPr sz="1600"/>
            </a:lvl3pPr>
            <a:lvl4pPr marL="1599800" indent="-228543">
              <a:spcAft>
                <a:spcPts val="600"/>
              </a:spcAft>
              <a:buSzPct val="89000"/>
              <a:buFont typeface="Courier New"/>
              <a:buChar char="o"/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SAI logo.png">
            <a:extLst>
              <a:ext uri="{FF2B5EF4-FFF2-40B4-BE49-F238E27FC236}">
                <a16:creationId xmlns:a16="http://schemas.microsoft.com/office/drawing/2014/main" id="{9725C344-5E21-E14F-A94C-B4E3617C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2594B3-BE2C-490E-9AA2-6C3412108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3270" y="236712"/>
            <a:ext cx="9655175" cy="1356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 dirty="0"/>
              <a:t>Slide with Bullets</a:t>
            </a:r>
            <a:br>
              <a:rPr lang="en-US" dirty="0"/>
            </a:br>
            <a:r>
              <a:rPr lang="en-US" dirty="0"/>
              <a:t>Slide with Bullets </a:t>
            </a:r>
          </a:p>
        </p:txBody>
      </p:sp>
    </p:spTree>
    <p:extLst>
      <p:ext uri="{BB962C8B-B14F-4D97-AF65-F5344CB8AC3E}">
        <p14:creationId xmlns:p14="http://schemas.microsoft.com/office/powerpoint/2010/main" val="2621620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E151CA-4CD7-4145-A9DE-CB4ADED55C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244294"/>
            <a:ext cx="4657824" cy="3224179"/>
          </a:xfrm>
          <a:prstGeom prst="rect">
            <a:avLst/>
          </a:prstGeom>
        </p:spPr>
        <p:txBody>
          <a:bodyPr/>
          <a:lstStyle>
            <a:lvl1pPr marL="0" marR="0" indent="0" algn="l" defTabSz="914172" rtl="0" eaLnBrk="1" fontAlgn="auto" latinLnBrk="0" hangingPunct="1">
              <a:lnSpc>
                <a:spcPts val="28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66666"/>
                </a:solidFill>
                <a:latin typeface="Roboto Light"/>
                <a:cs typeface="Roboto Ligh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72" rtl="0" eaLnBrk="1" fontAlgn="auto" latinLnBrk="0" hangingPunct="1">
              <a:lnSpc>
                <a:spcPts val="23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21369"/>
            <a:ext cx="9210040" cy="1343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E151CA-4CD7-4145-A9DE-CB4ADED55C2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79976" y="2244294"/>
            <a:ext cx="4657824" cy="3224179"/>
          </a:xfrm>
          <a:prstGeom prst="rect">
            <a:avLst/>
          </a:prstGeom>
        </p:spPr>
        <p:txBody>
          <a:bodyPr/>
          <a:lstStyle>
            <a:lvl1pPr marL="0" marR="0" indent="0" algn="l" defTabSz="914172" rtl="0" eaLnBrk="1" fontAlgn="auto" latinLnBrk="0" hangingPunct="1">
              <a:lnSpc>
                <a:spcPts val="28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66666"/>
                </a:solidFill>
                <a:latin typeface="Roboto Light"/>
                <a:cs typeface="Roboto Ligh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72" rtl="0" eaLnBrk="1" fontAlgn="auto" latinLnBrk="0" hangingPunct="1">
              <a:lnSpc>
                <a:spcPts val="23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8" name="Picture 7" descr="SAI logo.png">
            <a:extLst>
              <a:ext uri="{FF2B5EF4-FFF2-40B4-BE49-F238E27FC236}">
                <a16:creationId xmlns:a16="http://schemas.microsoft.com/office/drawing/2014/main" id="{1E5BC9FA-98EA-0048-A901-662C813FC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6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phot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295801" y="1747521"/>
            <a:ext cx="6987147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87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photo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295801" y="1747521"/>
            <a:ext cx="6987147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849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photo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295801" y="1747521"/>
            <a:ext cx="6987147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35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847291-ECEA-46F2-B7AE-9D446DA3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2556-71B2-467E-A34C-BF25A75C187C}" type="datetime1">
              <a:rPr lang="en-US" smtClean="0"/>
              <a:t>12/13/2019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F349C9-7B1B-4E88-9B8A-8E3B78CAA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68ED40-196C-4197-85A6-B162EAF71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A1F4-54DE-4589-9628-7D4EE44DD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02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photo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295801" y="1747521"/>
            <a:ext cx="6987147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107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photo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295801" y="1747521"/>
            <a:ext cx="6987147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695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 userDrawn="1">
            <p:ph type="title" hasCustomPrompt="1"/>
          </p:nvPr>
        </p:nvSpPr>
        <p:spPr>
          <a:xfrm>
            <a:off x="4295800" y="1747521"/>
            <a:ext cx="7000516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6C3F4-A51A-8547-9F4D-785BFCFEE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04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I_sect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4295801" y="1747521"/>
            <a:ext cx="6987147" cy="1879063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AEB43-3170-694D-9A67-F46A6CC75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I_copy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3794" y="2001084"/>
            <a:ext cx="5277148" cy="2950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rgbClr val="666666"/>
                </a:solidFill>
                <a:latin typeface="Roboto Light"/>
                <a:cs typeface="Roboto Light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 marL="0" indent="0">
              <a:buFontTx/>
              <a:buNone/>
              <a:defRPr sz="1800"/>
            </a:lvl6pPr>
            <a:lvl7pPr marL="0" indent="0">
              <a:buFontTx/>
              <a:buNone/>
              <a:defRPr sz="1800"/>
            </a:lvl7pPr>
            <a:lvl8pPr marL="0" indent="0">
              <a:buFontTx/>
              <a:buNone/>
              <a:defRPr sz="1800"/>
            </a:lvl8pPr>
            <a:lvl9pPr marL="0" indent="0">
              <a:buFontTx/>
              <a:buNone/>
              <a:defRPr sz="1800"/>
            </a:lvl9pPr>
          </a:lstStyle>
          <a:p>
            <a:pPr lvl="0"/>
            <a:r>
              <a:rPr lang="en-US" dirty="0"/>
              <a:t>Add your body copy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798235" y="866588"/>
            <a:ext cx="5393766" cy="470647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45B29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830395" y="534737"/>
            <a:ext cx="5280548" cy="1344326"/>
          </a:xfrm>
        </p:spPr>
        <p:txBody>
          <a:bodyPr>
            <a:normAutofit/>
          </a:bodyPr>
          <a:lstStyle>
            <a:lvl1pPr>
              <a:defRPr sz="3799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pic>
        <p:nvPicPr>
          <p:cNvPr id="6" name="Picture 5" descr="SAI logo.png">
            <a:extLst>
              <a:ext uri="{FF2B5EF4-FFF2-40B4-BE49-F238E27FC236}">
                <a16:creationId xmlns:a16="http://schemas.microsoft.com/office/drawing/2014/main" id="{3948A372-79DD-A144-984E-0B6F6481C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6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I_Cover 1">
  <p:cSld name="1_SAI_Cover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413549" y="1226473"/>
            <a:ext cx="39201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Roboto Thin"/>
              <a:buNone/>
              <a:defRPr sz="3799" b="0" i="0" u="none" strike="noStrike" cap="none">
                <a:solidFill>
                  <a:srgbClr val="0C0C0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425668" y="3972094"/>
            <a:ext cx="5264077" cy="85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D0D0D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6426200" y="5001617"/>
            <a:ext cx="49784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086" marR="0" lvl="0" indent="-22854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172" marR="0" lvl="1" indent="-38090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257" marR="0" lvl="2" indent="-3682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343" marR="0" lvl="3" indent="-35551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429" marR="0" lvl="4" indent="-3428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2514" marR="0" lvl="5" indent="-3428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600" marR="0" lvl="6" indent="-3428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686" marR="0" lvl="7" indent="-3428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3772" marR="0" lvl="8" indent="-34281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2" descr="SAI logo.png"/>
          <p:cNvPicPr preferRelativeResize="0"/>
          <p:nvPr/>
        </p:nvPicPr>
        <p:blipFill rotWithShape="1">
          <a:blip r:embed="rId3">
            <a:alphaModFix/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906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I_section (photo 1)">
  <p:cSld name="1_SAI_section (photo 1)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295801" y="1747521"/>
            <a:ext cx="6987147" cy="187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 Thin"/>
              <a:buNone/>
              <a:defRPr sz="3799" b="0" i="0" u="none" strike="noStrike" cap="none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9274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I_headline subhead body">
  <p:cSld name="SAI_headline subhea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0394" y="151675"/>
            <a:ext cx="9107670" cy="134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Thin"/>
              <a:buNone/>
              <a:defRPr sz="3799" b="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0394" y="1588115"/>
            <a:ext cx="910767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37150" bIns="45700" anchor="ctr" anchorCtr="0"/>
          <a:lstStyle>
            <a:lvl1pPr marL="457086" marR="0" lvl="0" indent="-2285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FB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68FB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172" marR="0" lvl="1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257" marR="0" lvl="2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343" marR="0" lvl="3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429" marR="0" lvl="4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2514" marR="0" lvl="5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600" marR="0" lvl="6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686" marR="0" lvl="7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3772" marR="0" lvl="8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833794" y="2157529"/>
            <a:ext cx="7778483" cy="34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086" marR="0" lvl="0" indent="-22854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172" marR="0" lvl="1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257" marR="0" lvl="2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343" marR="0" lvl="3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429" marR="0" lvl="4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2514" marR="0" lvl="5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600" marR="0" lvl="6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686" marR="0" lvl="7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3772" marR="0" lvl="8" indent="-22854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SAI logo.png"/>
          <p:cNvPicPr preferRelativeResize="0"/>
          <p:nvPr/>
        </p:nvPicPr>
        <p:blipFill rotWithShape="1">
          <a:blip r:embed="rId2">
            <a:alphaModFix/>
          </a:blip>
          <a:srcRect b="36213"/>
          <a:stretch/>
        </p:blipFill>
        <p:spPr>
          <a:xfrm>
            <a:off x="9661878" y="6059250"/>
            <a:ext cx="2072922" cy="318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599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998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96422-A342-42A1-8757-78D651205895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B71AF2C-55B7-4739-8C65-7EDAE313D5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BE7338-E4EA-4E2C-B13D-1DE179B77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C3340-5394-4C2C-A855-D7604A8DF458}" type="datetime1">
              <a:rPr lang="en-US" smtClean="0"/>
              <a:t>12/13/2019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8C3D5-CA93-465B-BD70-E0E2AD89D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F776FE-D45F-43CC-9FCB-02BDEE23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3B24-14A1-4EED-8A18-8F986745C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39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C43B0-FA3F-4A80-827E-C567C4DA4AC8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79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E2C05-7CC6-484E-A8BC-BA1991A35A27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661EF0C9-1DA9-417D-A1F5-69375CB302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58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1CF4E-3FA7-465B-810A-060CB0D11A3A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ED94628E-43C4-4CE2-ADC9-6746329BBC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80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02F8A-1681-4F9D-9579-3A4042FBB529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B35F58-2B4E-448A-92A9-A4C7DF35F0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23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EF3BC-600A-4173-91C2-2A3983146894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2A601-BABA-486B-8EDF-4D5501D22D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7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21550-5B52-41D5-A05C-571B2A7D59C8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191D0-7AC7-467B-8A92-B81755BFF7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87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300CC-81AF-4914-8261-1A1436042D24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648B-D85E-464F-84E6-E3E2E97A4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0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48AAC-C169-4574-8134-4C6AE9A920E2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FF6BCCD-8486-4FD0-BB41-C7F6F2FDB1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8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A637860-3FD4-4D6D-B7EA-7218AF650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576732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A637860-3FD4-4D6D-B7EA-7218AF650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44462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D513C8-D2EC-4750-9A3B-D0C0E2F59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0D50-1E1C-4CB2-A66C-58505584CF89}" type="datetime1">
              <a:rPr lang="en-US" smtClean="0"/>
              <a:t>12/13/2019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CA95D6-6CED-4747-9B33-6A570FBC8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BE0E4D-AA43-4C54-B353-381E86F5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0C48-1ABB-4AD2-99CD-0FD6D2D3E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2905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A637860-3FD4-4D6D-B7EA-7218AF650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286334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A637860-3FD4-4D6D-B7EA-7218AF650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815022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A637860-3FD4-4D6D-B7EA-7218AF650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90259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E247A-DE06-453D-B662-27F15CF23EA6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C28BE-F5BB-4A37-A5F6-64430696E2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08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598F4-9933-40E5-9E17-11A43DB5E1F6}" type="datetime1">
              <a:rPr lang="en-US" smtClean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D580-7456-471D-B779-67038ED63B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A30F6-A1AF-41BA-B5EF-D93EE0C70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3992-4FA0-4513-B984-EDFEDC4B64D8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E117C-0141-4FC8-8EFA-1C2137300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26410-7715-4D22-84E2-BE3EBFEC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411D-72F8-40A7-9CE7-7ECE264A2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8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D34A-35D2-4280-BC2B-61E92117D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3CC4-FDFF-4E4B-9B42-7A615F29D7B0}" type="datetime1">
              <a:rPr lang="en-US" smtClean="0"/>
              <a:t>12/13/2019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BA95D-7DD1-4209-8D4F-168B770E6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CC8AB-A1B6-4C11-A0F8-F022132C1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D1EAD-8FD6-4AEC-B22C-AD67CCE5E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5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5F6CBC-FA7C-4462-80BF-1E9117FF1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70117F1-7913-401B-A696-4B3DC2586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01892" name="Rectangle 4">
            <a:extLst>
              <a:ext uri="{FF2B5EF4-FFF2-40B4-BE49-F238E27FC236}">
                <a16:creationId xmlns:a16="http://schemas.microsoft.com/office/drawing/2014/main" id="{9C0F49B3-16AD-4CEC-A893-A4F8157EE9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1701893" name="Rectangle 5">
            <a:extLst>
              <a:ext uri="{FF2B5EF4-FFF2-40B4-BE49-F238E27FC236}">
                <a16:creationId xmlns:a16="http://schemas.microsoft.com/office/drawing/2014/main" id="{2F6695D7-6597-4517-B0A7-398B242C29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1701894" name="Rectangle 6">
            <a:extLst>
              <a:ext uri="{FF2B5EF4-FFF2-40B4-BE49-F238E27FC236}">
                <a16:creationId xmlns:a16="http://schemas.microsoft.com/office/drawing/2014/main" id="{E3C6AA62-0B8B-41DC-BF63-48D4FB2AA0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637860-3FD4-4D6D-B7EA-7218AF650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1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 2" panose="05020102010507070707" pitchFamily="18" charset="2"/>
        <a:buChar char="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B1AD590-4D73-4AC1-9CC9-47FD894F2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51977E5-E401-45C6-9FCD-D15B7EEBF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01892" name="Rectangle 4">
            <a:extLst>
              <a:ext uri="{FF2B5EF4-FFF2-40B4-BE49-F238E27FC236}">
                <a16:creationId xmlns:a16="http://schemas.microsoft.com/office/drawing/2014/main" id="{9C0F49B3-16AD-4CEC-A893-A4F8157EE9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90873-96AC-4638-B59C-4E25A1DA1577}" type="datetime1">
              <a:rPr lang="en-US" smtClean="0"/>
              <a:t>12/13/2019</a:t>
            </a:fld>
            <a:endParaRPr lang="en-US"/>
          </a:p>
        </p:txBody>
      </p:sp>
      <p:sp>
        <p:nvSpPr>
          <p:cNvPr id="1701893" name="Rectangle 5">
            <a:extLst>
              <a:ext uri="{FF2B5EF4-FFF2-40B4-BE49-F238E27FC236}">
                <a16:creationId xmlns:a16="http://schemas.microsoft.com/office/drawing/2014/main" id="{2F6695D7-6597-4517-B0A7-398B242C29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1701894" name="Rectangle 6">
            <a:extLst>
              <a:ext uri="{FF2B5EF4-FFF2-40B4-BE49-F238E27FC236}">
                <a16:creationId xmlns:a16="http://schemas.microsoft.com/office/drawing/2014/main" id="{E3C6AA62-0B8B-41DC-BF63-48D4FB2AA0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841FBC-07AB-4972-812B-C70E6814EE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1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 2" panose="05020102010507070707" pitchFamily="18" charset="2"/>
        <a:buChar char="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882901" y="6408738"/>
            <a:ext cx="637963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19101" y="176214"/>
            <a:ext cx="738081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27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9101" y="1614489"/>
            <a:ext cx="11366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1051" y="6253162"/>
            <a:ext cx="48259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6C8793-0022-4E5E-8C9A-0278283B13C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 userDrawn="1"/>
        </p:nvSpPr>
        <p:spPr>
          <a:xfrm>
            <a:off x="307975" y="6286499"/>
            <a:ext cx="4144384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Copyright © 2011-2019 Appeal Academy – All Rights Reserved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76" y="6149975"/>
            <a:ext cx="2857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594B3-BE2C-490E-9AA2-6C341210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86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6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80" r:id="rId24"/>
  </p:sldLayoutIdLst>
  <p:hf hd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599" b="0" i="0" kern="1200">
          <a:solidFill>
            <a:schemeClr val="tx1"/>
          </a:solidFill>
          <a:latin typeface="Roboto Thin"/>
          <a:ea typeface="+mj-ea"/>
          <a:cs typeface="Roboto Thin"/>
        </a:defRPr>
      </a:lvl1pPr>
    </p:titleStyle>
    <p:bodyStyle>
      <a:lvl1pPr marL="457086" indent="-457086" algn="l" defTabSz="91417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 baseline="0">
          <a:solidFill>
            <a:srgbClr val="488DB6"/>
          </a:solidFill>
          <a:latin typeface="Roboto Medium"/>
          <a:ea typeface="+mn-ea"/>
          <a:cs typeface="Roboto Medium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rgbClr val="666666"/>
          </a:solidFill>
          <a:latin typeface="Roboto Light"/>
          <a:ea typeface="+mn-ea"/>
          <a:cs typeface="Roboto Light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666666"/>
          </a:solidFill>
          <a:latin typeface="Roboto Light"/>
          <a:ea typeface="+mn-ea"/>
          <a:cs typeface="Roboto Light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66666"/>
          </a:solidFill>
          <a:latin typeface="Roboto Light"/>
          <a:ea typeface="+mn-ea"/>
          <a:cs typeface="Roboto Light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666"/>
          </a:solidFill>
          <a:latin typeface="Roboto Light"/>
          <a:ea typeface="+mn-ea"/>
          <a:cs typeface="Roboto Light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81C7A2-AF4B-4CC8-A55C-19041FF4D2D8}" type="datetime1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A637860-3FD4-4D6D-B7EA-7218AF650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rsystemsdayegusquiza.com/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53074153-C025-4DA6-9196-5A3DFB427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810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AR Systems, Inc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Training Library Presents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5ACAE34-06AD-4F88-AFE2-D670EE08F4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4871" y="2057401"/>
            <a:ext cx="9468091" cy="4221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Pharmacy Challenges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dirty="0"/>
              <a:t>Instructor:					Day Egusquiza, Pres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						      AR Systems, Inc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B76D47-5443-4B21-937C-A9AC6FB3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Slide Number Placeholder 5">
            <a:extLst>
              <a:ext uri="{FF2B5EF4-FFF2-40B4-BE49-F238E27FC236}">
                <a16:creationId xmlns:a16="http://schemas.microsoft.com/office/drawing/2014/main" id="{75319F99-E04B-43E5-954C-A22351AF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37F368B4-18C3-4C42-8E05-8F6A260CEA7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6" name="Picture 5" descr="auto0">
            <a:extLst>
              <a:ext uri="{FF2B5EF4-FFF2-40B4-BE49-F238E27FC236}">
                <a16:creationId xmlns:a16="http://schemas.microsoft.com/office/drawing/2014/main" id="{46D2F7C5-E188-4C7E-BF3B-431FD307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3975689" y="46482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29" descr="j0315542">
            <a:extLst>
              <a:ext uri="{FF2B5EF4-FFF2-40B4-BE49-F238E27FC236}">
                <a16:creationId xmlns:a16="http://schemas.microsoft.com/office/drawing/2014/main" id="{780AE729-68AD-43BB-9E0B-D51855BA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52" y="162401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CCD00CE-966C-4D44-BF23-85546E29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6" y="277813"/>
            <a:ext cx="7954963" cy="7540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AR Systems’ Contact Info</a:t>
            </a: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E99484CE-55B0-4D0F-A175-406764004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828800"/>
            <a:ext cx="8610600" cy="4751388"/>
          </a:xfrm>
        </p:spPr>
        <p:txBody>
          <a:bodyPr rtlCol="0"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 Egusquiza, President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 Systems, Inc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2521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Twin Falls, Id  83303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208 423 9036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daylee1@mindspring.com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4200">
                <a:solidFill>
                  <a:schemeClr val="tx1">
                    <a:lumMod val="75000"/>
                    <a:lumOff val="25000"/>
                  </a:schemeClr>
                </a:solidFill>
              </a:rPr>
              <a:t>HAVING  FUN!</a:t>
            </a:r>
            <a:endParaRPr lang="en-U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EXPANDED WEBPAGE: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http://arsystemsdayegusquiza.com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2707D6-769E-44F2-8A8D-503F8DF6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9" name="Slide Number Placeholder 5">
            <a:extLst>
              <a:ext uri="{FF2B5EF4-FFF2-40B4-BE49-F238E27FC236}">
                <a16:creationId xmlns:a16="http://schemas.microsoft.com/office/drawing/2014/main" id="{591ABEA2-0242-4D25-8043-4C3553D4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3EFB82E4-17B3-4CAA-A166-49E9968C92BA}" type="slidenum">
              <a:rPr lang="en-US" altLang="en-US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10</a:t>
            </a:fld>
            <a:endParaRPr lang="en-US" altLang="en-US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310" name="Picture 4" descr="BD21370_">
            <a:extLst>
              <a:ext uri="{FF2B5EF4-FFF2-40B4-BE49-F238E27FC236}">
                <a16:creationId xmlns:a16="http://schemas.microsoft.com/office/drawing/2014/main" id="{20391CDA-7847-4408-9A29-DD6CE6E2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8305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563CA7-9E39-4010-888F-C75AEA08D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1970405"/>
            <a:ext cx="1896534" cy="2655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D276-6125-4A67-899E-70868C1B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Revenue and Compliance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9792-B6F3-41B5-9E81-0FACE0D5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05651"/>
            <a:ext cx="8915400" cy="469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Multiple issues were identified during the charge capture audit- J code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 code :   the J code assigned has a dosage assigned.  It is used when determining ‘units’ for submission on the UB.</a:t>
            </a:r>
          </a:p>
          <a:p>
            <a:r>
              <a:rPr lang="en-US" dirty="0"/>
              <a:t>J code:    the J code assigned dosage does not match the dosage on the CDM.</a:t>
            </a:r>
          </a:p>
          <a:p>
            <a:r>
              <a:rPr lang="en-US" dirty="0"/>
              <a:t>J code:    the math/multiplier does not match the J code assignment.  Multiple times it did not match the dosage on the CDM.  Many times the dosage for the CDM was missing so a match could not happen.</a:t>
            </a:r>
          </a:p>
          <a:p>
            <a:r>
              <a:rPr lang="en-US" dirty="0"/>
              <a:t>Total units is the total amount administered –multiplier applied to the J code units.  It is NOT each injection of the drug. </a:t>
            </a:r>
          </a:p>
          <a:p>
            <a:r>
              <a:rPr lang="en-US" dirty="0"/>
              <a:t>Dosage /concentration &amp; routing is missing from many CDM narratives.  (IV, oral, and dosage so the J code multiplier can work.)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23A45-5982-4484-9536-E30E2FC6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0D68B-92A2-4C7A-AF92-04B7A452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7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E28B-824C-4800-952C-CC24734F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Wastage documentation and JW for Traditional Medicare as appropriate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8BD5-36C2-475F-A854-BB1AD27E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7971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CMS Pub 100-04 </a:t>
            </a:r>
            <a:r>
              <a:rPr lang="en-US" b="1" dirty="0" err="1"/>
              <a:t>Chpt</a:t>
            </a:r>
            <a:r>
              <a:rPr lang="en-US" b="1" dirty="0"/>
              <a:t> 17 Section 40 –instructions for billing discarded drugs for single-dose vials/SDV.  For multi-dose vials/MDV, it is inappropriate for providers to charge for waste.</a:t>
            </a:r>
          </a:p>
          <a:p>
            <a:r>
              <a:rPr lang="en-US" dirty="0"/>
              <a:t>CDM narratives must show amt to determine – SDV or MDV.  If SDV, then nursing and/or pharmacy must document the wastage in the legal medical record. (If charting in a stand alone system, how will it get to the EMR?  Scan or re-chart?)</a:t>
            </a:r>
          </a:p>
          <a:p>
            <a:r>
              <a:rPr lang="en-US" dirty="0"/>
              <a:t>Once the wastage is documented, then the JW will be applied for SDV only.   Who is doing the actual dosage for the JW?  Look at the J code dosage, match to the actual given dosage and compute the wasted amt. </a:t>
            </a:r>
          </a:p>
          <a:p>
            <a:r>
              <a:rPr lang="en-US" dirty="0"/>
              <a:t> (EX:  </a:t>
            </a:r>
            <a:r>
              <a:rPr lang="en-US" dirty="0" err="1"/>
              <a:t>Bendamustine</a:t>
            </a:r>
            <a:r>
              <a:rPr lang="en-US" dirty="0"/>
              <a:t> 25 mg/m; </a:t>
            </a:r>
            <a:r>
              <a:rPr lang="en-US" dirty="0" err="1"/>
              <a:t>soln</a:t>
            </a:r>
            <a:r>
              <a:rPr lang="en-US" dirty="0"/>
              <a:t> 4ml vial.  42 units were billed as wasted on the UB.  Unable to see if this item represented a SDV.  No waste was found documented for this item. All disallowed. )</a:t>
            </a:r>
          </a:p>
          <a:p>
            <a:r>
              <a:rPr lang="en-US" dirty="0"/>
              <a:t>Is there a ‘universal’ place in the EM R for ALL wastage to be clearly documented in all areas?  Labeled:  SDV Wastage..  YAHOO!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A47C5-4DC1-4C96-A424-045F7BA6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A47AC-66C4-446D-AD07-3010F5AD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5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4F4E-E293-467E-9902-2F957289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Administered Drugs/SAD – orals, ointments, self </a:t>
            </a:r>
            <a:r>
              <a:rPr lang="en-US" dirty="0" err="1"/>
              <a:t>administerable</a:t>
            </a:r>
            <a:r>
              <a:rPr lang="en-US" dirty="0"/>
              <a:t> meds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3161-AC1C-437C-A10A-C49BE2CB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2131592"/>
            <a:ext cx="8915400" cy="4535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Traditional Medicare </a:t>
            </a:r>
            <a:r>
              <a:rPr lang="en-US" dirty="0" err="1"/>
              <a:t>outpt</a:t>
            </a:r>
            <a:r>
              <a:rPr lang="en-US" dirty="0"/>
              <a:t> only</a:t>
            </a:r>
          </a:p>
          <a:p>
            <a:r>
              <a:rPr lang="en-US" dirty="0"/>
              <a:t>Office of Inspector General: OIG Policy statement regarding hospitals that discount or waive amounts owed by Medicare beneficiaries for self-administered drugs dispensed in </a:t>
            </a:r>
            <a:r>
              <a:rPr lang="en-US" dirty="0" err="1"/>
              <a:t>outpt</a:t>
            </a:r>
            <a:r>
              <a:rPr lang="en-US" dirty="0"/>
              <a:t> settings.  </a:t>
            </a:r>
          </a:p>
          <a:p>
            <a:r>
              <a:rPr lang="en-US" b="1" dirty="0"/>
              <a:t>Two issues:   Submitting of  SADs on UB to Traditional Medicare and allowing patients to</a:t>
            </a:r>
            <a:r>
              <a:rPr lang="en-US" dirty="0"/>
              <a:t> </a:t>
            </a:r>
            <a:r>
              <a:rPr lang="en-US" b="1" dirty="0"/>
              <a:t>request financial hardship and discount or waive the non-covered SADS.</a:t>
            </a:r>
          </a:p>
          <a:p>
            <a:r>
              <a:rPr lang="en-US" dirty="0"/>
              <a:t>Self-</a:t>
            </a:r>
            <a:r>
              <a:rPr lang="en-US" dirty="0" err="1"/>
              <a:t>administerable</a:t>
            </a:r>
            <a:r>
              <a:rPr lang="en-US" dirty="0"/>
              <a:t>/drug is ‘usually’ self-administered (usually take on your own) and therefore is non –covered.  EX) Insulin.  Drug is non covered and therefore, the giving of the injection is non-covered.  </a:t>
            </a:r>
          </a:p>
          <a:p>
            <a:r>
              <a:rPr lang="en-US" dirty="0"/>
              <a:t>All SADs in an </a:t>
            </a:r>
            <a:r>
              <a:rPr lang="en-US" dirty="0" err="1"/>
              <a:t>outpt</a:t>
            </a:r>
            <a:r>
              <a:rPr lang="en-US" dirty="0"/>
              <a:t> setting are non covered and should be submitted using:   637 Rev code, assign A9270/non covered HCPC and attach modifier GY/patient responsibility.</a:t>
            </a:r>
          </a:p>
          <a:p>
            <a:r>
              <a:rPr lang="en-US" dirty="0"/>
              <a:t>Scrubber vs Epic.  Only Traditional Medicare, only </a:t>
            </a:r>
            <a:r>
              <a:rPr lang="en-US" dirty="0" err="1"/>
              <a:t>outpt</a:t>
            </a:r>
            <a:r>
              <a:rPr lang="en-US" dirty="0"/>
              <a:t>.  EXCEPTION:  Oral meds that are inherent to the surgery or cancer care are included and billed under 250.</a:t>
            </a:r>
          </a:p>
          <a:p>
            <a:r>
              <a:rPr lang="en-US" dirty="0"/>
              <a:t>CAHs are paid a % of </a:t>
            </a:r>
            <a:r>
              <a:rPr lang="en-US" dirty="0" err="1"/>
              <a:t>outpt</a:t>
            </a:r>
            <a:r>
              <a:rPr lang="en-US" dirty="0"/>
              <a:t> services. If billed under 250, they will be paid in error.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119C-67A2-4992-B602-7E873A0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696F9-4ACB-425B-B646-26146EE5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CF9C-2852-465C-B418-7BA0BB5B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challenging documentation. 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AB17-6E8C-49AD-8D4A-7E2731AA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 to </a:t>
            </a:r>
            <a:r>
              <a:rPr lang="en-US" dirty="0" err="1"/>
              <a:t>Obs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CDM:  Lorazepam 2 mg/ml </a:t>
            </a:r>
            <a:r>
              <a:rPr lang="en-US" dirty="0" err="1"/>
              <a:t>soln</a:t>
            </a:r>
            <a:r>
              <a:rPr lang="en-US" dirty="0"/>
              <a:t>    6 units charged   4 documented   2 overcharge</a:t>
            </a:r>
          </a:p>
          <a:p>
            <a:pPr marL="0" indent="0">
              <a:buNone/>
            </a:pPr>
            <a:r>
              <a:rPr lang="en-US" dirty="0"/>
              <a:t>MAR supports one, 1.5 mg dose; four 1 mg doses and one 2mg dose of this medication being administered this date for a total of 7.5 mg.  According to the J code/HCPC code attached to this charge- one unit represents ‘2 mg.’</a:t>
            </a:r>
          </a:p>
          <a:p>
            <a:pPr marL="0" indent="0">
              <a:buNone/>
            </a:pPr>
            <a:r>
              <a:rPr lang="en-US" dirty="0"/>
              <a:t>Therefore, only four units should have been billed. Unable to tell is this is a SDV or MDV.  No wastage was documented.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Is doing the math with multiple dosages, multiple administrations and matching to the J code dosage?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82AE8-7269-4FE3-A8AC-5E536AF3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60E0C-E33E-4D43-B226-DD6FB4F5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9EC6-E8A2-4DF1-9399-CB09F793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challenging documentation  -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A983-C859-4B27-8955-7BF8113C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Outpt</a:t>
            </a:r>
            <a:r>
              <a:rPr lang="en-US" dirty="0"/>
              <a:t> Surgery:</a:t>
            </a:r>
          </a:p>
          <a:p>
            <a:pPr marL="0" indent="0">
              <a:buNone/>
            </a:pPr>
            <a:r>
              <a:rPr lang="en-US" dirty="0"/>
              <a:t>CDM:  Lactated ringers </a:t>
            </a:r>
            <a:r>
              <a:rPr lang="en-US" dirty="0" err="1"/>
              <a:t>solp</a:t>
            </a:r>
            <a:r>
              <a:rPr lang="en-US" dirty="0"/>
              <a:t>      2 charged     2 documented    1  overcharge</a:t>
            </a:r>
          </a:p>
          <a:p>
            <a:pPr marL="0" indent="0">
              <a:buNone/>
            </a:pPr>
            <a:r>
              <a:rPr lang="en-US" dirty="0"/>
              <a:t>Why:  Anesthesia record documents 1000ml of this IV fluid being administered intraoperatively.  Auditor </a:t>
            </a:r>
            <a:r>
              <a:rPr lang="en-US" u="sng" dirty="0"/>
              <a:t>assumed</a:t>
            </a:r>
            <a:r>
              <a:rPr lang="en-US" dirty="0"/>
              <a:t> one unit of this charge represented a 1000 ml bag.  MAR documentation supports a 2</a:t>
            </a:r>
            <a:r>
              <a:rPr lang="en-US" baseline="30000" dirty="0"/>
              <a:t>nd</a:t>
            </a:r>
            <a:r>
              <a:rPr lang="en-US" dirty="0"/>
              <a:t> bag being hung at 1202.  No provider order was found to support the 2</a:t>
            </a:r>
            <a:r>
              <a:rPr lang="en-US" baseline="30000" dirty="0"/>
              <a:t>nd</a:t>
            </a:r>
            <a:r>
              <a:rPr lang="en-US" dirty="0"/>
              <a:t> bag hung.  (Auditor allowed the first bad since it was documented by the anesthesia provider. ) Disallowed 2</a:t>
            </a:r>
            <a:r>
              <a:rPr lang="en-US" baseline="30000" dirty="0"/>
              <a:t>nd</a:t>
            </a:r>
            <a:r>
              <a:rPr lang="en-US" dirty="0"/>
              <a:t> bag due to no order.</a:t>
            </a:r>
          </a:p>
          <a:p>
            <a:pPr marL="0" indent="0">
              <a:buNone/>
            </a:pPr>
            <a:r>
              <a:rPr lang="en-US" dirty="0"/>
              <a:t>Also there is no ‘dosage’ attached to the narrative so the ‘assumption’ was very gracious!   Would a payer do the same?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E04E9-0F1A-4BE0-AC0E-A341D86F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AF7B5-1661-416C-9C8A-28A79A3A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9ED6-379F-4B49-9A1C-AD66E0A8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EDBDB-A678-4A18-ACDC-415B1A770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Outpt</a:t>
            </a:r>
            <a:r>
              <a:rPr lang="en-US" dirty="0"/>
              <a:t> surgery</a:t>
            </a:r>
          </a:p>
          <a:p>
            <a:r>
              <a:rPr lang="en-US" dirty="0"/>
              <a:t>CDM:  Lidocaine 2% </a:t>
            </a:r>
            <a:r>
              <a:rPr lang="en-US" dirty="0" err="1"/>
              <a:t>soln</a:t>
            </a:r>
            <a:r>
              <a:rPr lang="en-US" dirty="0"/>
              <a:t>      1 charged    1 documented??</a:t>
            </a:r>
          </a:p>
          <a:p>
            <a:r>
              <a:rPr lang="en-US" dirty="0"/>
              <a:t>Anesthesia record supports 40 mg of this medication being administered intraoperatively.  No mg/ml dosage concentration included in CDM to determine the total number of mgs one unit of this charge item represents.  Auditor </a:t>
            </a:r>
            <a:r>
              <a:rPr lang="en-US" u="sng" dirty="0"/>
              <a:t>allowed 1 unit assuming one unit </a:t>
            </a:r>
            <a:r>
              <a:rPr lang="en-US" dirty="0"/>
              <a:t>of this charge item represents a dosage concentration of 20 mg/ml and a total volume of 2 ml (for a total of 40 mg/vial)  </a:t>
            </a:r>
          </a:p>
          <a:p>
            <a:r>
              <a:rPr lang="en-US" dirty="0"/>
              <a:t>Recommend facility add ‘mg/ml’ dosage concentration to the line item plus ensuring the pricing is accurate for the dosage.</a:t>
            </a:r>
          </a:p>
          <a:p>
            <a:r>
              <a:rPr lang="en-US" dirty="0"/>
              <a:t>Would a payer ‘assume’ dosage?  What about ‘at risk’ quality?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C91F8-16EC-49A5-A046-54FB0B29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E6F40-C594-40C4-BB26-49E76E92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4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FD1-18A6-4E61-BF48-822A3BEE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C217-BD7F-4E4A-BA5F-543E087D2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 to </a:t>
            </a:r>
            <a:r>
              <a:rPr lang="en-US" dirty="0" err="1"/>
              <a:t>obs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CDM:  Fentanyl (PF) 50    4 billed    3  documented        1unit overcharged</a:t>
            </a:r>
          </a:p>
          <a:p>
            <a:pPr marL="0" indent="0">
              <a:buNone/>
            </a:pPr>
            <a:r>
              <a:rPr lang="en-US" dirty="0"/>
              <a:t>MAR supports 150mcg being administered during the 1</a:t>
            </a:r>
            <a:r>
              <a:rPr lang="en-US" baseline="30000" dirty="0"/>
              <a:t>st</a:t>
            </a:r>
            <a:r>
              <a:rPr lang="en-US" dirty="0"/>
              <a:t> ER visit and 50 mcg during the 2</a:t>
            </a:r>
            <a:r>
              <a:rPr lang="en-US" baseline="30000" dirty="0"/>
              <a:t>nd</a:t>
            </a:r>
            <a:r>
              <a:rPr lang="en-US" dirty="0"/>
              <a:t> ER visit all on the same date.  According to the HCPC /J code attached to this charge, one unit represents ‘0.1 mg.”  Auditor would have allowed two units for the first ER visit and one unit for the 2</a:t>
            </a:r>
            <a:r>
              <a:rPr lang="en-US" baseline="30000" dirty="0"/>
              <a:t>nd</a:t>
            </a:r>
            <a:r>
              <a:rPr lang="en-US" dirty="0"/>
              <a:t> ER visit.  As such, only three units should have been billed. </a:t>
            </a:r>
          </a:p>
          <a:p>
            <a:pPr marL="0" indent="0">
              <a:buNone/>
            </a:pPr>
            <a:r>
              <a:rPr lang="en-US" dirty="0"/>
              <a:t>Unable to tell if this is a SDV.  No waste documentation was documented.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does the math for the 2 ER visits in the same day and submits the correct units?  Is the pricing correct?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8BBF-3E2C-4D25-ACB0-83EB1B98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DB886-14A0-4FC7-BB0A-E5EDB3E1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4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9F0F-6660-4AB3-9FC9-5F6EFEBF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2415-4B6D-4809-9C4C-8DEDDD7C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 to </a:t>
            </a:r>
            <a:r>
              <a:rPr lang="en-US" dirty="0" err="1"/>
              <a:t>Obs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CDM:  Lorazepam 2 mg      2 charged    1 documented    1 overcharge</a:t>
            </a:r>
          </a:p>
          <a:p>
            <a:pPr marL="0" indent="0">
              <a:buNone/>
            </a:pPr>
            <a:r>
              <a:rPr lang="en-US" dirty="0"/>
              <a:t>MAR supports two, 1 mg dosages of this medication being administered on this date.  According to this item, one unit represents ‘2 mg.’  As such, only one unit should have been billed.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complete match.  No multiplier is necessary. 2 mg narrative, 2 mg J code.  Did the site accidently input ‘2’ as there were two separate dosages given of 1 mg?  Add all together and calculate units.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F024D-36CB-45A2-91CC-2098F8AA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9D41F-9F77-424A-B712-539948B7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52DEC-015A-47C1-BB2F-A3778C6F35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17261"/>
      </p:ext>
    </p:extLst>
  </p:cSld>
  <p:clrMapOvr>
    <a:masterClrMapping/>
  </p:clrMapOvr>
</p:sld>
</file>

<file path=ppt/theme/theme1.xml><?xml version="1.0" encoding="utf-8"?>
<a:theme xmlns:a="http://schemas.openxmlformats.org/drawingml/2006/main" name="1_2007UStemplate">
  <a:themeElements>
    <a:clrScheme name="2007US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2007U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trellis">
          <a:fgClr>
            <a:schemeClr val="accent1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0" tIns="13716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trellis">
          <a:fgClr>
            <a:schemeClr val="accent1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0" tIns="13716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U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C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007UStemplate">
  <a:themeElements>
    <a:clrScheme name="2007US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2007U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trellis">
          <a:fgClr>
            <a:schemeClr val="accent1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0" tIns="13716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trellis">
          <a:fgClr>
            <a:schemeClr val="accent1"/>
          </a:fgClr>
          <a:bgClr>
            <a:schemeClr val="bg1"/>
          </a:bgClr>
        </a:patt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0" tIns="13716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U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US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US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C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nally Friday! Main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nally Friday Show v1- EdlS" id="{027548E6-7F44-4BC4-85D2-F780D7B2F4B7}" vid="{0F323A80-7882-4A3A-8C99-2DBD6555886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7603</TotalTime>
  <Words>1266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Roboto</vt:lpstr>
      <vt:lpstr>Roboto Bold</vt:lpstr>
      <vt:lpstr>Roboto Light</vt:lpstr>
      <vt:lpstr>Roboto Medium</vt:lpstr>
      <vt:lpstr>Roboto Thin</vt:lpstr>
      <vt:lpstr>Wingdings</vt:lpstr>
      <vt:lpstr>Wingdings 2</vt:lpstr>
      <vt:lpstr>Wingdings 3</vt:lpstr>
      <vt:lpstr>1_2007UStemplate</vt:lpstr>
      <vt:lpstr>2_2007UStemplate</vt:lpstr>
      <vt:lpstr>1_Finally Friday! Main</vt:lpstr>
      <vt:lpstr>Custom Design</vt:lpstr>
      <vt:lpstr>Wisp</vt:lpstr>
      <vt:lpstr>AR Systems, Inc  Training Library Presents</vt:lpstr>
      <vt:lpstr>Lost Revenue and Compliance Risks</vt:lpstr>
      <vt:lpstr>Wastage documentation and JW for Traditional Medicare as appropriate</vt:lpstr>
      <vt:lpstr>Self Administered Drugs/SAD – orals, ointments, self administerable meds</vt:lpstr>
      <vt:lpstr>Examples of challenging documentation.  #1</vt:lpstr>
      <vt:lpstr>Examples of challenging documentation  - #2</vt:lpstr>
      <vt:lpstr>#3 Example</vt:lpstr>
      <vt:lpstr>#4  Example</vt:lpstr>
      <vt:lpstr>#5 Example</vt:lpstr>
      <vt:lpstr>AR Systems’ 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disruption in healthcare look like?</dc:title>
  <dc:creator>Day</dc:creator>
  <cp:lastModifiedBy>Jeremy Egusquiza</cp:lastModifiedBy>
  <cp:revision>513</cp:revision>
  <cp:lastPrinted>2019-02-12T16:31:39Z</cp:lastPrinted>
  <dcterms:created xsi:type="dcterms:W3CDTF">2018-02-25T20:49:08Z</dcterms:created>
  <dcterms:modified xsi:type="dcterms:W3CDTF">2019-12-13T17:20:24Z</dcterms:modified>
</cp:coreProperties>
</file>