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  <p:sldMasterId id="2147483750" r:id="rId2"/>
    <p:sldMasterId id="2147483762" r:id="rId3"/>
  </p:sldMasterIdLst>
  <p:notesMasterIdLst>
    <p:notesMasterId r:id="rId12"/>
  </p:notesMasterIdLst>
  <p:sldIdLst>
    <p:sldId id="257" r:id="rId4"/>
    <p:sldId id="258" r:id="rId5"/>
    <p:sldId id="311" r:id="rId6"/>
    <p:sldId id="259" r:id="rId7"/>
    <p:sldId id="260" r:id="rId8"/>
    <p:sldId id="261" r:id="rId9"/>
    <p:sldId id="312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B6964-B767-47BF-8E20-BD960E4C987C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9DA16-A9E5-47F4-883C-4A2622DE2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0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251CE-6BD7-48D0-943E-0D544970B0A6}" type="datetime1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F1B5-7137-4AD4-A89E-073A582B37DE}" type="datetime1">
              <a:rPr lang="en-US" smtClean="0"/>
              <a:t>10/22/2021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BCB8-E1B4-431C-AA17-F7CC4ABFE648}" type="datetime1">
              <a:rPr lang="en-US" smtClean="0"/>
              <a:t>10/22/2021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D096-C7B7-4CD7-84A5-E14C26CBB719}" type="datetime1">
              <a:rPr lang="en-US" smtClean="0"/>
              <a:t>10/22/2021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55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6588-1A01-496C-AEF2-7813C62D1DF0}" type="datetime1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1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8A20-AE38-4B21-A85A-4AF9D71E5B1B}" type="datetime1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26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E0FD-A0D8-4FA7-BF31-5CA22B244A7B}" type="datetime1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8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6045-0E09-4614-BCE1-49AE1454EBCA}" type="datetime1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5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12F9-82C4-4C91-9119-04C86AC691EB}" type="datetime1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9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3506-DC25-4027-B0BC-01A63E262184}" type="datetime1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5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7FDA-E892-4F99-ACB5-ADF083585DEA}" type="datetime1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3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5C8E-79AE-46CE-90B5-447A3F071606}" type="datetime1">
              <a:rPr lang="en-US" smtClean="0"/>
              <a:t>10/22/2021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E02-111D-4521-A550-6BE06148897F}" type="datetime1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42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5DD2-75B6-468C-AB14-9981ECA7DE3D}" type="datetime1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3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1C11-7C4F-4CBA-BA80-D9956C26D093}" type="datetime1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3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3CE90-5BB6-F94C-8AF1-062C9901F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07223-5102-5D49-BCC4-50BACEAEA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0D950-F9D1-A148-92A6-CE1916971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EC8F8-2094-094F-80B4-163D8044C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7FE6E-FD62-124B-8832-521C9AF9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991D-4BBB-4EC8-BFAE-22E8EB641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79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C10FB-8D60-924E-A727-5F4675214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CD990-B9B4-4C4F-8237-5B086B308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FD4D0-F9F1-F34C-800F-3D06F3BD9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78568-ABC0-F24D-B6A6-B34522C67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E30AD-F128-CB41-9B0D-88A76E45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991D-4BBB-4EC8-BFAE-22E8EB6417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187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007F-D2B7-4042-B990-DA6101E09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DDB15-C423-2940-999A-1E1E17533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8F79E-36BF-5C40-8A55-991F820A8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B2506-B737-DE45-A9AA-2C19D008E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132BE-6D87-DF49-A4C4-9215360BD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991D-4BBB-4EC8-BFAE-22E8EB641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619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09678-8393-7E45-8284-A2E41CE5B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24284-374B-544F-954F-EA676CC7C9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DE056C-F497-EE47-BB47-D81A77404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A29C17-DBB3-8F48-BE7C-3758C631E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82A721-B306-F649-A9C2-D1CFB985F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FEF6B5-DA1E-704F-9E81-CD873AF36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991D-4BBB-4EC8-BFAE-22E8EB6417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776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2410E-C018-3346-8144-16D0DC213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FB107-9E1A-6249-B574-CF8391E22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B972B-E7BF-8F41-87C7-A81633E76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11FF34-AFAB-1D40-B6A3-CE27601DC2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1B2E69-4EBE-8844-ADCC-BF748BEAEF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335E89-9EED-FC49-A86B-777E32B0F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8EEBE4-FB39-0445-8C19-E90F2EB5E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15A967-E7A1-9A4E-9DD2-E01C32C27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991D-4BBB-4EC8-BFAE-22E8EB6417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12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8112F-1BAD-204B-A298-71B40679D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6B60EB-DCFE-8E40-8BA1-BF30C4F8E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7F86B6-3D26-494C-A32E-1CF6F5C65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61E259-204A-C648-89AE-D42766276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991D-4BBB-4EC8-BFAE-22E8EB641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000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A57BF1-6D6A-4244-8A90-0623679CA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F94F25-4A96-2343-B370-37756848A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C1B10-620C-9A41-995D-12A445918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991D-4BBB-4EC8-BFAE-22E8EB641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4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489C-CC31-4618-9574-2CC319C79743}" type="datetime1">
              <a:rPr lang="en-US" smtClean="0"/>
              <a:t>10/22/2021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AC59C-8639-BF49-8CBB-63F4075C7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2B7B6-7F9E-7F4D-A891-DD5A2520B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14E91F-6FE5-144F-A45C-79357A378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F62790-DD10-2D43-93DF-90AD4970B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759E0-022C-ED4D-BDB5-8B0872738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90292E-FCF1-B346-8FDA-EF667B513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991D-4BBB-4EC8-BFAE-22E8EB6417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1867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3D10A-B23C-1242-840F-7B50EDAE2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BC1659-43CD-0C49-986E-23335DDE2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0167C-FA95-0641-8382-32851A35B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EA6AC-DFDA-394A-A73D-E57E79139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728FA-150F-704B-B684-3B64E1E01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67FEB-6639-3D45-B71A-D1B5FB38B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991D-4BBB-4EC8-BFAE-22E8EB641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472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7D55A-37AE-1B45-8952-18B0CA07D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D0C5A-9D6B-1541-9C30-7302D1D09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EB9EF-2329-974A-877D-0D9F5AE20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79076-2A08-4F43-9F5E-6A80F1A14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E376F-E1DF-9640-BCBC-A012BFA4D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991D-4BBB-4EC8-BFAE-22E8EB6417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1358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28CDC3-EE30-E643-A231-A5CF8404F5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E1B21E-ABF4-7847-BBD8-42D2FFC5E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F3609-1667-174B-971A-721B490E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76F7C-8E4C-6942-8839-FEF95083E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5085C-9782-054D-8A30-B67A7BF97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991D-4BBB-4EC8-BFAE-22E8EB6417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545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991D-4BBB-4EC8-BFAE-22E8EB641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743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991D-4BBB-4EC8-BFAE-22E8EB641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87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F9335-EA9E-4386-B41E-F8BFD8272309}" type="datetime1">
              <a:rPr lang="en-US" smtClean="0"/>
              <a:t>10/22/2021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0C7-45CD-4402-A2B2-0CEEFB274F8B}" type="datetime1">
              <a:rPr lang="en-US" smtClean="0"/>
              <a:t>10/22/2021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0FC7-8800-4130-AD36-B753011334DB}" type="datetime1">
              <a:rPr lang="en-US" smtClean="0"/>
              <a:t>10/22/2021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42DB-0299-49C9-8F25-CDC84E14E048}" type="datetime1">
              <a:rPr lang="en-US" smtClean="0"/>
              <a:t>10/22/2021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D9B92C82-1D3E-4FFF-9A29-3B27D80ADACB}" type="datetime1">
              <a:rPr lang="en-US" smtClean="0"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19D6C2-B52C-45B1-8E2E-4C78BB01FC8E}" type="datetime1">
              <a:rPr lang="en-US" smtClean="0"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81F9C534-52AA-43D8-BC51-D04AC0AED254}" type="datetime1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FDE15F-C06B-4BC5-AB8C-2EEDA381FC79}" type="datetime1">
              <a:rPr lang="en-US" smtClean="0"/>
              <a:t>10/22/2021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52567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Calibri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C1AADE-98A5-0A4D-B6A5-406504F72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FD91E-BF24-E745-B98C-ACFC82932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9566E-9113-9E41-AE40-EE625AB323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2B4B8-A5A8-7949-97A9-A53259D8BB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DA124-7D37-0C41-AB4D-FDAFEC31E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8991D-4BBB-4EC8-BFAE-22E8EB6417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01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mailto:daylee1@mindspring.com" TargetMode="External"/><Relationship Id="rId7" Type="http://schemas.openxmlformats.org/officeDocument/2006/relationships/image" Target="../media/image7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arsystemsdayegusquiza.com/" TargetMode="External"/><Relationship Id="rId9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8000" dirty="0"/>
              <a:t>Utilization Review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8"/>
            <a:ext cx="6269347" cy="1546163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Learning the ‘touches’ for UR… from knowing the payer rules to documentation requirements to creating internal tracking and trending tools.  </a:t>
            </a:r>
            <a:r>
              <a:rPr lang="en-US" sz="3100" dirty="0">
                <a:solidFill>
                  <a:srgbClr val="FF0000"/>
                </a:solidFill>
              </a:rPr>
              <a:t>Yep, it takes a healthcare village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AD71F-71A2-4F12-951C-124AE71F6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b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“The mind is a flexible mirror.  Adjust it to see a better world”  Amit Ray</a:t>
            </a:r>
            <a:b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“Secret of Life is to fall seven times; get up eight times.”</a:t>
            </a:r>
            <a:b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Paulo Coelho</a:t>
            </a:r>
            <a:b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Power of One!”   “Leading with Energy and Excellence”     Day  Egusquiza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“You're looking for 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three things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generally, in a person,” says Warren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Buffett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“Intelligence, energy, and integrity. And if they don't have the last one, don't even bother with the first two.""  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AMEN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US" sz="4800" i="1" dirty="0">
              <a:solidFill>
                <a:srgbClr val="FFFFFF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Some great thoughts…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32602-2C67-4002-853A-26BF08531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663107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Scope of Revenue Cycle Integrity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2318" r="-12318"/>
          <a:stretch>
            <a:fillRect/>
          </a:stretch>
        </p:blipFill>
        <p:spPr>
          <a:xfrm>
            <a:off x="1800515" y="1627395"/>
            <a:ext cx="8652144" cy="4525963"/>
          </a:xfrm>
        </p:spPr>
      </p:pic>
      <p:sp>
        <p:nvSpPr>
          <p:cNvPr id="3" name="TextBox 2"/>
          <p:cNvSpPr txBox="1"/>
          <p:nvPr/>
        </p:nvSpPr>
        <p:spPr>
          <a:xfrm>
            <a:off x="2251297" y="5715474"/>
            <a:ext cx="2165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onstantia"/>
              </a:rPr>
              <a:t>Business</a:t>
            </a:r>
          </a:p>
          <a:p>
            <a:r>
              <a:rPr lang="en-US" sz="1600" dirty="0">
                <a:solidFill>
                  <a:prstClr val="black"/>
                </a:solidFill>
                <a:latin typeface="Constantia"/>
              </a:rPr>
              <a:t>Office</a:t>
            </a:r>
          </a:p>
          <a:p>
            <a:r>
              <a:rPr lang="en-US" sz="1600" dirty="0">
                <a:solidFill>
                  <a:prstClr val="black"/>
                </a:solidFill>
                <a:latin typeface="Constantia"/>
              </a:rPr>
              <a:t>Care Management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553796" y="5363927"/>
            <a:ext cx="419567" cy="453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553796" y="5715473"/>
            <a:ext cx="986549" cy="1020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14719" y="4161864"/>
            <a:ext cx="171951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onstantia"/>
              </a:rPr>
              <a:t>Nursing</a:t>
            </a:r>
          </a:p>
          <a:p>
            <a:r>
              <a:rPr lang="en-US" sz="1600" dirty="0">
                <a:solidFill>
                  <a:prstClr val="black"/>
                </a:solidFill>
                <a:latin typeface="Constantia"/>
              </a:rPr>
              <a:t>Ancillaries</a:t>
            </a:r>
          </a:p>
          <a:p>
            <a:r>
              <a:rPr lang="en-US" sz="1600" dirty="0">
                <a:solidFill>
                  <a:prstClr val="black"/>
                </a:solidFill>
                <a:latin typeface="Constantia"/>
              </a:rPr>
              <a:t>HIMS</a:t>
            </a:r>
          </a:p>
          <a:p>
            <a:r>
              <a:rPr lang="en-US" sz="1600" dirty="0">
                <a:solidFill>
                  <a:prstClr val="black"/>
                </a:solidFill>
                <a:latin typeface="Constantia"/>
              </a:rPr>
              <a:t>Finance (Correct </a:t>
            </a:r>
          </a:p>
          <a:p>
            <a:r>
              <a:rPr lang="en-US" sz="1600" dirty="0">
                <a:solidFill>
                  <a:prstClr val="black"/>
                </a:solidFill>
                <a:latin typeface="Constantia"/>
              </a:rPr>
              <a:t>Charge Master</a:t>
            </a:r>
            <a:r>
              <a:rPr lang="en-US" dirty="0">
                <a:solidFill>
                  <a:prstClr val="black"/>
                </a:solidFill>
                <a:latin typeface="Constantia"/>
              </a:rPr>
              <a:t>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533228" y="4161863"/>
            <a:ext cx="238132" cy="2608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614718" y="2630932"/>
            <a:ext cx="1939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onstantia"/>
              </a:rPr>
              <a:t>Care </a:t>
            </a:r>
          </a:p>
          <a:p>
            <a:r>
              <a:rPr lang="en-US" sz="1600" dirty="0">
                <a:solidFill>
                  <a:prstClr val="black"/>
                </a:solidFill>
                <a:latin typeface="Constantia"/>
              </a:rPr>
              <a:t>Management </a:t>
            </a:r>
          </a:p>
          <a:p>
            <a:r>
              <a:rPr lang="en-US" sz="1600" dirty="0">
                <a:solidFill>
                  <a:prstClr val="black"/>
                </a:solidFill>
                <a:latin typeface="Constantia"/>
              </a:rPr>
              <a:t>Physician Advisor  Nursing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204379" y="2835056"/>
            <a:ext cx="112985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96151" y="1088661"/>
            <a:ext cx="3218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onstantia"/>
              </a:rPr>
              <a:t>Medical Staff</a:t>
            </a:r>
          </a:p>
          <a:p>
            <a:r>
              <a:rPr lang="en-US" sz="1600" dirty="0">
                <a:solidFill>
                  <a:prstClr val="black"/>
                </a:solidFill>
                <a:latin typeface="Constantia"/>
              </a:rPr>
              <a:t>Clinical Staff</a:t>
            </a:r>
          </a:p>
          <a:p>
            <a:r>
              <a:rPr lang="en-US" sz="1600" dirty="0">
                <a:solidFill>
                  <a:prstClr val="black"/>
                </a:solidFill>
                <a:latin typeface="Constantia"/>
              </a:rPr>
              <a:t>Clinical Documentation</a:t>
            </a:r>
          </a:p>
          <a:p>
            <a:r>
              <a:rPr lang="en-US" sz="1600" dirty="0">
                <a:solidFill>
                  <a:prstClr val="black"/>
                </a:solidFill>
                <a:latin typeface="Constantia"/>
              </a:rPr>
              <a:t>Improvement (CDI)</a:t>
            </a:r>
          </a:p>
          <a:p>
            <a:r>
              <a:rPr lang="en-US" sz="1600" dirty="0">
                <a:solidFill>
                  <a:prstClr val="black"/>
                </a:solidFill>
                <a:latin typeface="Constantia"/>
              </a:rPr>
              <a:t>HIMS</a:t>
            </a:r>
          </a:p>
          <a:p>
            <a:r>
              <a:rPr lang="en-US" sz="1600" dirty="0">
                <a:solidFill>
                  <a:prstClr val="black"/>
                </a:solidFill>
                <a:latin typeface="Constantia"/>
              </a:rPr>
              <a:t>IT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3236286" y="1326806"/>
            <a:ext cx="1304059" cy="6804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696986" y="1338256"/>
            <a:ext cx="1338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onstantia"/>
              </a:rPr>
              <a:t>   Finance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74079" y="1417639"/>
            <a:ext cx="1800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onstantia"/>
              </a:rPr>
              <a:t>Finance</a:t>
            </a:r>
          </a:p>
          <a:p>
            <a:r>
              <a:rPr lang="en-US" sz="1600" dirty="0">
                <a:solidFill>
                  <a:prstClr val="black"/>
                </a:solidFill>
                <a:latin typeface="Constantia"/>
              </a:rPr>
              <a:t>Care Management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7874198" y="2002414"/>
            <a:ext cx="283491" cy="242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8157688" y="2007221"/>
            <a:ext cx="192774" cy="3742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552311" y="3345366"/>
            <a:ext cx="992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onstantia"/>
              </a:rPr>
              <a:t>Finance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6243108" y="1627395"/>
            <a:ext cx="0" cy="1901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3" idx="2"/>
          </p:cNvCxnSpPr>
          <p:nvPr/>
        </p:nvCxnSpPr>
        <p:spPr>
          <a:xfrm flipH="1">
            <a:off x="9552312" y="3714698"/>
            <a:ext cx="496270" cy="1999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829880" y="4986578"/>
            <a:ext cx="1838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prstClr val="black"/>
              </a:solidFill>
              <a:latin typeface="Constantia"/>
            </a:endParaRPr>
          </a:p>
          <a:p>
            <a:r>
              <a:rPr lang="en-US" sz="1600" dirty="0">
                <a:solidFill>
                  <a:prstClr val="black"/>
                </a:solidFill>
                <a:latin typeface="Constantia"/>
              </a:rPr>
              <a:t>Finance</a:t>
            </a:r>
          </a:p>
          <a:p>
            <a:r>
              <a:rPr lang="en-US" sz="1600" dirty="0">
                <a:solidFill>
                  <a:prstClr val="black"/>
                </a:solidFill>
                <a:latin typeface="Constantia"/>
              </a:rPr>
              <a:t>Care Management</a:t>
            </a:r>
          </a:p>
          <a:p>
            <a:r>
              <a:rPr lang="en-US" sz="1600" dirty="0">
                <a:solidFill>
                  <a:prstClr val="black"/>
                </a:solidFill>
                <a:latin typeface="Constantia"/>
              </a:rPr>
              <a:t>Physician Advisor</a:t>
            </a:r>
          </a:p>
          <a:p>
            <a:r>
              <a:rPr lang="en-US" sz="1600" dirty="0">
                <a:solidFill>
                  <a:prstClr val="black"/>
                </a:solidFill>
                <a:latin typeface="Constantia"/>
              </a:rPr>
              <a:t>Compliance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H="1" flipV="1">
            <a:off x="8981359" y="4986579"/>
            <a:ext cx="219775" cy="2679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825715" y="6063796"/>
            <a:ext cx="2726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onstantia"/>
              </a:rPr>
              <a:t>Finance</a:t>
            </a:r>
          </a:p>
          <a:p>
            <a:r>
              <a:rPr lang="en-US" sz="1600" dirty="0">
                <a:solidFill>
                  <a:prstClr val="black"/>
                </a:solidFill>
                <a:latin typeface="Constantia"/>
              </a:rPr>
              <a:t>Contracting</a:t>
            </a:r>
          </a:p>
          <a:p>
            <a:r>
              <a:rPr lang="en-US" sz="1600" dirty="0">
                <a:solidFill>
                  <a:prstClr val="black"/>
                </a:solidFill>
                <a:latin typeface="Constantia"/>
              </a:rPr>
              <a:t>Care Management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 flipV="1">
            <a:off x="7571242" y="6024082"/>
            <a:ext cx="93425" cy="285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3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3381" y="3358807"/>
            <a:ext cx="2245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onstantia"/>
              </a:rPr>
              <a:t>    Physician Leader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onstantia"/>
              </a:rPr>
              <a:t>Hospital Leader</a:t>
            </a:r>
          </a:p>
          <a:p>
            <a:pPr algn="ctr"/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1520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386FC-8E43-47F5-9331-04EBBC35D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UR’s role:  First Touch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F1C08-BD39-4026-A0B1-B5DCD1F0D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elements to success of UR: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Understanding each payer’s rules for determining an inpt status.</a:t>
            </a:r>
          </a:p>
          <a:p>
            <a:pPr marL="0" indent="0">
              <a:buNone/>
            </a:pPr>
            <a:r>
              <a:rPr lang="en-US" dirty="0"/>
              <a:t>	Each payer has their own</a:t>
            </a:r>
          </a:p>
          <a:p>
            <a:pPr marL="0" indent="0">
              <a:buNone/>
            </a:pPr>
            <a:r>
              <a:rPr lang="en-US" dirty="0"/>
              <a:t>	Traditional Medicare does not use IQ or MCG.  The 2 MN – presumption and benchmark</a:t>
            </a:r>
          </a:p>
          <a:p>
            <a:pPr marL="0" indent="0">
              <a:buNone/>
            </a:pPr>
            <a:r>
              <a:rPr lang="en-US" dirty="0"/>
              <a:t>	Develop a payer matrix that includes timelines for payer notification, type of payment from each payer/per day/DRG/% of billed charges, arbitrary guidelines, observation guidelines, etc.</a:t>
            </a:r>
          </a:p>
          <a:p>
            <a:pPr marL="457200" indent="-457200">
              <a:buAutoNum type="arabicPeriod" startAt="2"/>
            </a:pPr>
            <a:r>
              <a:rPr lang="en-US" dirty="0"/>
              <a:t>Physician documentation will guide the supporting of inpt acuity.</a:t>
            </a:r>
          </a:p>
          <a:p>
            <a:pPr marL="457200" indent="-457200">
              <a:buAutoNum type="arabicPeriod" startAt="2"/>
            </a:pPr>
            <a:r>
              <a:rPr lang="en-US" dirty="0"/>
              <a:t>Coordinate with providers, CDI and internal physician advisor for ongoing education.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90D0F-9FDE-4CE8-99F7-4C12EC494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702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55E4E-36A2-49F5-8491-1AB7BB0A8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UR’s 2</a:t>
            </a:r>
            <a:r>
              <a:rPr lang="en-US" baseline="30000" dirty="0"/>
              <a:t>nd</a:t>
            </a:r>
            <a:r>
              <a:rPr lang="en-US" dirty="0"/>
              <a:t> touch- Traditional Medicare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FAF6E-2177-4D0D-948D-1A6F8B7DA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Traditional Medicare/TM – it is all done internally using the 2 MN rules.   </a:t>
            </a:r>
          </a:p>
          <a:p>
            <a:r>
              <a:rPr lang="en-US" dirty="0"/>
              <a:t>2 MN presumption – anticipate the pt will need an estimated 2 MN to resolve care.  What is the plan?   (First touch)</a:t>
            </a:r>
          </a:p>
          <a:p>
            <a:r>
              <a:rPr lang="en-US" dirty="0"/>
              <a:t>2 MN benchmark – as the 2</a:t>
            </a:r>
            <a:r>
              <a:rPr lang="en-US" baseline="30000" dirty="0"/>
              <a:t>nd</a:t>
            </a:r>
            <a:r>
              <a:rPr lang="en-US" dirty="0"/>
              <a:t> MN approaches in an outpt status  (ER 1</a:t>
            </a:r>
            <a:r>
              <a:rPr lang="en-US" baseline="30000" dirty="0"/>
              <a:t>st</a:t>
            </a:r>
            <a:r>
              <a:rPr lang="en-US" dirty="0"/>
              <a:t> MN/need 1 more to be an inpt   or   2 MN in obs) –is there a clinical reason to be in a bed? Yes, what is the plan?</a:t>
            </a:r>
          </a:p>
          <a:p>
            <a:r>
              <a:rPr lang="en-US" dirty="0"/>
              <a:t>Is a 1 MN stay allowed under TM’s 2 MN rule?  Absolutely. If there was a plan for 2 and the pt had an early unexpected discharge = 1 MN inpt billable.  If the pt had 1 outpt MN and then a 2</a:t>
            </a:r>
            <a:r>
              <a:rPr lang="en-US" baseline="30000" dirty="0"/>
              <a:t>nd</a:t>
            </a:r>
            <a:r>
              <a:rPr lang="en-US" dirty="0"/>
              <a:t> medically appropriate midnight = 1 MN inpt billable.</a:t>
            </a:r>
          </a:p>
          <a:p>
            <a:r>
              <a:rPr lang="en-US" dirty="0"/>
              <a:t>Key- the plan outlined.  Documented and met early   or   met the 2</a:t>
            </a:r>
            <a:r>
              <a:rPr lang="en-US" baseline="30000" dirty="0"/>
              <a:t>nd</a:t>
            </a:r>
            <a:r>
              <a:rPr lang="en-US" dirty="0"/>
              <a:t> MN.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FB9AF-AA86-47FA-B377-73CBE19E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419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1FE47-0DCD-4ED7-A087-A79F239CB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UR’s 2</a:t>
            </a:r>
            <a:r>
              <a:rPr lang="en-US" baseline="30000" dirty="0"/>
              <a:t>nd</a:t>
            </a:r>
            <a:r>
              <a:rPr lang="en-US" dirty="0"/>
              <a:t> Touch- Other payers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87C9C-2BFF-41BE-B389-1C6C92790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85951"/>
            <a:ext cx="10058400" cy="3983142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/>
              <a:t>Other non-Traditional Medicare payers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Submission of records using the payer’s KNOWN definition of inpt.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Reviewing the record – from the ED as all records from CDI or other interaction with the pt may not be available by the time records are due to the payer.  Clarify internally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Outline WHY the pt is an inpt – using their criteria PLUS co-morbid conditions, risk factors, other documentation to support inpt.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Observation is a ‘fall back position’.  Doesn’t meet, no other factors… but don’t ASK for observation.  ASK for inpt.  Learn why the payer won’t approve inpt. 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Track and trend/TNT by payer.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Develop a payer matrix – all rules, timelines, </a:t>
            </a:r>
            <a:r>
              <a:rPr lang="en-US" dirty="0" err="1"/>
              <a:t>etc</a:t>
            </a:r>
            <a:r>
              <a:rPr lang="en-US" dirty="0"/>
              <a:t> tied to contract.  Knowledge is power!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45A5B-FB04-4172-A4DA-671036E05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58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51378-7C27-4C0C-8844-2D5887B5F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UR’s 3</a:t>
            </a:r>
            <a:r>
              <a:rPr lang="en-US" baseline="30000" dirty="0"/>
              <a:t>rd</a:t>
            </a:r>
            <a:r>
              <a:rPr lang="en-US" dirty="0"/>
              <a:t> touch- No inpt?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0D24A-1770-4D47-8AD4-E00C9A6D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Don’t agree with the payer’s determination.  Review case and hand off to the Physician advisor for a 2</a:t>
            </a:r>
            <a:r>
              <a:rPr lang="en-US" baseline="30000" dirty="0"/>
              <a:t>nd</a:t>
            </a:r>
            <a:r>
              <a:rPr lang="en-US" dirty="0"/>
              <a:t> opinion.  How to do a P2P call with the payer?  TNT all reasons…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Traditional Medicare – have a ‘short stay.  Less than 2 MN.   Review case and ensure a) the plan was clear for 2 MN and b) there was an unexpected early d/c. The initial review should be done at the point of admit and reviewed again as the early d/c occurs.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Traditional Medicare – 1 outpt MN + 1 more MN = inpt.  Review case to ensure the PLAN for the 2</a:t>
            </a:r>
            <a:r>
              <a:rPr lang="en-US" baseline="30000" dirty="0"/>
              <a:t>nd</a:t>
            </a:r>
            <a:r>
              <a:rPr lang="en-US" dirty="0"/>
              <a:t> MN is clearly outlined in the record.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Ensure the record is ready to support INPT. If deciding on OBS, there should be a PLAN for obs with TM – resolved home or converted prior to the 2</a:t>
            </a:r>
            <a:r>
              <a:rPr lang="en-US" baseline="30000" dirty="0"/>
              <a:t>nd</a:t>
            </a:r>
            <a:r>
              <a:rPr lang="en-US" dirty="0"/>
              <a:t> MN.  Aggressively resolve all TM accounts prior to the 2</a:t>
            </a:r>
            <a:r>
              <a:rPr lang="en-US" baseline="30000" dirty="0"/>
              <a:t>nd</a:t>
            </a:r>
            <a:r>
              <a:rPr lang="en-US" dirty="0"/>
              <a:t> MN if 1</a:t>
            </a:r>
            <a:r>
              <a:rPr lang="en-US" baseline="30000" dirty="0"/>
              <a:t>st</a:t>
            </a:r>
            <a:r>
              <a:rPr lang="en-US" dirty="0"/>
              <a:t> MN is outpatient.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NOPE WE WON’T BE BORED!!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E2BDB-0CBD-4E69-8DCB-4EA551E00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362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Network with pins">
            <a:extLst>
              <a:ext uri="{FF2B5EF4-FFF2-40B4-BE49-F238E27FC236}">
                <a16:creationId xmlns:a16="http://schemas.microsoft.com/office/drawing/2014/main" id="{83992705-15F0-BB47-865F-EFD2419619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2BD6DD-CCD1-4D06-82E6-E0106CE563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292145"/>
            <a:ext cx="10515600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Thank You for Joining Us in this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Educational Journey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5D648-A2CD-4AB6-A421-4C04138979A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04025" y="4927600"/>
            <a:ext cx="3525456" cy="145877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9454C3"/>
                </a:solidFill>
                <a:hlinkClick r:id="rId3"/>
              </a:rPr>
              <a:t>daylee1@mindspring.</a:t>
            </a:r>
            <a:r>
              <a:rPr lang="en-US" sz="1800" dirty="0">
                <a:solidFill>
                  <a:srgbClr val="002060"/>
                </a:solidFill>
                <a:hlinkClick r:id="rId3"/>
              </a:rPr>
              <a:t>com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208 423 9036</a:t>
            </a:r>
          </a:p>
          <a:p>
            <a:pPr marL="0" indent="0">
              <a:buNone/>
            </a:pPr>
            <a:endParaRPr lang="en-US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  <a:hlinkClick r:id="rId4"/>
              </a:rPr>
              <a:t>http://arsystemsdayegusquiza.com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http//pfnfinc.com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252EEAF-7963-E649-9D47-D6862633B8E5}"/>
              </a:ext>
            </a:extLst>
          </p:cNvPr>
          <p:cNvSpPr/>
          <p:nvPr/>
        </p:nvSpPr>
        <p:spPr>
          <a:xfrm>
            <a:off x="6029481" y="1843814"/>
            <a:ext cx="2118209" cy="2470684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8625CF-3A5A-254F-80BD-9A908E751CD0}"/>
              </a:ext>
            </a:extLst>
          </p:cNvPr>
          <p:cNvSpPr/>
          <p:nvPr/>
        </p:nvSpPr>
        <p:spPr>
          <a:xfrm flipH="1">
            <a:off x="5466080" y="4594029"/>
            <a:ext cx="3738880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18A00B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DAY EGUSQUIZA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President, &amp; Founder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AR Systems, Inc. 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Patient Financial Navigator Foundation, Inc.</a:t>
            </a:r>
          </a:p>
        </p:txBody>
      </p:sp>
      <p:pic>
        <p:nvPicPr>
          <p:cNvPr id="14" name="Graphic 13" descr="Internet with solid fill">
            <a:extLst>
              <a:ext uri="{FF2B5EF4-FFF2-40B4-BE49-F238E27FC236}">
                <a16:creationId xmlns:a16="http://schemas.microsoft.com/office/drawing/2014/main" id="{B7FC3DD6-1226-4847-BDC8-1BD27CB98C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4734" y="5781252"/>
            <a:ext cx="757660" cy="757660"/>
          </a:xfrm>
          <a:prstGeom prst="rect">
            <a:avLst/>
          </a:prstGeom>
        </p:spPr>
      </p:pic>
      <p:pic>
        <p:nvPicPr>
          <p:cNvPr id="16" name="Graphic 15" descr="Send with solid fill">
            <a:extLst>
              <a:ext uri="{FF2B5EF4-FFF2-40B4-BE49-F238E27FC236}">
                <a16:creationId xmlns:a16="http://schemas.microsoft.com/office/drawing/2014/main" id="{C9DD9EB2-11C8-0144-BB12-7686FD5FD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03105" y="4958159"/>
            <a:ext cx="600919" cy="600919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D1C9D1D-A181-E149-93DB-0EAFC65B3696}"/>
              </a:ext>
            </a:extLst>
          </p:cNvPr>
          <p:cNvSpPr txBox="1">
            <a:spLocks/>
          </p:cNvSpPr>
          <p:nvPr/>
        </p:nvSpPr>
        <p:spPr>
          <a:xfrm>
            <a:off x="7648136" y="5276779"/>
            <a:ext cx="3525456" cy="11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76170-BB63-4824-AD39-B43E3F35A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8991D-4BBB-4EC8-BFAE-22E8EB6417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26632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0432FF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{C170AC29-3659-4782-9829-71B105F6A02D}tf56160789_win32</Template>
  <TotalTime>2514</TotalTime>
  <Words>853</Words>
  <Application>Microsoft Office PowerPoint</Application>
  <PresentationFormat>Widescreen</PresentationFormat>
  <Paragraphs>82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Bookman Old Style</vt:lpstr>
      <vt:lpstr>Calibri</vt:lpstr>
      <vt:lpstr>Calibri Light</vt:lpstr>
      <vt:lpstr>Constantia</vt:lpstr>
      <vt:lpstr>Franklin Gothic Book</vt:lpstr>
      <vt:lpstr>Roboto</vt:lpstr>
      <vt:lpstr>Wingdings 2</vt:lpstr>
      <vt:lpstr>1_RetrospectVTI</vt:lpstr>
      <vt:lpstr>Flow</vt:lpstr>
      <vt:lpstr>Office Theme</vt:lpstr>
      <vt:lpstr>Utilization Review 101</vt:lpstr>
      <vt:lpstr> “The mind is a flexible mirror.  Adjust it to see a better world”  Amit Ray  “Secret of Life is to fall seven times; get up eight times.” Paulo Coelho  The Power of One!”   “Leading with Energy and Excellence”     Day  Egusquiza  “You're looking for three things, generally, in a person,” says Warren Buffett. “Intelligence, energy, and integrity. And if they don't have the last one, don't even bother with the first two.""   AMEN    </vt:lpstr>
      <vt:lpstr>Scope of Revenue Cycle Integrity</vt:lpstr>
      <vt:lpstr>UR’s role:  First Touch</vt:lpstr>
      <vt:lpstr>UR’s 2nd touch- Traditional Medicare</vt:lpstr>
      <vt:lpstr>UR’s 2nd Touch- Other payers</vt:lpstr>
      <vt:lpstr>UR’s 3rd touch- No inpt? </vt:lpstr>
      <vt:lpstr>Thank You for Joining Us in this  Educational Journey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Utilization Review 101</dc:title>
  <dc:creator>dwert1@mindspring.com</dc:creator>
  <cp:lastModifiedBy>Jeremy Egusquiza</cp:lastModifiedBy>
  <cp:revision>21</cp:revision>
  <dcterms:created xsi:type="dcterms:W3CDTF">2021-09-21T23:16:40Z</dcterms:created>
  <dcterms:modified xsi:type="dcterms:W3CDTF">2021-10-22T16:33:44Z</dcterms:modified>
</cp:coreProperties>
</file>